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6"/>
  </p:notesMasterIdLst>
  <p:handoutMasterIdLst>
    <p:handoutMasterId r:id="rId37"/>
  </p:handoutMasterIdLst>
  <p:sldIdLst>
    <p:sldId id="324" r:id="rId2"/>
    <p:sldId id="429" r:id="rId3"/>
    <p:sldId id="430" r:id="rId4"/>
    <p:sldId id="327" r:id="rId5"/>
    <p:sldId id="330" r:id="rId6"/>
    <p:sldId id="335" r:id="rId7"/>
    <p:sldId id="333" r:id="rId8"/>
    <p:sldId id="334" r:id="rId9"/>
    <p:sldId id="478" r:id="rId10"/>
    <p:sldId id="479" r:id="rId11"/>
    <p:sldId id="458" r:id="rId12"/>
    <p:sldId id="474" r:id="rId13"/>
    <p:sldId id="464" r:id="rId14"/>
    <p:sldId id="476" r:id="rId15"/>
    <p:sldId id="461" r:id="rId16"/>
    <p:sldId id="435" r:id="rId17"/>
    <p:sldId id="436" r:id="rId18"/>
    <p:sldId id="437" r:id="rId19"/>
    <p:sldId id="466" r:id="rId20"/>
    <p:sldId id="467" r:id="rId21"/>
    <p:sldId id="468" r:id="rId22"/>
    <p:sldId id="469" r:id="rId23"/>
    <p:sldId id="472" r:id="rId24"/>
    <p:sldId id="487" r:id="rId25"/>
    <p:sldId id="475" r:id="rId26"/>
    <p:sldId id="485" r:id="rId27"/>
    <p:sldId id="486" r:id="rId28"/>
    <p:sldId id="489" r:id="rId29"/>
    <p:sldId id="488" r:id="rId30"/>
    <p:sldId id="481" r:id="rId31"/>
    <p:sldId id="482" r:id="rId32"/>
    <p:sldId id="490" r:id="rId33"/>
    <p:sldId id="484" r:id="rId34"/>
    <p:sldId id="337" r:id="rId35"/>
  </p:sldIdLst>
  <p:sldSz cx="12192000" cy="6858000"/>
  <p:notesSz cx="6797675" cy="9926638"/>
  <p:custDataLst>
    <p:tags r:id="rId38"/>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47" autoAdjust="0"/>
    <p:restoredTop sz="82831" autoAdjust="0"/>
  </p:normalViewPr>
  <p:slideViewPr>
    <p:cSldViewPr snapToGrid="0" showGuides="1">
      <p:cViewPr varScale="1">
        <p:scale>
          <a:sx n="71" d="100"/>
          <a:sy n="71" d="100"/>
        </p:scale>
        <p:origin x="798" y="66"/>
      </p:cViewPr>
      <p:guideLst>
        <p:guide orient="horz" pos="2160"/>
        <p:guide pos="3840"/>
      </p:guideLst>
    </p:cSldViewPr>
  </p:slideViewPr>
  <p:notesTextViewPr>
    <p:cViewPr>
      <p:scale>
        <a:sx n="100" d="100"/>
        <a:sy n="100" d="100"/>
      </p:scale>
      <p:origin x="0" y="0"/>
    </p:cViewPr>
  </p:notesTextViewPr>
  <p:sorterViewPr>
    <p:cViewPr>
      <p:scale>
        <a:sx n="136" d="100"/>
        <a:sy n="136" d="100"/>
      </p:scale>
      <p:origin x="0" y="-5280"/>
    </p:cViewPr>
  </p:sorterViewPr>
  <p:notesViewPr>
    <p:cSldViewPr snapToGrid="0">
      <p:cViewPr varScale="1">
        <p:scale>
          <a:sx n="91" d="100"/>
          <a:sy n="91" d="100"/>
        </p:scale>
        <p:origin x="88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eurink\AppData\Local\Microsoft\Windows\INetCache\Content.Outlook\B13PIILN\NEPA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eurink\Desktop\Copy%20of%20NEPAL_pivo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12"/>
            <c:invertIfNegative val="0"/>
            <c:bubble3D val="0"/>
            <c:spPr>
              <a:solidFill>
                <a:schemeClr val="accent2"/>
              </a:solidFill>
              <a:ln>
                <a:noFill/>
              </a:ln>
              <a:effectLst/>
            </c:spPr>
            <c:extLst>
              <c:ext xmlns:c16="http://schemas.microsoft.com/office/drawing/2014/chart" uri="{C3380CC4-5D6E-409C-BE32-E72D297353CC}">
                <c16:uniqueId val="{00000001-8AB5-4950-A3BA-7401C8529A0F}"/>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02-8AB5-4950-A3BA-7401C8529A0F}"/>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03-8AB5-4950-A3BA-7401C8529A0F}"/>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4-8AB5-4950-A3BA-7401C8529A0F}"/>
              </c:ext>
            </c:extLst>
          </c:dPt>
          <c:dLbls>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Sheet1!$B$2:$B$17</c:f>
              <c:strCache>
                <c:ptCount val="16"/>
                <c:pt idx="0">
                  <c:v>Architecture (PHAAR)</c:v>
                </c:pt>
                <c:pt idx="1">
                  <c:v>Biology (PHBI program)</c:v>
                </c:pt>
                <c:pt idx="2">
                  <c:v>Clinical and Molecular Medicine (PHKLINM)</c:v>
                </c:pt>
                <c:pt idx="3">
                  <c:v>Construction and transport (PHBYGG)</c:v>
                </c:pt>
                <c:pt idx="4">
                  <c:v>Electronics and Telecommunications (PHET)</c:v>
                </c:pt>
                <c:pt idx="5">
                  <c:v>Energy and process engineering (PHENPRO one cotutelle from KU)</c:v>
                </c:pt>
                <c:pt idx="6">
                  <c:v>Geology and rock technology (PHGEOL)</c:v>
                </c:pt>
                <c:pt idx="7">
                  <c:v>Information Security (PHD-IS)</c:v>
                </c:pt>
                <c:pt idx="8">
                  <c:v>Physics (PHFY)</c:v>
                </c:pt>
                <c:pt idx="9">
                  <c:v>Public Health (PHSAMFM)</c:v>
                </c:pt>
                <c:pt idx="10">
                  <c:v>Telematics (PHTELE)</c:v>
                </c:pt>
                <c:pt idx="11">
                  <c:v>Water and Environmental Engineering (PHVANN)</c:v>
                </c:pt>
                <c:pt idx="12">
                  <c:v>Architecture, Planning and Visual Arts (Dr. Eng.)</c:v>
                </c:pt>
                <c:pt idx="13">
                  <c:v>Civil and Environmental Engineering (Dr. Eng.)</c:v>
                </c:pt>
                <c:pt idx="14">
                  <c:v>Geology and Petroleum Technology (Dr. Eng.)</c:v>
                </c:pt>
                <c:pt idx="15">
                  <c:v>Mechanical Engineering (Dr. Eng.)</c:v>
                </c:pt>
              </c:strCache>
            </c:strRef>
          </c:cat>
          <c:val>
            <c:numRef>
              <c:f>Sheet1!$A$2:$A$17</c:f>
              <c:numCache>
                <c:formatCode>0</c:formatCode>
                <c:ptCount val="16"/>
                <c:pt idx="0">
                  <c:v>1</c:v>
                </c:pt>
                <c:pt idx="1">
                  <c:v>1</c:v>
                </c:pt>
                <c:pt idx="2">
                  <c:v>3</c:v>
                </c:pt>
                <c:pt idx="3">
                  <c:v>1</c:v>
                </c:pt>
                <c:pt idx="4">
                  <c:v>1</c:v>
                </c:pt>
                <c:pt idx="5">
                  <c:v>3</c:v>
                </c:pt>
                <c:pt idx="6">
                  <c:v>2</c:v>
                </c:pt>
                <c:pt idx="7">
                  <c:v>1</c:v>
                </c:pt>
                <c:pt idx="8">
                  <c:v>2</c:v>
                </c:pt>
                <c:pt idx="9">
                  <c:v>2</c:v>
                </c:pt>
                <c:pt idx="10">
                  <c:v>1</c:v>
                </c:pt>
                <c:pt idx="11">
                  <c:v>2</c:v>
                </c:pt>
                <c:pt idx="12" formatCode="General">
                  <c:v>1</c:v>
                </c:pt>
                <c:pt idx="13" formatCode="General">
                  <c:v>2</c:v>
                </c:pt>
                <c:pt idx="14" formatCode="General">
                  <c:v>3</c:v>
                </c:pt>
                <c:pt idx="15" formatCode="General">
                  <c:v>1</c:v>
                </c:pt>
              </c:numCache>
            </c:numRef>
          </c:val>
          <c:extLst>
            <c:ext xmlns:c16="http://schemas.microsoft.com/office/drawing/2014/chart" uri="{C3380CC4-5D6E-409C-BE32-E72D297353CC}">
              <c16:uniqueId val="{00000000-8AB5-4950-A3BA-7401C8529A0F}"/>
            </c:ext>
          </c:extLst>
        </c:ser>
        <c:dLbls>
          <c:dLblPos val="outEnd"/>
          <c:showLegendKey val="0"/>
          <c:showVal val="1"/>
          <c:showCatName val="0"/>
          <c:showSerName val="0"/>
          <c:showPercent val="0"/>
          <c:showBubbleSize val="0"/>
        </c:dLbls>
        <c:gapWidth val="100"/>
        <c:axId val="430412528"/>
        <c:axId val="430408920"/>
      </c:barChart>
      <c:catAx>
        <c:axId val="430412528"/>
        <c:scaling>
          <c:orientation val="maxMin"/>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nb-NO"/>
          </a:p>
        </c:txPr>
        <c:crossAx val="430408920"/>
        <c:crosses val="autoZero"/>
        <c:auto val="1"/>
        <c:lblAlgn val="ctr"/>
        <c:lblOffset val="100"/>
        <c:noMultiLvlLbl val="0"/>
      </c:catAx>
      <c:valAx>
        <c:axId val="430408920"/>
        <c:scaling>
          <c:orientation val="minMax"/>
        </c:scaling>
        <c:delete val="1"/>
        <c:axPos val="t"/>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430412528"/>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pivotSource>
    <c:name>[Copy of NEPAL_pivot.xlsx]Sheet1!PivotTable2</c:name>
    <c:fmtId val="8"/>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pivotFmt>
      <c:pivotFmt>
        <c:idx val="26"/>
        <c:spPr>
          <a:solidFill>
            <a:schemeClr val="accent1"/>
          </a:solidFill>
          <a:ln>
            <a:noFill/>
          </a:ln>
          <a:effectLst/>
        </c:spPr>
        <c:marker>
          <c:symbol val="none"/>
        </c:marker>
      </c:pivotFmt>
      <c:pivotFmt>
        <c:idx val="27"/>
        <c:spPr>
          <a:solidFill>
            <a:schemeClr val="accent1"/>
          </a:solidFill>
          <a:ln>
            <a:noFill/>
          </a:ln>
          <a:effectLst/>
        </c:spPr>
        <c:marker>
          <c:symbol val="none"/>
        </c:marker>
      </c:pivotFmt>
      <c:pivotFmt>
        <c:idx val="28"/>
        <c:spPr>
          <a:solidFill>
            <a:schemeClr val="accent1"/>
          </a:solidFill>
          <a:ln>
            <a:noFill/>
          </a:ln>
          <a:effectLst/>
        </c:spPr>
        <c:marker>
          <c:symbol val="none"/>
        </c:marker>
      </c:pivotFmt>
      <c:pivotFmt>
        <c:idx val="29"/>
        <c:spPr>
          <a:solidFill>
            <a:schemeClr val="accent1"/>
          </a:solidFill>
          <a:ln>
            <a:noFill/>
          </a:ln>
          <a:effectLst/>
        </c:spPr>
        <c:marker>
          <c:symbol val="none"/>
        </c:marker>
      </c:pivotFmt>
      <c:pivotFmt>
        <c:idx val="30"/>
        <c:spPr>
          <a:solidFill>
            <a:schemeClr val="accent1"/>
          </a:solidFill>
          <a:ln>
            <a:noFill/>
          </a:ln>
          <a:effectLst/>
        </c:spPr>
        <c:marker>
          <c:symbol val="none"/>
        </c:marker>
      </c:pivotFmt>
      <c:pivotFmt>
        <c:idx val="31"/>
        <c:spPr>
          <a:solidFill>
            <a:schemeClr val="accent1"/>
          </a:solidFill>
          <a:ln>
            <a:noFill/>
          </a:ln>
          <a:effectLst/>
        </c:spPr>
        <c:marker>
          <c:symbol val="none"/>
        </c:marker>
      </c:pivotFmt>
    </c:pivotFmts>
    <c:plotArea>
      <c:layout/>
      <c:barChart>
        <c:barDir val="col"/>
        <c:grouping val="stacked"/>
        <c:varyColors val="0"/>
        <c:ser>
          <c:idx val="0"/>
          <c:order val="0"/>
          <c:tx>
            <c:strRef>
              <c:f>Sheet1!$B$3:$B$4</c:f>
              <c:strCache>
                <c:ptCount val="1"/>
                <c:pt idx="0">
                  <c:v>Bachelor of Nursing</c:v>
                </c:pt>
              </c:strCache>
            </c:strRef>
          </c:tx>
          <c:spPr>
            <a:solidFill>
              <a:schemeClr val="accent1"/>
            </a:solidFill>
            <a:ln>
              <a:noFill/>
            </a:ln>
            <a:effectLst/>
          </c:spPr>
          <c:invertIfNegative val="0"/>
          <c:cat>
            <c:strRef>
              <c:f>Sheet1!$A$5:$A$10</c:f>
              <c:strCache>
                <c:ptCount val="5"/>
                <c:pt idx="0">
                  <c:v>2014</c:v>
                </c:pt>
                <c:pt idx="1">
                  <c:v>2015</c:v>
                </c:pt>
                <c:pt idx="2">
                  <c:v>2016</c:v>
                </c:pt>
                <c:pt idx="3">
                  <c:v>2017</c:v>
                </c:pt>
                <c:pt idx="4">
                  <c:v>2018</c:v>
                </c:pt>
              </c:strCache>
            </c:strRef>
          </c:cat>
          <c:val>
            <c:numRef>
              <c:f>Sheet1!$B$5:$B$10</c:f>
              <c:numCache>
                <c:formatCode>General</c:formatCode>
                <c:ptCount val="5"/>
                <c:pt idx="0">
                  <c:v>3</c:v>
                </c:pt>
                <c:pt idx="1">
                  <c:v>5</c:v>
                </c:pt>
                <c:pt idx="2">
                  <c:v>7</c:v>
                </c:pt>
                <c:pt idx="3">
                  <c:v>14</c:v>
                </c:pt>
                <c:pt idx="4">
                  <c:v>15</c:v>
                </c:pt>
              </c:numCache>
            </c:numRef>
          </c:val>
          <c:extLst>
            <c:ext xmlns:c16="http://schemas.microsoft.com/office/drawing/2014/chart" uri="{C3380CC4-5D6E-409C-BE32-E72D297353CC}">
              <c16:uniqueId val="{00000000-2473-4271-9B51-B9EF5396BC58}"/>
            </c:ext>
          </c:extLst>
        </c:ser>
        <c:ser>
          <c:idx val="1"/>
          <c:order val="1"/>
          <c:tx>
            <c:strRef>
              <c:f>Sheet1!$C$3:$C$4</c:f>
              <c:strCache>
                <c:ptCount val="1"/>
                <c:pt idx="0">
                  <c:v>Electric Power Engineering (Master's Programme)</c:v>
                </c:pt>
              </c:strCache>
            </c:strRef>
          </c:tx>
          <c:spPr>
            <a:solidFill>
              <a:schemeClr val="accent2"/>
            </a:solidFill>
            <a:ln>
              <a:noFill/>
            </a:ln>
            <a:effectLst/>
          </c:spPr>
          <c:invertIfNegative val="0"/>
          <c:cat>
            <c:strRef>
              <c:f>Sheet1!$A$5:$A$10</c:f>
              <c:strCache>
                <c:ptCount val="5"/>
                <c:pt idx="0">
                  <c:v>2014</c:v>
                </c:pt>
                <c:pt idx="1">
                  <c:v>2015</c:v>
                </c:pt>
                <c:pt idx="2">
                  <c:v>2016</c:v>
                </c:pt>
                <c:pt idx="3">
                  <c:v>2017</c:v>
                </c:pt>
                <c:pt idx="4">
                  <c:v>2018</c:v>
                </c:pt>
              </c:strCache>
            </c:strRef>
          </c:cat>
          <c:val>
            <c:numRef>
              <c:f>Sheet1!$C$5:$C$10</c:f>
              <c:numCache>
                <c:formatCode>General</c:formatCode>
                <c:ptCount val="5"/>
                <c:pt idx="1">
                  <c:v>1</c:v>
                </c:pt>
              </c:numCache>
            </c:numRef>
          </c:val>
          <c:extLst>
            <c:ext xmlns:c16="http://schemas.microsoft.com/office/drawing/2014/chart" uri="{C3380CC4-5D6E-409C-BE32-E72D297353CC}">
              <c16:uniqueId val="{00000001-2473-4271-9B51-B9EF5396BC58}"/>
            </c:ext>
          </c:extLst>
        </c:ser>
        <c:ser>
          <c:idx val="2"/>
          <c:order val="2"/>
          <c:tx>
            <c:strRef>
              <c:f>Sheet1!$D$3:$D$4</c:f>
              <c:strCache>
                <c:ptCount val="1"/>
                <c:pt idx="0">
                  <c:v>Global Health (Master's Programme)</c:v>
                </c:pt>
              </c:strCache>
            </c:strRef>
          </c:tx>
          <c:spPr>
            <a:solidFill>
              <a:schemeClr val="accent3"/>
            </a:solidFill>
            <a:ln>
              <a:noFill/>
            </a:ln>
            <a:effectLst/>
          </c:spPr>
          <c:invertIfNegative val="0"/>
          <c:cat>
            <c:strRef>
              <c:f>Sheet1!$A$5:$A$10</c:f>
              <c:strCache>
                <c:ptCount val="5"/>
                <c:pt idx="0">
                  <c:v>2014</c:v>
                </c:pt>
                <c:pt idx="1">
                  <c:v>2015</c:v>
                </c:pt>
                <c:pt idx="2">
                  <c:v>2016</c:v>
                </c:pt>
                <c:pt idx="3">
                  <c:v>2017</c:v>
                </c:pt>
                <c:pt idx="4">
                  <c:v>2018</c:v>
                </c:pt>
              </c:strCache>
            </c:strRef>
          </c:cat>
          <c:val>
            <c:numRef>
              <c:f>Sheet1!$D$5:$D$10</c:f>
              <c:numCache>
                <c:formatCode>General</c:formatCode>
                <c:ptCount val="5"/>
                <c:pt idx="2">
                  <c:v>2</c:v>
                </c:pt>
                <c:pt idx="3">
                  <c:v>1</c:v>
                </c:pt>
              </c:numCache>
            </c:numRef>
          </c:val>
          <c:extLst>
            <c:ext xmlns:c16="http://schemas.microsoft.com/office/drawing/2014/chart" uri="{C3380CC4-5D6E-409C-BE32-E72D297353CC}">
              <c16:uniqueId val="{00000002-2473-4271-9B51-B9EF5396BC58}"/>
            </c:ext>
          </c:extLst>
        </c:ser>
        <c:ser>
          <c:idx val="3"/>
          <c:order val="3"/>
          <c:tx>
            <c:strRef>
              <c:f>Sheet1!$E$3:$E$4</c:f>
              <c:strCache>
                <c:ptCount val="1"/>
                <c:pt idx="0">
                  <c:v>Medical studies</c:v>
                </c:pt>
              </c:strCache>
            </c:strRef>
          </c:tx>
          <c:spPr>
            <a:solidFill>
              <a:schemeClr val="accent4"/>
            </a:solidFill>
            <a:ln>
              <a:noFill/>
            </a:ln>
            <a:effectLst/>
          </c:spPr>
          <c:invertIfNegative val="0"/>
          <c:cat>
            <c:strRef>
              <c:f>Sheet1!$A$5:$A$10</c:f>
              <c:strCache>
                <c:ptCount val="5"/>
                <c:pt idx="0">
                  <c:v>2014</c:v>
                </c:pt>
                <c:pt idx="1">
                  <c:v>2015</c:v>
                </c:pt>
                <c:pt idx="2">
                  <c:v>2016</c:v>
                </c:pt>
                <c:pt idx="3">
                  <c:v>2017</c:v>
                </c:pt>
                <c:pt idx="4">
                  <c:v>2018</c:v>
                </c:pt>
              </c:strCache>
            </c:strRef>
          </c:cat>
          <c:val>
            <c:numRef>
              <c:f>Sheet1!$E$5:$E$10</c:f>
              <c:numCache>
                <c:formatCode>General</c:formatCode>
                <c:ptCount val="5"/>
                <c:pt idx="0">
                  <c:v>12</c:v>
                </c:pt>
                <c:pt idx="1">
                  <c:v>8</c:v>
                </c:pt>
                <c:pt idx="2">
                  <c:v>5</c:v>
                </c:pt>
                <c:pt idx="3">
                  <c:v>11</c:v>
                </c:pt>
                <c:pt idx="4">
                  <c:v>1</c:v>
                </c:pt>
              </c:numCache>
            </c:numRef>
          </c:val>
          <c:extLst>
            <c:ext xmlns:c16="http://schemas.microsoft.com/office/drawing/2014/chart" uri="{C3380CC4-5D6E-409C-BE32-E72D297353CC}">
              <c16:uniqueId val="{00000003-2473-4271-9B51-B9EF5396BC58}"/>
            </c:ext>
          </c:extLst>
        </c:ser>
        <c:ser>
          <c:idx val="4"/>
          <c:order val="4"/>
          <c:tx>
            <c:strRef>
              <c:f>Sheet1!$F$3:$F$4</c:f>
              <c:strCache>
                <c:ptCount val="1"/>
                <c:pt idx="0">
                  <c:v>Occupational Therapy Programme</c:v>
                </c:pt>
              </c:strCache>
            </c:strRef>
          </c:tx>
          <c:spPr>
            <a:solidFill>
              <a:schemeClr val="accent5"/>
            </a:solidFill>
            <a:ln>
              <a:noFill/>
            </a:ln>
            <a:effectLst/>
          </c:spPr>
          <c:invertIfNegative val="0"/>
          <c:cat>
            <c:strRef>
              <c:f>Sheet1!$A$5:$A$10</c:f>
              <c:strCache>
                <c:ptCount val="5"/>
                <c:pt idx="0">
                  <c:v>2014</c:v>
                </c:pt>
                <c:pt idx="1">
                  <c:v>2015</c:v>
                </c:pt>
                <c:pt idx="2">
                  <c:v>2016</c:v>
                </c:pt>
                <c:pt idx="3">
                  <c:v>2017</c:v>
                </c:pt>
                <c:pt idx="4">
                  <c:v>2018</c:v>
                </c:pt>
              </c:strCache>
            </c:strRef>
          </c:cat>
          <c:val>
            <c:numRef>
              <c:f>Sheet1!$F$5:$F$10</c:f>
              <c:numCache>
                <c:formatCode>General</c:formatCode>
                <c:ptCount val="5"/>
                <c:pt idx="0">
                  <c:v>6</c:v>
                </c:pt>
                <c:pt idx="2">
                  <c:v>7</c:v>
                </c:pt>
                <c:pt idx="3">
                  <c:v>2</c:v>
                </c:pt>
                <c:pt idx="4">
                  <c:v>11</c:v>
                </c:pt>
              </c:numCache>
            </c:numRef>
          </c:val>
          <c:extLst>
            <c:ext xmlns:c16="http://schemas.microsoft.com/office/drawing/2014/chart" uri="{C3380CC4-5D6E-409C-BE32-E72D297353CC}">
              <c16:uniqueId val="{00000004-2473-4271-9B51-B9EF5396BC58}"/>
            </c:ext>
          </c:extLst>
        </c:ser>
        <c:ser>
          <c:idx val="5"/>
          <c:order val="5"/>
          <c:tx>
            <c:strRef>
              <c:f>Sheet1!$G$3:$G$4</c:f>
              <c:strCache>
                <c:ptCount val="1"/>
                <c:pt idx="0">
                  <c:v>Physiotherapy Programme</c:v>
                </c:pt>
              </c:strCache>
            </c:strRef>
          </c:tx>
          <c:spPr>
            <a:solidFill>
              <a:schemeClr val="accent6"/>
            </a:solidFill>
            <a:ln>
              <a:noFill/>
            </a:ln>
            <a:effectLst/>
          </c:spPr>
          <c:invertIfNegative val="0"/>
          <c:cat>
            <c:strRef>
              <c:f>Sheet1!$A$5:$A$10</c:f>
              <c:strCache>
                <c:ptCount val="5"/>
                <c:pt idx="0">
                  <c:v>2014</c:v>
                </c:pt>
                <c:pt idx="1">
                  <c:v>2015</c:v>
                </c:pt>
                <c:pt idx="2">
                  <c:v>2016</c:v>
                </c:pt>
                <c:pt idx="3">
                  <c:v>2017</c:v>
                </c:pt>
                <c:pt idx="4">
                  <c:v>2018</c:v>
                </c:pt>
              </c:strCache>
            </c:strRef>
          </c:cat>
          <c:val>
            <c:numRef>
              <c:f>Sheet1!$G$5:$G$10</c:f>
              <c:numCache>
                <c:formatCode>General</c:formatCode>
                <c:ptCount val="5"/>
                <c:pt idx="0">
                  <c:v>4</c:v>
                </c:pt>
                <c:pt idx="1">
                  <c:v>12</c:v>
                </c:pt>
                <c:pt idx="2">
                  <c:v>9</c:v>
                </c:pt>
                <c:pt idx="3">
                  <c:v>5</c:v>
                </c:pt>
                <c:pt idx="4">
                  <c:v>12</c:v>
                </c:pt>
              </c:numCache>
            </c:numRef>
          </c:val>
          <c:extLst>
            <c:ext xmlns:c16="http://schemas.microsoft.com/office/drawing/2014/chart" uri="{C3380CC4-5D6E-409C-BE32-E72D297353CC}">
              <c16:uniqueId val="{00000005-2473-4271-9B51-B9EF5396BC58}"/>
            </c:ext>
          </c:extLst>
        </c:ser>
        <c:ser>
          <c:idx val="6"/>
          <c:order val="6"/>
          <c:tx>
            <c:strRef>
              <c:f>Sheet1!$H$3:$H$4</c:f>
              <c:strCache>
                <c:ptCount val="1"/>
                <c:pt idx="0">
                  <c:v>Social Anthropology</c:v>
                </c:pt>
              </c:strCache>
            </c:strRef>
          </c:tx>
          <c:spPr>
            <a:solidFill>
              <a:schemeClr val="accent1">
                <a:lumMod val="60000"/>
              </a:schemeClr>
            </a:solidFill>
            <a:ln>
              <a:noFill/>
            </a:ln>
            <a:effectLst/>
          </c:spPr>
          <c:invertIfNegative val="0"/>
          <c:cat>
            <c:strRef>
              <c:f>Sheet1!$A$5:$A$10</c:f>
              <c:strCache>
                <c:ptCount val="5"/>
                <c:pt idx="0">
                  <c:v>2014</c:v>
                </c:pt>
                <c:pt idx="1">
                  <c:v>2015</c:v>
                </c:pt>
                <c:pt idx="2">
                  <c:v>2016</c:v>
                </c:pt>
                <c:pt idx="3">
                  <c:v>2017</c:v>
                </c:pt>
                <c:pt idx="4">
                  <c:v>2018</c:v>
                </c:pt>
              </c:strCache>
            </c:strRef>
          </c:cat>
          <c:val>
            <c:numRef>
              <c:f>Sheet1!$H$5:$H$10</c:f>
              <c:numCache>
                <c:formatCode>General</c:formatCode>
                <c:ptCount val="5"/>
                <c:pt idx="3">
                  <c:v>1</c:v>
                </c:pt>
              </c:numCache>
            </c:numRef>
          </c:val>
          <c:extLst>
            <c:ext xmlns:c16="http://schemas.microsoft.com/office/drawing/2014/chart" uri="{C3380CC4-5D6E-409C-BE32-E72D297353CC}">
              <c16:uniqueId val="{00000006-2473-4271-9B51-B9EF5396BC58}"/>
            </c:ext>
          </c:extLst>
        </c:ser>
        <c:ser>
          <c:idx val="7"/>
          <c:order val="7"/>
          <c:tx>
            <c:strRef>
              <c:f>Sheet1!$I$3:$I$4</c:f>
              <c:strCache>
                <c:ptCount val="1"/>
                <c:pt idx="0">
                  <c:v>Social Anthropology - Bachelor programme</c:v>
                </c:pt>
              </c:strCache>
            </c:strRef>
          </c:tx>
          <c:spPr>
            <a:solidFill>
              <a:schemeClr val="accent2">
                <a:lumMod val="60000"/>
              </a:schemeClr>
            </a:solidFill>
            <a:ln>
              <a:noFill/>
            </a:ln>
            <a:effectLst/>
          </c:spPr>
          <c:invertIfNegative val="0"/>
          <c:cat>
            <c:strRef>
              <c:f>Sheet1!$A$5:$A$10</c:f>
              <c:strCache>
                <c:ptCount val="5"/>
                <c:pt idx="0">
                  <c:v>2014</c:v>
                </c:pt>
                <c:pt idx="1">
                  <c:v>2015</c:v>
                </c:pt>
                <c:pt idx="2">
                  <c:v>2016</c:v>
                </c:pt>
                <c:pt idx="3">
                  <c:v>2017</c:v>
                </c:pt>
                <c:pt idx="4">
                  <c:v>2018</c:v>
                </c:pt>
              </c:strCache>
            </c:strRef>
          </c:cat>
          <c:val>
            <c:numRef>
              <c:f>Sheet1!$I$5:$I$10</c:f>
              <c:numCache>
                <c:formatCode>General</c:formatCode>
                <c:ptCount val="5"/>
                <c:pt idx="0">
                  <c:v>1</c:v>
                </c:pt>
              </c:numCache>
            </c:numRef>
          </c:val>
          <c:extLst>
            <c:ext xmlns:c16="http://schemas.microsoft.com/office/drawing/2014/chart" uri="{C3380CC4-5D6E-409C-BE32-E72D297353CC}">
              <c16:uniqueId val="{00000007-2473-4271-9B51-B9EF5396BC58}"/>
            </c:ext>
          </c:extLst>
        </c:ser>
        <c:ser>
          <c:idx val="8"/>
          <c:order val="8"/>
          <c:tx>
            <c:strRef>
              <c:f>Sheet1!$J$3:$J$4</c:f>
              <c:strCache>
                <c:ptCount val="1"/>
                <c:pt idx="0">
                  <c:v>Social Education Programme</c:v>
                </c:pt>
              </c:strCache>
            </c:strRef>
          </c:tx>
          <c:spPr>
            <a:solidFill>
              <a:schemeClr val="accent3">
                <a:lumMod val="60000"/>
              </a:schemeClr>
            </a:solidFill>
            <a:ln>
              <a:noFill/>
            </a:ln>
            <a:effectLst/>
          </c:spPr>
          <c:invertIfNegative val="0"/>
          <c:cat>
            <c:strRef>
              <c:f>Sheet1!$A$5:$A$10</c:f>
              <c:strCache>
                <c:ptCount val="5"/>
                <c:pt idx="0">
                  <c:v>2014</c:v>
                </c:pt>
                <c:pt idx="1">
                  <c:v>2015</c:v>
                </c:pt>
                <c:pt idx="2">
                  <c:v>2016</c:v>
                </c:pt>
                <c:pt idx="3">
                  <c:v>2017</c:v>
                </c:pt>
                <c:pt idx="4">
                  <c:v>2018</c:v>
                </c:pt>
              </c:strCache>
            </c:strRef>
          </c:cat>
          <c:val>
            <c:numRef>
              <c:f>Sheet1!$J$5:$J$10</c:f>
              <c:numCache>
                <c:formatCode>General</c:formatCode>
                <c:ptCount val="5"/>
                <c:pt idx="1">
                  <c:v>14</c:v>
                </c:pt>
                <c:pt idx="2">
                  <c:v>11</c:v>
                </c:pt>
                <c:pt idx="3">
                  <c:v>6</c:v>
                </c:pt>
                <c:pt idx="4">
                  <c:v>7</c:v>
                </c:pt>
              </c:numCache>
            </c:numRef>
          </c:val>
          <c:extLst>
            <c:ext xmlns:c16="http://schemas.microsoft.com/office/drawing/2014/chart" uri="{C3380CC4-5D6E-409C-BE32-E72D297353CC}">
              <c16:uniqueId val="{00000008-2473-4271-9B51-B9EF5396BC58}"/>
            </c:ext>
          </c:extLst>
        </c:ser>
        <c:dLbls>
          <c:showLegendKey val="0"/>
          <c:showVal val="0"/>
          <c:showCatName val="0"/>
          <c:showSerName val="0"/>
          <c:showPercent val="0"/>
          <c:showBubbleSize val="0"/>
        </c:dLbls>
        <c:gapWidth val="150"/>
        <c:overlap val="100"/>
        <c:axId val="237676464"/>
        <c:axId val="237675808"/>
      </c:barChart>
      <c:catAx>
        <c:axId val="237676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237675808"/>
        <c:crosses val="autoZero"/>
        <c:auto val="1"/>
        <c:lblAlgn val="ctr"/>
        <c:lblOffset val="100"/>
        <c:noMultiLvlLbl val="0"/>
      </c:catAx>
      <c:valAx>
        <c:axId val="237675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23767646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sz="1200"/>
      </a:pPr>
      <a:endParaRPr lang="nb-NO"/>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dirty="0"/>
              <a:t>Nepalese</a:t>
            </a:r>
            <a:r>
              <a:rPr lang="nb-NO" baseline="0" dirty="0"/>
              <a:t> students on 2 year master programs</a:t>
            </a:r>
            <a:endParaRPr lang="nb-NO"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spPr>
            <a:solidFill>
              <a:schemeClr val="accent1"/>
            </a:solidFill>
            <a:ln>
              <a:noFill/>
            </a:ln>
            <a:effectLst/>
          </c:spPr>
          <c:invertIfNegative val="0"/>
          <c:cat>
            <c:numRef>
              <c:f>Sheet3!$C$24:$C$28</c:f>
              <c:numCache>
                <c:formatCode>General</c:formatCode>
                <c:ptCount val="5"/>
                <c:pt idx="0">
                  <c:v>2014</c:v>
                </c:pt>
                <c:pt idx="1">
                  <c:v>2015</c:v>
                </c:pt>
                <c:pt idx="2">
                  <c:v>2016</c:v>
                </c:pt>
                <c:pt idx="3">
                  <c:v>2017</c:v>
                </c:pt>
                <c:pt idx="4">
                  <c:v>2018</c:v>
                </c:pt>
              </c:numCache>
            </c:numRef>
          </c:cat>
          <c:val>
            <c:numRef>
              <c:f>Sheet3!$B$24:$B$28</c:f>
              <c:numCache>
                <c:formatCode>General</c:formatCode>
                <c:ptCount val="5"/>
                <c:pt idx="0">
                  <c:v>11</c:v>
                </c:pt>
                <c:pt idx="1">
                  <c:v>15</c:v>
                </c:pt>
                <c:pt idx="2">
                  <c:v>14</c:v>
                </c:pt>
                <c:pt idx="3">
                  <c:v>15</c:v>
                </c:pt>
                <c:pt idx="4">
                  <c:v>17</c:v>
                </c:pt>
              </c:numCache>
            </c:numRef>
          </c:val>
          <c:extLst>
            <c:ext xmlns:c16="http://schemas.microsoft.com/office/drawing/2014/chart" uri="{C3380CC4-5D6E-409C-BE32-E72D297353CC}">
              <c16:uniqueId val="{00000000-EA76-498A-BEDD-FBA75117D4DE}"/>
            </c:ext>
          </c:extLst>
        </c:ser>
        <c:dLbls>
          <c:showLegendKey val="0"/>
          <c:showVal val="0"/>
          <c:showCatName val="0"/>
          <c:showSerName val="0"/>
          <c:showPercent val="0"/>
          <c:showBubbleSize val="0"/>
        </c:dLbls>
        <c:gapWidth val="219"/>
        <c:overlap val="-27"/>
        <c:axId val="469360408"/>
        <c:axId val="469359752"/>
      </c:barChart>
      <c:catAx>
        <c:axId val="469360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69359752"/>
        <c:crosses val="autoZero"/>
        <c:auto val="1"/>
        <c:lblAlgn val="ctr"/>
        <c:lblOffset val="100"/>
        <c:noMultiLvlLbl val="0"/>
      </c:catAx>
      <c:valAx>
        <c:axId val="469359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69360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6"/>
          </a:xfrm>
          <a:prstGeom prst="rect">
            <a:avLst/>
          </a:prstGeom>
        </p:spPr>
        <p:txBody>
          <a:bodyPr vert="horz" lIns="91294" tIns="45647" rIns="91294" bIns="45647" rtlCol="0"/>
          <a:lstStyle>
            <a:lvl1pPr algn="l">
              <a:defRPr sz="1200"/>
            </a:lvl1pPr>
          </a:lstStyle>
          <a:p>
            <a:pPr>
              <a:defRPr b="0" i="0"/>
            </a:pPr>
            <a:endParaRPr lang="nb-NO" dirty="0"/>
          </a:p>
        </p:txBody>
      </p:sp>
      <p:sp>
        <p:nvSpPr>
          <p:cNvPr id="3" name="Date Placeholder 2"/>
          <p:cNvSpPr>
            <a:spLocks noGrp="1"/>
          </p:cNvSpPr>
          <p:nvPr>
            <p:ph type="dt" sz="quarter" idx="1"/>
          </p:nvPr>
        </p:nvSpPr>
        <p:spPr>
          <a:xfrm>
            <a:off x="3850443" y="1"/>
            <a:ext cx="2945659" cy="498056"/>
          </a:xfrm>
          <a:prstGeom prst="rect">
            <a:avLst/>
          </a:prstGeom>
        </p:spPr>
        <p:txBody>
          <a:bodyPr vert="horz" lIns="91294" tIns="45647" rIns="91294" bIns="45647" rtlCol="0"/>
          <a:lstStyle>
            <a:lvl1pPr algn="r">
              <a:defRPr sz="1200"/>
            </a:lvl1pPr>
          </a:lstStyle>
          <a:p>
            <a:pPr>
              <a:defRPr b="0" i="0"/>
            </a:pPr>
            <a:fld id="{F89BC071-68B3-481C-A50A-49C52F1C7029}" type="datetimeFigureOut">
              <a:rPr lang="nb-NO" smtClean="0"/>
              <a:t>09.05.2019</a:t>
            </a:fld>
            <a:endParaRPr lang="nb-NO" dirty="0"/>
          </a:p>
        </p:txBody>
      </p:sp>
      <p:sp>
        <p:nvSpPr>
          <p:cNvPr id="4" name="Footer Placeholder 3"/>
          <p:cNvSpPr>
            <a:spLocks noGrp="1"/>
          </p:cNvSpPr>
          <p:nvPr>
            <p:ph type="ftr" sz="quarter" idx="2"/>
          </p:nvPr>
        </p:nvSpPr>
        <p:spPr>
          <a:xfrm>
            <a:off x="1" y="9428584"/>
            <a:ext cx="2945659" cy="498055"/>
          </a:xfrm>
          <a:prstGeom prst="rect">
            <a:avLst/>
          </a:prstGeom>
        </p:spPr>
        <p:txBody>
          <a:bodyPr vert="horz" lIns="91294" tIns="45647" rIns="91294" bIns="45647" rtlCol="0" anchor="b"/>
          <a:lstStyle>
            <a:lvl1pPr algn="l">
              <a:defRPr sz="1200"/>
            </a:lvl1pPr>
          </a:lstStyle>
          <a:p>
            <a:pPr>
              <a:defRPr b="0" i="0"/>
            </a:pPr>
            <a:endParaRPr lang="nb-NO" dirty="0"/>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294" tIns="45647" rIns="91294" bIns="45647" rtlCol="0" anchor="b"/>
          <a:lstStyle>
            <a:lvl1pPr algn="r">
              <a:defRPr sz="1200"/>
            </a:lvl1pPr>
          </a:lstStyle>
          <a:p>
            <a:pPr>
              <a:defRPr b="0" i="0"/>
            </a:pPr>
            <a:fld id="{F62BC387-C05F-4DDE-8507-7960A2F2C14E}" type="slidenum">
              <a:rPr lang="nb-NO" smtClean="0"/>
              <a:t>‹#›</a:t>
            </a:fld>
            <a:endParaRPr lang="nb-NO" dirty="0"/>
          </a:p>
        </p:txBody>
      </p:sp>
    </p:spTree>
    <p:extLst>
      <p:ext uri="{BB962C8B-B14F-4D97-AF65-F5344CB8AC3E}">
        <p14:creationId xmlns:p14="http://schemas.microsoft.com/office/powerpoint/2010/main" val="2619031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1"/>
            <a:ext cx="2945659" cy="498056"/>
          </a:xfrm>
          <a:prstGeom prst="rect">
            <a:avLst/>
          </a:prstGeom>
        </p:spPr>
        <p:txBody>
          <a:bodyPr vert="horz" lIns="91294" tIns="45647" rIns="91294" bIns="45647" rtlCol="0"/>
          <a:lstStyle>
            <a:lvl1pPr algn="l">
              <a:defRPr sz="1200"/>
            </a:lvl1pPr>
          </a:lstStyle>
          <a:p>
            <a:pPr>
              <a:defRPr b="0" i="0"/>
            </a:pPr>
            <a:endParaRPr lang="nb-NO" dirty="0"/>
          </a:p>
        </p:txBody>
      </p:sp>
      <p:sp>
        <p:nvSpPr>
          <p:cNvPr id="3" name="Plassholder for dato 2"/>
          <p:cNvSpPr>
            <a:spLocks noGrp="1"/>
          </p:cNvSpPr>
          <p:nvPr>
            <p:ph type="dt" idx="1"/>
          </p:nvPr>
        </p:nvSpPr>
        <p:spPr>
          <a:xfrm>
            <a:off x="3850443" y="1"/>
            <a:ext cx="2945659" cy="498056"/>
          </a:xfrm>
          <a:prstGeom prst="rect">
            <a:avLst/>
          </a:prstGeom>
        </p:spPr>
        <p:txBody>
          <a:bodyPr vert="horz" lIns="91294" tIns="45647" rIns="91294" bIns="45647" rtlCol="0"/>
          <a:lstStyle>
            <a:lvl1pPr algn="r">
              <a:defRPr sz="1200"/>
            </a:lvl1pPr>
          </a:lstStyle>
          <a:p>
            <a:pPr>
              <a:defRPr b="0" i="0"/>
            </a:pPr>
            <a:fld id="{9BF32D1B-FB3F-4739-9836-510D52597D43}" type="datetimeFigureOut">
              <a:rPr lang="nb-NO" smtClean="0"/>
              <a:t>09.05.2019</a:t>
            </a:fld>
            <a:endParaRPr lang="nb-NO" dirty="0"/>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sp>
      <p:sp>
        <p:nvSpPr>
          <p:cNvPr id="5" name="Plassholder for notater 4"/>
          <p:cNvSpPr>
            <a:spLocks noGrp="1"/>
          </p:cNvSpPr>
          <p:nvPr>
            <p:ph type="body" sz="quarter" idx="3"/>
          </p:nvPr>
        </p:nvSpPr>
        <p:spPr>
          <a:xfrm>
            <a:off x="679768" y="4777195"/>
            <a:ext cx="5438140" cy="3908613"/>
          </a:xfrm>
          <a:prstGeom prst="rect">
            <a:avLst/>
          </a:prstGeom>
        </p:spPr>
        <p:txBody>
          <a:bodyPr vert="horz" lIns="91294" tIns="45647" rIns="91294" bIns="45647" rtlCol="0"/>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6" name="Plassholder for bunntekst 5"/>
          <p:cNvSpPr>
            <a:spLocks noGrp="1"/>
          </p:cNvSpPr>
          <p:nvPr>
            <p:ph type="ftr" sz="quarter" idx="4"/>
          </p:nvPr>
        </p:nvSpPr>
        <p:spPr>
          <a:xfrm>
            <a:off x="1" y="9428584"/>
            <a:ext cx="2945659" cy="498055"/>
          </a:xfrm>
          <a:prstGeom prst="rect">
            <a:avLst/>
          </a:prstGeom>
        </p:spPr>
        <p:txBody>
          <a:bodyPr vert="horz" lIns="91294" tIns="45647" rIns="91294" bIns="45647" rtlCol="0" anchor="b"/>
          <a:lstStyle>
            <a:lvl1pPr algn="l">
              <a:defRPr sz="1200"/>
            </a:lvl1pPr>
          </a:lstStyle>
          <a:p>
            <a:pPr>
              <a:defRPr b="0" i="0"/>
            </a:pPr>
            <a:endParaRPr lang="nb-NO" dirty="0"/>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294" tIns="45647" rIns="91294" bIns="45647" rtlCol="0" anchor="b"/>
          <a:lstStyle>
            <a:lvl1pPr algn="r">
              <a:defRPr sz="1200"/>
            </a:lvl1pPr>
          </a:lstStyle>
          <a:p>
            <a:pPr>
              <a:defRPr b="0" i="0"/>
            </a:pPr>
            <a:fld id="{03FED6E5-ED65-4858-B424-9922C4728F8B}" type="slidenum">
              <a:rPr lang="nb-NO" smtClean="0"/>
              <a:t>‹#›</a:t>
            </a:fld>
            <a:endParaRPr lang="nb-NO" dirty="0"/>
          </a:p>
        </p:txBody>
      </p:sp>
    </p:spTree>
    <p:extLst>
      <p:ext uri="{BB962C8B-B14F-4D97-AF65-F5344CB8AC3E}">
        <p14:creationId xmlns:p14="http://schemas.microsoft.com/office/powerpoint/2010/main" val="3019513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D1B847E-1481-4ABB-B831-C4DA79990C1F}" type="slidenum">
              <a:rPr lang="nb-NO" smtClean="0"/>
              <a:t>1</a:t>
            </a:fld>
            <a:endParaRPr lang="nb-NO"/>
          </a:p>
        </p:txBody>
      </p:sp>
    </p:spTree>
    <p:extLst>
      <p:ext uri="{BB962C8B-B14F-4D97-AF65-F5344CB8AC3E}">
        <p14:creationId xmlns:p14="http://schemas.microsoft.com/office/powerpoint/2010/main" val="1284331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Total 27 candidates ( Dr. Ing, degree + PhD degree)</a:t>
            </a:r>
          </a:p>
          <a:p>
            <a:r>
              <a:rPr lang="nb-NO" sz="1200" kern="1200" dirty="0">
                <a:solidFill>
                  <a:schemeClr val="tx1"/>
                </a:solidFill>
                <a:effectLst/>
                <a:latin typeface="+mn-lt"/>
                <a:ea typeface="+mn-ea"/>
                <a:cs typeface="+mn-cs"/>
              </a:rPr>
              <a:t>From both universities TU and KU.</a:t>
            </a:r>
          </a:p>
          <a:p>
            <a:endParaRPr lang="nb-NO" dirty="0"/>
          </a:p>
          <a:p>
            <a:r>
              <a:rPr lang="nb-NO" sz="1200" kern="1200" dirty="0">
                <a:solidFill>
                  <a:schemeClr val="tx1"/>
                </a:solidFill>
                <a:effectLst/>
                <a:latin typeface="+mn-lt"/>
                <a:ea typeface="+mn-ea"/>
                <a:cs typeface="+mn-cs"/>
              </a:rPr>
              <a:t>In addition, 10-12 PhD on short term visits from TU, IoE and </a:t>
            </a:r>
          </a:p>
          <a:p>
            <a:r>
              <a:rPr lang="nb-NO" sz="1200" kern="1200" dirty="0">
                <a:solidFill>
                  <a:schemeClr val="tx1"/>
                </a:solidFill>
                <a:effectLst/>
                <a:latin typeface="+mn-lt"/>
                <a:ea typeface="+mn-ea"/>
                <a:cs typeface="+mn-cs"/>
              </a:rPr>
              <a:t>from KU to NTNU from 2015 till d.d. under EnPe/Norad programmes (These are </a:t>
            </a:r>
          </a:p>
          <a:p>
            <a:r>
              <a:rPr lang="nb-NO" sz="1200" kern="1200" dirty="0">
                <a:solidFill>
                  <a:schemeClr val="tx1"/>
                </a:solidFill>
                <a:effectLst/>
                <a:latin typeface="+mn-lt"/>
                <a:ea typeface="+mn-ea"/>
                <a:cs typeface="+mn-cs"/>
              </a:rPr>
              <a:t>exchange students on PhD level)</a:t>
            </a:r>
          </a:p>
          <a:p>
            <a:endParaRPr lang="nb-NO" dirty="0"/>
          </a:p>
        </p:txBody>
      </p:sp>
      <p:sp>
        <p:nvSpPr>
          <p:cNvPr id="4" name="Slide Number Placeholder 3"/>
          <p:cNvSpPr>
            <a:spLocks noGrp="1"/>
          </p:cNvSpPr>
          <p:nvPr>
            <p:ph type="sldNum" sz="quarter" idx="10"/>
          </p:nvPr>
        </p:nvSpPr>
        <p:spPr/>
        <p:txBody>
          <a:bodyPr/>
          <a:lstStyle/>
          <a:p>
            <a:fld id="{6B7EC70C-C473-44C4-B991-C397B70563AA}" type="slidenum">
              <a:rPr lang="nb-NO" smtClean="0"/>
              <a:t>25</a:t>
            </a:fld>
            <a:endParaRPr lang="nb-NO"/>
          </a:p>
        </p:txBody>
      </p:sp>
    </p:spTree>
    <p:extLst>
      <p:ext uri="{BB962C8B-B14F-4D97-AF65-F5344CB8AC3E}">
        <p14:creationId xmlns:p14="http://schemas.microsoft.com/office/powerpoint/2010/main" val="1945105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a:t>Outgoiung</a:t>
            </a:r>
            <a:r>
              <a:rPr lang="nb-NO" dirty="0"/>
              <a:t> students have </a:t>
            </a:r>
            <a:r>
              <a:rPr lang="nb-NO" dirty="0" err="1"/>
              <a:t>visited</a:t>
            </a:r>
            <a:r>
              <a:rPr lang="nb-NO" dirty="0"/>
              <a:t> </a:t>
            </a:r>
            <a:r>
              <a:rPr lang="nb-NO" dirty="0" err="1"/>
              <a:t>these</a:t>
            </a:r>
            <a:r>
              <a:rPr lang="nb-NO" dirty="0"/>
              <a:t> </a:t>
            </a:r>
            <a:r>
              <a:rPr lang="nb-NO" dirty="0" err="1"/>
              <a:t>institutions</a:t>
            </a:r>
            <a:r>
              <a:rPr lang="nb-NO" dirty="0"/>
              <a:t>:</a:t>
            </a:r>
          </a:p>
          <a:p>
            <a:r>
              <a:rPr lang="nb-NO" dirty="0"/>
              <a:t>- </a:t>
            </a:r>
            <a:r>
              <a:rPr lang="nb-NO" dirty="0" err="1"/>
              <a:t>Tribhuvan</a:t>
            </a:r>
            <a:r>
              <a:rPr lang="nb-NO" dirty="0"/>
              <a:t> </a:t>
            </a:r>
            <a:r>
              <a:rPr lang="nb-NO" dirty="0" err="1"/>
              <a:t>University</a:t>
            </a:r>
            <a:endParaRPr lang="nb-NO" dirty="0"/>
          </a:p>
          <a:p>
            <a:r>
              <a:rPr lang="nb-NO" dirty="0"/>
              <a:t>- </a:t>
            </a:r>
            <a:r>
              <a:rPr lang="nb-NO" dirty="0" err="1"/>
              <a:t>Okhaldhunga</a:t>
            </a:r>
            <a:r>
              <a:rPr lang="nb-NO" dirty="0"/>
              <a:t> Hospital</a:t>
            </a:r>
          </a:p>
          <a:p>
            <a:r>
              <a:rPr lang="nb-NO" dirty="0"/>
              <a:t>- </a:t>
            </a:r>
            <a:r>
              <a:rPr lang="nb-NO" dirty="0" err="1"/>
              <a:t>Unknown</a:t>
            </a:r>
            <a:r>
              <a:rPr lang="nb-NO" dirty="0"/>
              <a:t> Nepal</a:t>
            </a:r>
          </a:p>
          <a:p>
            <a:r>
              <a:rPr lang="nb-NO" dirty="0"/>
              <a:t>- Kathmandu </a:t>
            </a:r>
            <a:r>
              <a:rPr lang="nb-NO" dirty="0" err="1"/>
              <a:t>University</a:t>
            </a:r>
            <a:endParaRPr lang="nb-NO" dirty="0"/>
          </a:p>
          <a:p>
            <a:r>
              <a:rPr lang="nb-NO" dirty="0"/>
              <a:t>- Kathmandu Medical Collage</a:t>
            </a:r>
          </a:p>
          <a:p>
            <a:endParaRPr lang="nb-NO" dirty="0"/>
          </a:p>
          <a:p>
            <a:r>
              <a:rPr lang="nb-NO" dirty="0" err="1"/>
              <a:t>Incoming</a:t>
            </a:r>
            <a:r>
              <a:rPr lang="nb-NO" dirty="0"/>
              <a:t> </a:t>
            </a:r>
            <a:r>
              <a:rPr lang="nb-NO" dirty="0" err="1"/>
              <a:t>mobility</a:t>
            </a:r>
            <a:r>
              <a:rPr lang="nb-NO" dirty="0"/>
              <a:t> from Nepal:</a:t>
            </a:r>
          </a:p>
          <a:p>
            <a:r>
              <a:rPr lang="nb-NO" dirty="0"/>
              <a:t>-</a:t>
            </a:r>
          </a:p>
          <a:p>
            <a:endParaRPr lang="nb-NO" dirty="0"/>
          </a:p>
          <a:p>
            <a:endParaRPr lang="nb-NO" dirty="0"/>
          </a:p>
        </p:txBody>
      </p:sp>
      <p:sp>
        <p:nvSpPr>
          <p:cNvPr id="4" name="Slide Number Placeholder 3"/>
          <p:cNvSpPr>
            <a:spLocks noGrp="1"/>
          </p:cNvSpPr>
          <p:nvPr>
            <p:ph type="sldNum" sz="quarter" idx="5"/>
          </p:nvPr>
        </p:nvSpPr>
        <p:spPr/>
        <p:txBody>
          <a:bodyPr/>
          <a:lstStyle/>
          <a:p>
            <a:fld id="{E5F1DF80-2356-3746-A782-E749C83B1C74}" type="slidenum">
              <a:rPr lang="nb-NO" smtClean="0"/>
              <a:t>26</a:t>
            </a:fld>
            <a:endParaRPr lang="nb-NO"/>
          </a:p>
        </p:txBody>
      </p:sp>
    </p:spTree>
    <p:extLst>
      <p:ext uri="{BB962C8B-B14F-4D97-AF65-F5344CB8AC3E}">
        <p14:creationId xmlns:p14="http://schemas.microsoft.com/office/powerpoint/2010/main" val="2446780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Total 72 students from Nepal from TU and KU </a:t>
            </a:r>
            <a:r>
              <a:rPr lang="nb-NO" dirty="0" err="1"/>
              <a:t>on</a:t>
            </a:r>
            <a:r>
              <a:rPr lang="nb-NO" dirty="0"/>
              <a:t> 2-years master </a:t>
            </a:r>
            <a:r>
              <a:rPr lang="en-GB" dirty="0"/>
              <a:t>degree</a:t>
            </a:r>
            <a:r>
              <a:rPr lang="nb-NO" dirty="0"/>
              <a:t> </a:t>
            </a:r>
            <a:r>
              <a:rPr lang="nb-NO" dirty="0" err="1"/>
              <a:t>programmes</a:t>
            </a:r>
            <a:endParaRPr lang="nb-NO" dirty="0"/>
          </a:p>
          <a:p>
            <a:r>
              <a:rPr lang="nb-NO" dirty="0"/>
              <a:t>- In </a:t>
            </a:r>
            <a:r>
              <a:rPr lang="nb-NO" dirty="0" err="1"/>
              <a:t>addition</a:t>
            </a:r>
            <a:r>
              <a:rPr lang="nb-NO" dirty="0"/>
              <a:t> 11 </a:t>
            </a:r>
            <a:r>
              <a:rPr lang="nb-NO" dirty="0" err="1"/>
              <a:t>incoming</a:t>
            </a:r>
            <a:r>
              <a:rPr lang="nb-NO" dirty="0"/>
              <a:t> </a:t>
            </a:r>
            <a:r>
              <a:rPr lang="nb-NO" dirty="0" err="1"/>
              <a:t>exchange</a:t>
            </a:r>
            <a:r>
              <a:rPr lang="nb-NO" dirty="0"/>
              <a:t> students from 2014-2018 Kathmandu </a:t>
            </a:r>
            <a:r>
              <a:rPr lang="nb-NO" dirty="0" err="1"/>
              <a:t>University</a:t>
            </a:r>
            <a:r>
              <a:rPr lang="nb-NO" dirty="0"/>
              <a:t> and 9 from TU.</a:t>
            </a:r>
          </a:p>
          <a:p>
            <a:r>
              <a:rPr lang="nb-NO" dirty="0"/>
              <a:t>- Total 92 </a:t>
            </a:r>
            <a:r>
              <a:rPr lang="nb-NO" dirty="0" err="1"/>
              <a:t>incoming</a:t>
            </a:r>
            <a:r>
              <a:rPr lang="nb-NO" dirty="0"/>
              <a:t> students </a:t>
            </a:r>
            <a:r>
              <a:rPr lang="nb-NO" dirty="0" err="1"/>
              <a:t>on</a:t>
            </a:r>
            <a:r>
              <a:rPr lang="nb-NO" dirty="0"/>
              <a:t> </a:t>
            </a:r>
            <a:r>
              <a:rPr lang="nb-NO" dirty="0" err="1"/>
              <a:t>degree</a:t>
            </a:r>
            <a:r>
              <a:rPr lang="nb-NO" dirty="0"/>
              <a:t> </a:t>
            </a:r>
            <a:r>
              <a:rPr lang="nb-NO" dirty="0" err="1"/>
              <a:t>programmes</a:t>
            </a:r>
            <a:r>
              <a:rPr lang="nb-NO" dirty="0"/>
              <a:t> as </a:t>
            </a:r>
            <a:r>
              <a:rPr lang="nb-NO" dirty="0" err="1"/>
              <a:t>well</a:t>
            </a:r>
            <a:r>
              <a:rPr lang="nb-NO" dirty="0"/>
              <a:t> as </a:t>
            </a:r>
            <a:r>
              <a:rPr lang="nb-NO" dirty="0" err="1"/>
              <a:t>exchange</a:t>
            </a:r>
            <a:endParaRPr lang="nb-NO" dirty="0"/>
          </a:p>
          <a:p>
            <a:endParaRPr lang="nb-NO" dirty="0"/>
          </a:p>
        </p:txBody>
      </p:sp>
      <p:sp>
        <p:nvSpPr>
          <p:cNvPr id="4" name="Slide Number Placeholder 3"/>
          <p:cNvSpPr>
            <a:spLocks noGrp="1"/>
          </p:cNvSpPr>
          <p:nvPr>
            <p:ph type="sldNum" sz="quarter" idx="5"/>
          </p:nvPr>
        </p:nvSpPr>
        <p:spPr/>
        <p:txBody>
          <a:bodyPr/>
          <a:lstStyle/>
          <a:p>
            <a:fld id="{E5F1DF80-2356-3746-A782-E749C83B1C74}" type="slidenum">
              <a:rPr lang="nb-NO" smtClean="0"/>
              <a:t>27</a:t>
            </a:fld>
            <a:endParaRPr lang="nb-NO"/>
          </a:p>
        </p:txBody>
      </p:sp>
    </p:spTree>
    <p:extLst>
      <p:ext uri="{BB962C8B-B14F-4D97-AF65-F5344CB8AC3E}">
        <p14:creationId xmlns:p14="http://schemas.microsoft.com/office/powerpoint/2010/main" val="1938838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29</a:t>
            </a:fld>
            <a:endParaRPr lang="nb-NO" dirty="0"/>
          </a:p>
        </p:txBody>
      </p:sp>
    </p:spTree>
    <p:extLst>
      <p:ext uri="{BB962C8B-B14F-4D97-AF65-F5344CB8AC3E}">
        <p14:creationId xmlns:p14="http://schemas.microsoft.com/office/powerpoint/2010/main" val="1621710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D1B847E-1481-4ABB-B831-C4DA79990C1F}" type="slidenum">
              <a:rPr lang="nb-NO" smtClean="0"/>
              <a:t>30</a:t>
            </a:fld>
            <a:endParaRPr lang="nb-NO"/>
          </a:p>
        </p:txBody>
      </p:sp>
    </p:spTree>
    <p:extLst>
      <p:ext uri="{BB962C8B-B14F-4D97-AF65-F5344CB8AC3E}">
        <p14:creationId xmlns:p14="http://schemas.microsoft.com/office/powerpoint/2010/main" val="3221889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dirty="0">
              <a:cs typeface="Arial"/>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31</a:t>
            </a:fld>
            <a:endParaRPr lang="nb-NO"/>
          </a:p>
        </p:txBody>
      </p:sp>
    </p:spTree>
    <p:extLst>
      <p:ext uri="{BB962C8B-B14F-4D97-AF65-F5344CB8AC3E}">
        <p14:creationId xmlns:p14="http://schemas.microsoft.com/office/powerpoint/2010/main" val="3917711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GB" dirty="0">
              <a:cs typeface="Arial"/>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33</a:t>
            </a:fld>
            <a:endParaRPr lang="nb-NO"/>
          </a:p>
        </p:txBody>
      </p:sp>
    </p:spTree>
    <p:extLst>
      <p:ext uri="{BB962C8B-B14F-4D97-AF65-F5344CB8AC3E}">
        <p14:creationId xmlns:p14="http://schemas.microsoft.com/office/powerpoint/2010/main" val="1606150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4D1B847E-1481-4ABB-B831-C4DA79990C1F}" type="slidenum">
              <a:rPr lang="nb-NO" smtClean="0"/>
              <a:t>34</a:t>
            </a:fld>
            <a:endParaRPr lang="nb-NO"/>
          </a:p>
        </p:txBody>
      </p:sp>
    </p:spTree>
    <p:extLst>
      <p:ext uri="{BB962C8B-B14F-4D97-AF65-F5344CB8AC3E}">
        <p14:creationId xmlns:p14="http://schemas.microsoft.com/office/powerpoint/2010/main" val="169546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C58024A4-EF8F-4F95-9C4A-FBFE475D5F48}" type="slidenum">
              <a:rPr lang="nb-NO" smtClean="0"/>
              <a:t>5</a:t>
            </a:fld>
            <a:endParaRPr lang="nb-NO"/>
          </a:p>
        </p:txBody>
      </p:sp>
    </p:spTree>
    <p:extLst>
      <p:ext uri="{BB962C8B-B14F-4D97-AF65-F5344CB8AC3E}">
        <p14:creationId xmlns:p14="http://schemas.microsoft.com/office/powerpoint/2010/main" val="3294537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2937">
              <a:defRPr/>
            </a:pPr>
            <a:endParaRPr lang="en-GB" dirty="0">
              <a:cs typeface="Arial"/>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6</a:t>
            </a:fld>
            <a:endParaRPr lang="nb-NO"/>
          </a:p>
        </p:txBody>
      </p:sp>
    </p:spTree>
    <p:extLst>
      <p:ext uri="{BB962C8B-B14F-4D97-AF65-F5344CB8AC3E}">
        <p14:creationId xmlns:p14="http://schemas.microsoft.com/office/powerpoint/2010/main" val="419099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2937">
              <a:defRPr/>
            </a:pPr>
            <a:endParaRPr lang="en-GB" dirty="0">
              <a:cs typeface="Arial"/>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7</a:t>
            </a:fld>
            <a:endParaRPr lang="nb-NO"/>
          </a:p>
        </p:txBody>
      </p:sp>
    </p:spTree>
    <p:extLst>
      <p:ext uri="{BB962C8B-B14F-4D97-AF65-F5344CB8AC3E}">
        <p14:creationId xmlns:p14="http://schemas.microsoft.com/office/powerpoint/2010/main" val="1277621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2937">
              <a:defRPr/>
            </a:pPr>
            <a:endParaRPr lang="en-GB" dirty="0">
              <a:cs typeface="Arial"/>
            </a:endParaRPr>
          </a:p>
        </p:txBody>
      </p:sp>
      <p:sp>
        <p:nvSpPr>
          <p:cNvPr id="4" name="Plassholder for lysbildenummer 3"/>
          <p:cNvSpPr>
            <a:spLocks noGrp="1"/>
          </p:cNvSpPr>
          <p:nvPr>
            <p:ph type="sldNum" sz="quarter" idx="10"/>
          </p:nvPr>
        </p:nvSpPr>
        <p:spPr/>
        <p:txBody>
          <a:bodyPr/>
          <a:lstStyle/>
          <a:p>
            <a:fld id="{C58024A4-EF8F-4F95-9C4A-FBFE475D5F48}" type="slidenum">
              <a:rPr lang="nb-NO" smtClean="0"/>
              <a:t>8</a:t>
            </a:fld>
            <a:endParaRPr lang="nb-NO"/>
          </a:p>
        </p:txBody>
      </p:sp>
    </p:spTree>
    <p:extLst>
      <p:ext uri="{BB962C8B-B14F-4D97-AF65-F5344CB8AC3E}">
        <p14:creationId xmlns:p14="http://schemas.microsoft.com/office/powerpoint/2010/main" val="2864633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nSpc>
                <a:spcPct val="120000"/>
              </a:lnSpc>
              <a:buNone/>
            </a:pPr>
            <a:r>
              <a:rPr lang="en-US" dirty="0"/>
              <a:t>It was necessary for Nepal to establish a research </a:t>
            </a:r>
            <a:r>
              <a:rPr lang="en-US" dirty="0" err="1"/>
              <a:t>centre</a:t>
            </a:r>
            <a:r>
              <a:rPr lang="en-US" dirty="0"/>
              <a:t> to study and solve the complex issues and problems associated with hydraulics and sediment in its Himalayan steep rivers for sustainable water resources development. Institute of Engineering, A hydraulic laboratory was set up with joint co-operation between NTH and Tribhuvan University to carry out physical hydraulic model study of headworks of a hydropower project. The study continued for the period from1989 to 1991. </a:t>
            </a:r>
          </a:p>
          <a:p>
            <a:pPr marL="0" indent="0">
              <a:lnSpc>
                <a:spcPct val="120000"/>
              </a:lnSpc>
              <a:buNone/>
            </a:pPr>
            <a:endParaRPr lang="en-US" dirty="0"/>
          </a:p>
          <a:p>
            <a:pPr marL="0" indent="0">
              <a:lnSpc>
                <a:spcPct val="120000"/>
              </a:lnSpc>
              <a:buNone/>
            </a:pPr>
            <a:r>
              <a:rPr lang="en-US" dirty="0"/>
              <a:t>Professor </a:t>
            </a:r>
            <a:r>
              <a:rPr lang="en-US" dirty="0" err="1"/>
              <a:t>Dagfinn</a:t>
            </a:r>
            <a:r>
              <a:rPr lang="en-US" dirty="0"/>
              <a:t> K. </a:t>
            </a:r>
            <a:r>
              <a:rPr lang="en-US" dirty="0" err="1"/>
              <a:t>Lysne</a:t>
            </a:r>
            <a:r>
              <a:rPr lang="en-US" dirty="0"/>
              <a:t> from Norwegian University of Science and Technology (NTNU) was instrumental in materializing this hydraulic laboratory. Similarly, the physical model study for the headworks of 60 MW hydropower project was also performed in the same laboratory in 1996 to 1997. </a:t>
            </a:r>
          </a:p>
          <a:p>
            <a:pPr marL="0" indent="0">
              <a:lnSpc>
                <a:spcPct val="120000"/>
              </a:lnSpc>
              <a:buNone/>
            </a:pPr>
            <a:endParaRPr lang="en-US" dirty="0"/>
          </a:p>
          <a:p>
            <a:pPr marL="0" indent="0">
              <a:lnSpc>
                <a:spcPct val="120000"/>
              </a:lnSpc>
              <a:buNone/>
            </a:pPr>
            <a:r>
              <a:rPr lang="en-US" dirty="0"/>
              <a:t>In order to provide continuation to this work, Hydro Lab Private Limited (</a:t>
            </a:r>
            <a:r>
              <a:rPr lang="en-US" dirty="0" err="1"/>
              <a:t>HydroLab</a:t>
            </a:r>
            <a:r>
              <a:rPr lang="en-US" dirty="0"/>
              <a:t>) was established with the financial support from the Norwegian Agency for Development Cooperation (NORAD). Since the establishment, </a:t>
            </a:r>
            <a:r>
              <a:rPr lang="en-US" dirty="0" err="1"/>
              <a:t>HydroLab</a:t>
            </a:r>
            <a:r>
              <a:rPr lang="en-US" dirty="0"/>
              <a:t> has cooperation with the Norwegian University of Science and Technology (NTNU). NTNU has been an still is providing scientific and technical support to the Hydro Lab.</a:t>
            </a:r>
          </a:p>
          <a:p>
            <a:endParaRPr lang="en-US" dirty="0"/>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12</a:t>
            </a:fld>
            <a:endParaRPr lang="nb-NO" dirty="0"/>
          </a:p>
        </p:txBody>
      </p:sp>
    </p:spTree>
    <p:extLst>
      <p:ext uri="{BB962C8B-B14F-4D97-AF65-F5344CB8AC3E}">
        <p14:creationId xmlns:p14="http://schemas.microsoft.com/office/powerpoint/2010/main" val="2602458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13</a:t>
            </a:fld>
            <a:endParaRPr lang="nb-NO" dirty="0"/>
          </a:p>
        </p:txBody>
      </p:sp>
    </p:spTree>
    <p:extLst>
      <p:ext uri="{BB962C8B-B14F-4D97-AF65-F5344CB8AC3E}">
        <p14:creationId xmlns:p14="http://schemas.microsoft.com/office/powerpoint/2010/main" val="2247886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2937"/>
            <a:r>
              <a:rPr lang="nb-NO" dirty="0" err="1"/>
              <a:t>Fieldwork</a:t>
            </a:r>
            <a:r>
              <a:rPr lang="nb-NO" dirty="0"/>
              <a:t> in Kathmandu, 2009, Masters students </a:t>
            </a:r>
            <a:r>
              <a:rPr lang="nb-NO" dirty="0" err="1"/>
              <a:t>of</a:t>
            </a:r>
            <a:r>
              <a:rPr lang="nb-NO" dirty="0"/>
              <a:t> UEP, NTNU</a:t>
            </a:r>
          </a:p>
          <a:p>
            <a:endParaRPr lang="nb-NO" dirty="0"/>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20</a:t>
            </a:fld>
            <a:endParaRPr lang="nb-NO" dirty="0"/>
          </a:p>
        </p:txBody>
      </p:sp>
    </p:spTree>
    <p:extLst>
      <p:ext uri="{BB962C8B-B14F-4D97-AF65-F5344CB8AC3E}">
        <p14:creationId xmlns:p14="http://schemas.microsoft.com/office/powerpoint/2010/main" val="2625702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defTabSz="912937"/>
            <a:r>
              <a:rPr lang="en-US" dirty="0"/>
              <a:t>NTNU Design Master students 2019 in Nepal: </a:t>
            </a:r>
            <a:br>
              <a:rPr lang="en-US" dirty="0"/>
            </a:br>
            <a:r>
              <a:rPr lang="en-US" dirty="0"/>
              <a:t>Thesis Topic:  Women's health and service design</a:t>
            </a:r>
          </a:p>
          <a:p>
            <a:endParaRPr lang="nb-NO" dirty="0"/>
          </a:p>
        </p:txBody>
      </p:sp>
      <p:sp>
        <p:nvSpPr>
          <p:cNvPr id="4" name="Plassholder for lysbildenummer 3"/>
          <p:cNvSpPr>
            <a:spLocks noGrp="1"/>
          </p:cNvSpPr>
          <p:nvPr>
            <p:ph type="sldNum" sz="quarter" idx="10"/>
          </p:nvPr>
        </p:nvSpPr>
        <p:spPr/>
        <p:txBody>
          <a:bodyPr/>
          <a:lstStyle/>
          <a:p>
            <a:pPr>
              <a:defRPr b="0" i="0"/>
            </a:pPr>
            <a:fld id="{03FED6E5-ED65-4858-B424-9922C4728F8B}" type="slidenum">
              <a:rPr lang="nb-NO" smtClean="0"/>
              <a:t>22</a:t>
            </a:fld>
            <a:endParaRPr lang="nb-NO" dirty="0"/>
          </a:p>
        </p:txBody>
      </p:sp>
    </p:spTree>
    <p:extLst>
      <p:ext uri="{BB962C8B-B14F-4D97-AF65-F5344CB8AC3E}">
        <p14:creationId xmlns:p14="http://schemas.microsoft.com/office/powerpoint/2010/main" val="3940130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pPr>
              <a:defRPr b="0" i="0"/>
            </a:pPr>
            <a:r>
              <a:rPr lang="x-none"/>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b="0" i="0"/>
            </a:pPr>
            <a:r>
              <a:rPr lang="x-none"/>
              <a:t>Klikk for å redigere undertittelstil i malen</a:t>
            </a:r>
          </a:p>
        </p:txBody>
      </p:sp>
      <p:sp>
        <p:nvSpPr>
          <p:cNvPr id="6" name="Plassholder for lysbildenummer 5"/>
          <p:cNvSpPr>
            <a:spLocks noGrp="1"/>
          </p:cNvSpPr>
          <p:nvPr>
            <p:ph type="sldNum" sz="quarter" idx="12"/>
          </p:nvPr>
        </p:nvSpPr>
        <p:spPr/>
        <p:txBody>
          <a:bodyPr/>
          <a:lstStyle/>
          <a:p>
            <a:pPr>
              <a:defRPr b="0" i="0"/>
            </a:pPr>
            <a:fld id="{1BDFF224-EDBC-4EBE-915F-D12E96F79F03}" type="slidenum">
              <a:rPr lang="nb-NO" smtClean="0"/>
              <a:t>‹#›</a:t>
            </a:fld>
            <a:endParaRPr lang="nb-NO" dirty="0"/>
          </a:p>
        </p:txBody>
      </p:sp>
    </p:spTree>
    <p:extLst>
      <p:ext uri="{BB962C8B-B14F-4D97-AF65-F5344CB8AC3E}">
        <p14:creationId xmlns:p14="http://schemas.microsoft.com/office/powerpoint/2010/main" val="135325618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defRPr b="0" i="0"/>
            </a:pPr>
            <a:r>
              <a:rPr lang="x-none"/>
              <a:t>Klikk for å redigere tittelstil</a:t>
            </a:r>
          </a:p>
        </p:txBody>
      </p:sp>
      <p:sp>
        <p:nvSpPr>
          <p:cNvPr id="3" name="Plassholder for loddrett tekst 2"/>
          <p:cNvSpPr>
            <a:spLocks noGrp="1"/>
          </p:cNvSpPr>
          <p:nvPr>
            <p:ph type="body" orient="vert" idx="1"/>
          </p:nvPr>
        </p:nvSpPr>
        <p:spPr/>
        <p:txBody>
          <a:bodyPr vert="eaVert"/>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4" name="Plassholder for dato 3"/>
          <p:cNvSpPr>
            <a:spLocks noGrp="1"/>
          </p:cNvSpPr>
          <p:nvPr>
            <p:ph type="dt" sz="half" idx="10"/>
          </p:nvPr>
        </p:nvSpPr>
        <p:spPr>
          <a:xfrm>
            <a:off x="838200" y="6356352"/>
            <a:ext cx="2743200" cy="365125"/>
          </a:xfrm>
          <a:prstGeom prst="rect">
            <a:avLst/>
          </a:prstGeom>
        </p:spPr>
        <p:txBody>
          <a:bodyPr/>
          <a:lstStyle/>
          <a:p>
            <a:pPr>
              <a:defRPr b="0" i="0"/>
            </a:pPr>
            <a:fld id="{44385B39-3025-4F34-B48D-94183C1196B8}" type="datetimeFigureOut">
              <a:rPr lang="nb-NO" smtClean="0"/>
              <a:t>09.05.2019</a:t>
            </a:fld>
            <a:endParaRPr lang="nb-NO" dirty="0"/>
          </a:p>
        </p:txBody>
      </p:sp>
      <p:sp>
        <p:nvSpPr>
          <p:cNvPr id="5" name="Plassholder for bunntekst 4"/>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6" name="Plassholder for lysbildenummer 5"/>
          <p:cNvSpPr>
            <a:spLocks noGrp="1"/>
          </p:cNvSpPr>
          <p:nvPr>
            <p:ph type="sldNum" sz="quarter" idx="12"/>
          </p:nvPr>
        </p:nvSpPr>
        <p:spPr/>
        <p:txBody>
          <a:bodyPr/>
          <a:lstStyle/>
          <a:p>
            <a:pPr>
              <a:defRPr b="0" i="0"/>
            </a:pPr>
            <a:fld id="{90F6A7D7-880F-482E-909E-5A2F884524B2}" type="slidenum">
              <a:rPr lang="nb-NO" smtClean="0"/>
              <a:t>‹#›</a:t>
            </a:fld>
            <a:endParaRPr lang="nb-NO" dirty="0"/>
          </a:p>
        </p:txBody>
      </p:sp>
    </p:spTree>
    <p:extLst>
      <p:ext uri="{BB962C8B-B14F-4D97-AF65-F5344CB8AC3E}">
        <p14:creationId xmlns:p14="http://schemas.microsoft.com/office/powerpoint/2010/main" val="6249631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1" y="365125"/>
            <a:ext cx="2628900" cy="5811838"/>
          </a:xfrm>
        </p:spPr>
        <p:txBody>
          <a:bodyPr vert="eaVert"/>
          <a:lstStyle/>
          <a:p>
            <a:pPr>
              <a:defRPr b="0" i="0"/>
            </a:pPr>
            <a:r>
              <a:rPr lang="x-none"/>
              <a:t>Klikk for å redigere tittelstil</a:t>
            </a:r>
          </a:p>
        </p:txBody>
      </p:sp>
      <p:sp>
        <p:nvSpPr>
          <p:cNvPr id="3" name="Plassholder for loddrett tekst 2"/>
          <p:cNvSpPr>
            <a:spLocks noGrp="1"/>
          </p:cNvSpPr>
          <p:nvPr>
            <p:ph type="body" orient="vert" idx="1"/>
          </p:nvPr>
        </p:nvSpPr>
        <p:spPr>
          <a:xfrm>
            <a:off x="838201" y="365125"/>
            <a:ext cx="7734300" cy="5811838"/>
          </a:xfrm>
        </p:spPr>
        <p:txBody>
          <a:bodyPr vert="eaVert"/>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4" name="Plassholder for dato 3"/>
          <p:cNvSpPr>
            <a:spLocks noGrp="1"/>
          </p:cNvSpPr>
          <p:nvPr>
            <p:ph type="dt" sz="half" idx="10"/>
          </p:nvPr>
        </p:nvSpPr>
        <p:spPr>
          <a:xfrm>
            <a:off x="838200" y="6356352"/>
            <a:ext cx="2743200" cy="365125"/>
          </a:xfrm>
          <a:prstGeom prst="rect">
            <a:avLst/>
          </a:prstGeom>
        </p:spPr>
        <p:txBody>
          <a:bodyPr/>
          <a:lstStyle/>
          <a:p>
            <a:pPr>
              <a:defRPr b="0" i="0"/>
            </a:pPr>
            <a:fld id="{CA8684C6-0431-4392-A8FF-558E12E50C0C}" type="datetimeFigureOut">
              <a:rPr lang="nb-NO" smtClean="0"/>
              <a:t>09.05.2019</a:t>
            </a:fld>
            <a:endParaRPr lang="nb-NO" dirty="0"/>
          </a:p>
        </p:txBody>
      </p:sp>
      <p:sp>
        <p:nvSpPr>
          <p:cNvPr id="5" name="Plassholder for bunntekst 4"/>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6" name="Plassholder for lysbildenummer 5"/>
          <p:cNvSpPr>
            <a:spLocks noGrp="1"/>
          </p:cNvSpPr>
          <p:nvPr>
            <p:ph type="sldNum" sz="quarter" idx="12"/>
          </p:nvPr>
        </p:nvSpPr>
        <p:spPr/>
        <p:txBody>
          <a:bodyPr/>
          <a:lstStyle/>
          <a:p>
            <a:pPr>
              <a:defRPr b="0" i="0"/>
            </a:pPr>
            <a:fld id="{DD59BDB2-A788-46BE-9266-C2D631DF1564}" type="slidenum">
              <a:rPr lang="nb-NO" smtClean="0"/>
              <a:t>‹#›</a:t>
            </a:fld>
            <a:endParaRPr lang="nb-NO" dirty="0"/>
          </a:p>
        </p:txBody>
      </p:sp>
    </p:spTree>
    <p:extLst>
      <p:ext uri="{BB962C8B-B14F-4D97-AF65-F5344CB8AC3E}">
        <p14:creationId xmlns:p14="http://schemas.microsoft.com/office/powerpoint/2010/main" val="74833720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9_Tittellysbilde">
    <p:spTree>
      <p:nvGrpSpPr>
        <p:cNvPr id="1" name=""/>
        <p:cNvGrpSpPr/>
        <p:nvPr/>
      </p:nvGrpSpPr>
      <p:grpSpPr>
        <a:xfrm>
          <a:off x="0" y="0"/>
          <a:ext cx="0" cy="0"/>
          <a:chOff x="0" y="0"/>
          <a:chExt cx="0" cy="0"/>
        </a:xfrm>
      </p:grpSpPr>
      <p:sp>
        <p:nvSpPr>
          <p:cNvPr id="6" name="Plassholder for tekst 6"/>
          <p:cNvSpPr>
            <a:spLocks noGrp="1"/>
          </p:cNvSpPr>
          <p:nvPr>
            <p:ph type="body" sz="quarter" idx="10" hasCustomPrompt="1"/>
          </p:nvPr>
        </p:nvSpPr>
        <p:spPr>
          <a:xfrm>
            <a:off x="722455" y="622274"/>
            <a:ext cx="6347883" cy="380587"/>
          </a:xfrm>
        </p:spPr>
        <p:txBody>
          <a:bodyPr/>
          <a:lstStyle>
            <a:lvl1pPr marL="0" indent="0">
              <a:buNone/>
              <a:defRPr b="1" baseline="0">
                <a:solidFill>
                  <a:srgbClr val="03509E"/>
                </a:solidFill>
                <a:latin typeface="NTNU-DIN NTNU-DIN-Regular" charset="0"/>
                <a:ea typeface="NTNU-DIN NTNU-DIN-Regular" charset="0"/>
                <a:cs typeface="NTNU-DIN NTNU-DIN-Regular" charset="0"/>
              </a:defRPr>
            </a:lvl1pPr>
          </a:lstStyle>
          <a:p>
            <a:r>
              <a:rPr lang="nb-NO"/>
              <a:t>Studietilbud</a:t>
            </a:r>
          </a:p>
        </p:txBody>
      </p:sp>
      <p:sp>
        <p:nvSpPr>
          <p:cNvPr id="11" name="Plassholder for tekst 4"/>
          <p:cNvSpPr>
            <a:spLocks noGrp="1"/>
          </p:cNvSpPr>
          <p:nvPr>
            <p:ph type="body" sz="quarter" idx="18" hasCustomPrompt="1"/>
          </p:nvPr>
        </p:nvSpPr>
        <p:spPr>
          <a:xfrm>
            <a:off x="722455" y="1478796"/>
            <a:ext cx="2756469" cy="1788628"/>
          </a:xfrm>
        </p:spPr>
        <p:txBody>
          <a:bodyPr>
            <a:normAutofit/>
          </a:bodyPr>
          <a:lstStyle>
            <a:lvl1pPr marL="0" indent="0">
              <a:buNone/>
              <a:defRPr sz="2000" baseline="0">
                <a:solidFill>
                  <a:srgbClr val="03509E"/>
                </a:solidFill>
                <a:latin typeface="NTNU-DIN NTNU-DIN-Regular" charset="0"/>
                <a:ea typeface="NTNU-DIN NTNU-DIN-Regular" charset="0"/>
                <a:cs typeface="NTNU-DIN NTNU-DIN-Regular" charset="0"/>
              </a:defRPr>
            </a:lvl1pPr>
          </a:lstStyle>
          <a:p>
            <a:pPr lvl="0"/>
            <a:r>
              <a:rPr lang="nb-NO"/>
              <a:t>Her er det plass til brødtekst Et ex evel molorem oluptae lis re, volores </a:t>
            </a:r>
          </a:p>
        </p:txBody>
      </p:sp>
    </p:spTree>
    <p:extLst>
      <p:ext uri="{BB962C8B-B14F-4D97-AF65-F5344CB8AC3E}">
        <p14:creationId xmlns:p14="http://schemas.microsoft.com/office/powerpoint/2010/main" val="272581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defRPr b="0" i="0"/>
            </a:pPr>
            <a:r>
              <a:rPr lang="x-none"/>
              <a:t>Klikk for å redigere tittelstil</a:t>
            </a:r>
          </a:p>
        </p:txBody>
      </p:sp>
      <p:sp>
        <p:nvSpPr>
          <p:cNvPr id="3" name="Plassholder for innhold 2"/>
          <p:cNvSpPr>
            <a:spLocks noGrp="1"/>
          </p:cNvSpPr>
          <p:nvPr>
            <p:ph idx="1"/>
          </p:nvPr>
        </p:nvSpPr>
        <p:spPr/>
        <p:txBody>
          <a:body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4" name="Plassholder for dato 3"/>
          <p:cNvSpPr>
            <a:spLocks noGrp="1"/>
          </p:cNvSpPr>
          <p:nvPr>
            <p:ph type="dt" sz="half" idx="10"/>
          </p:nvPr>
        </p:nvSpPr>
        <p:spPr>
          <a:xfrm>
            <a:off x="838200" y="6356352"/>
            <a:ext cx="2743200" cy="365125"/>
          </a:xfrm>
          <a:prstGeom prst="rect">
            <a:avLst/>
          </a:prstGeom>
        </p:spPr>
        <p:txBody>
          <a:bodyPr/>
          <a:lstStyle/>
          <a:p>
            <a:pPr>
              <a:defRPr b="0" i="0"/>
            </a:pPr>
            <a:fld id="{2E5F6EFA-65FA-4437-94B5-AFF790BB3A47}" type="datetimeFigureOut">
              <a:rPr lang="nb-NO" smtClean="0"/>
              <a:t>09.05.2019</a:t>
            </a:fld>
            <a:endParaRPr lang="nb-NO" dirty="0"/>
          </a:p>
        </p:txBody>
      </p:sp>
      <p:sp>
        <p:nvSpPr>
          <p:cNvPr id="5" name="Plassholder for bunntekst 4"/>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6" name="Plassholder for lysbildenummer 5"/>
          <p:cNvSpPr>
            <a:spLocks noGrp="1"/>
          </p:cNvSpPr>
          <p:nvPr>
            <p:ph type="sldNum" sz="quarter" idx="12"/>
          </p:nvPr>
        </p:nvSpPr>
        <p:spPr/>
        <p:txBody>
          <a:bodyPr/>
          <a:lstStyle/>
          <a:p>
            <a:pPr>
              <a:defRPr b="0" i="0"/>
            </a:pPr>
            <a:fld id="{B6CC0A1F-37B8-4BE2-9CE6-DFCB308AC92A}" type="slidenum">
              <a:rPr lang="nb-NO" smtClean="0"/>
              <a:t>‹#›</a:t>
            </a:fld>
            <a:endParaRPr lang="nb-NO" dirty="0"/>
          </a:p>
        </p:txBody>
      </p:sp>
    </p:spTree>
    <p:extLst>
      <p:ext uri="{BB962C8B-B14F-4D97-AF65-F5344CB8AC3E}">
        <p14:creationId xmlns:p14="http://schemas.microsoft.com/office/powerpoint/2010/main" val="24167413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1" y="1709740"/>
            <a:ext cx="10515600" cy="2852737"/>
          </a:xfrm>
        </p:spPr>
        <p:txBody>
          <a:bodyPr anchor="b"/>
          <a:lstStyle>
            <a:lvl1pPr>
              <a:defRPr sz="6000"/>
            </a:lvl1pPr>
          </a:lstStyle>
          <a:p>
            <a:pPr>
              <a:defRPr b="0" i="0"/>
            </a:pPr>
            <a:r>
              <a:rPr lang="x-none"/>
              <a:t>Klikk for å redigere tittelstil</a:t>
            </a:r>
          </a:p>
        </p:txBody>
      </p:sp>
      <p:sp>
        <p:nvSpPr>
          <p:cNvPr id="3" name="Plassholder for tekst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defRPr b="0" i="0"/>
            </a:pPr>
            <a:r>
              <a:rPr lang="x-none"/>
              <a:t>Klikk for å redigere tekststiler i malen</a:t>
            </a:r>
          </a:p>
        </p:txBody>
      </p:sp>
      <p:sp>
        <p:nvSpPr>
          <p:cNvPr id="4" name="Plassholder for dato 3"/>
          <p:cNvSpPr>
            <a:spLocks noGrp="1"/>
          </p:cNvSpPr>
          <p:nvPr>
            <p:ph type="dt" sz="half" idx="10"/>
          </p:nvPr>
        </p:nvSpPr>
        <p:spPr>
          <a:xfrm>
            <a:off x="838200" y="6356352"/>
            <a:ext cx="2743200" cy="365125"/>
          </a:xfrm>
          <a:prstGeom prst="rect">
            <a:avLst/>
          </a:prstGeom>
        </p:spPr>
        <p:txBody>
          <a:bodyPr/>
          <a:lstStyle/>
          <a:p>
            <a:pPr>
              <a:defRPr b="0" i="0"/>
            </a:pPr>
            <a:fld id="{369FA1D9-5260-4F3E-82AA-78A774534C80}" type="datetimeFigureOut">
              <a:rPr lang="nb-NO" smtClean="0"/>
              <a:t>09.05.2019</a:t>
            </a:fld>
            <a:endParaRPr lang="nb-NO" dirty="0"/>
          </a:p>
        </p:txBody>
      </p:sp>
      <p:sp>
        <p:nvSpPr>
          <p:cNvPr id="5" name="Plassholder for bunntekst 4"/>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6" name="Plassholder for lysbildenummer 5"/>
          <p:cNvSpPr>
            <a:spLocks noGrp="1"/>
          </p:cNvSpPr>
          <p:nvPr>
            <p:ph type="sldNum" sz="quarter" idx="12"/>
          </p:nvPr>
        </p:nvSpPr>
        <p:spPr/>
        <p:txBody>
          <a:bodyPr/>
          <a:lstStyle/>
          <a:p>
            <a:pPr>
              <a:defRPr b="0" i="0"/>
            </a:pPr>
            <a:fld id="{794D509C-11A3-4448-B935-B38915CCB3E2}" type="slidenum">
              <a:rPr lang="nb-NO" smtClean="0"/>
              <a:t>‹#›</a:t>
            </a:fld>
            <a:endParaRPr lang="nb-NO" dirty="0"/>
          </a:p>
        </p:txBody>
      </p:sp>
    </p:spTree>
    <p:extLst>
      <p:ext uri="{BB962C8B-B14F-4D97-AF65-F5344CB8AC3E}">
        <p14:creationId xmlns:p14="http://schemas.microsoft.com/office/powerpoint/2010/main" val="19259651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defRPr b="0" i="0"/>
            </a:pPr>
            <a:r>
              <a:rPr lang="x-none"/>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4" name="Plassholder for innhold 3"/>
          <p:cNvSpPr>
            <a:spLocks noGrp="1"/>
          </p:cNvSpPr>
          <p:nvPr>
            <p:ph sz="half" idx="2"/>
          </p:nvPr>
        </p:nvSpPr>
        <p:spPr>
          <a:xfrm>
            <a:off x="6172200" y="1825625"/>
            <a:ext cx="5181600" cy="4351338"/>
          </a:xfrm>
        </p:spPr>
        <p:txBody>
          <a:body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5" name="Plassholder for dato 4"/>
          <p:cNvSpPr>
            <a:spLocks noGrp="1"/>
          </p:cNvSpPr>
          <p:nvPr>
            <p:ph type="dt" sz="half" idx="10"/>
          </p:nvPr>
        </p:nvSpPr>
        <p:spPr>
          <a:xfrm>
            <a:off x="838200" y="6356352"/>
            <a:ext cx="2743200" cy="365125"/>
          </a:xfrm>
          <a:prstGeom prst="rect">
            <a:avLst/>
          </a:prstGeom>
        </p:spPr>
        <p:txBody>
          <a:bodyPr/>
          <a:lstStyle/>
          <a:p>
            <a:pPr>
              <a:defRPr b="0" i="0"/>
            </a:pPr>
            <a:fld id="{19129FD1-0298-458A-B4AE-01757F1A86DD}" type="datetimeFigureOut">
              <a:rPr lang="nb-NO" smtClean="0"/>
              <a:t>09.05.2019</a:t>
            </a:fld>
            <a:endParaRPr lang="nb-NO" dirty="0"/>
          </a:p>
        </p:txBody>
      </p:sp>
      <p:sp>
        <p:nvSpPr>
          <p:cNvPr id="6" name="Plassholder for bunntekst 5"/>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7" name="Plassholder for lysbildenummer 6"/>
          <p:cNvSpPr>
            <a:spLocks noGrp="1"/>
          </p:cNvSpPr>
          <p:nvPr>
            <p:ph type="sldNum" sz="quarter" idx="12"/>
          </p:nvPr>
        </p:nvSpPr>
        <p:spPr/>
        <p:txBody>
          <a:bodyPr/>
          <a:lstStyle/>
          <a:p>
            <a:pPr>
              <a:defRPr b="0" i="0"/>
            </a:pPr>
            <a:fld id="{6D9349D6-3955-4AC6-AB29-7300C75E8C11}" type="slidenum">
              <a:rPr lang="nb-NO" smtClean="0"/>
              <a:t>‹#›</a:t>
            </a:fld>
            <a:endParaRPr lang="nb-NO" dirty="0"/>
          </a:p>
        </p:txBody>
      </p:sp>
    </p:spTree>
    <p:extLst>
      <p:ext uri="{BB962C8B-B14F-4D97-AF65-F5344CB8AC3E}">
        <p14:creationId xmlns:p14="http://schemas.microsoft.com/office/powerpoint/2010/main" val="380312885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7"/>
            <a:ext cx="10515600" cy="1325563"/>
          </a:xfrm>
        </p:spPr>
        <p:txBody>
          <a:bodyPr/>
          <a:lstStyle/>
          <a:p>
            <a:pPr>
              <a:defRPr b="0" i="0"/>
            </a:pPr>
            <a:r>
              <a:rPr lang="x-none"/>
              <a:t>Klikk for å redigere tittelstil</a:t>
            </a:r>
          </a:p>
        </p:txBody>
      </p:sp>
      <p:sp>
        <p:nvSpPr>
          <p:cNvPr id="3" name="Plassholder for tekst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defRPr b="0" i="0"/>
            </a:pPr>
            <a:r>
              <a:rPr lang="x-none" b="1"/>
              <a:t>Klikk for å redigere tekststiler i malen</a:t>
            </a:r>
          </a:p>
        </p:txBody>
      </p:sp>
      <p:sp>
        <p:nvSpPr>
          <p:cNvPr id="4" name="Plassholder for innhold 3"/>
          <p:cNvSpPr>
            <a:spLocks noGrp="1"/>
          </p:cNvSpPr>
          <p:nvPr>
            <p:ph sz="half" idx="2"/>
          </p:nvPr>
        </p:nvSpPr>
        <p:spPr>
          <a:xfrm>
            <a:off x="839789" y="2505075"/>
            <a:ext cx="5157787" cy="3684588"/>
          </a:xfrm>
        </p:spPr>
        <p:txBody>
          <a:body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5" name="Plassholder for tekst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defRPr b="0" i="0"/>
            </a:pPr>
            <a:r>
              <a:rPr lang="x-none" b="1"/>
              <a:t>Klikk for å redigere tekststiler i malen</a:t>
            </a:r>
          </a:p>
        </p:txBody>
      </p:sp>
      <p:sp>
        <p:nvSpPr>
          <p:cNvPr id="6" name="Plassholder for innhold 5"/>
          <p:cNvSpPr>
            <a:spLocks noGrp="1"/>
          </p:cNvSpPr>
          <p:nvPr>
            <p:ph sz="quarter" idx="4"/>
          </p:nvPr>
        </p:nvSpPr>
        <p:spPr>
          <a:xfrm>
            <a:off x="6172201" y="2505075"/>
            <a:ext cx="5183188" cy="3684588"/>
          </a:xfrm>
        </p:spPr>
        <p:txBody>
          <a:body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7" name="Plassholder for dato 6"/>
          <p:cNvSpPr>
            <a:spLocks noGrp="1"/>
          </p:cNvSpPr>
          <p:nvPr>
            <p:ph type="dt" sz="half" idx="10"/>
          </p:nvPr>
        </p:nvSpPr>
        <p:spPr>
          <a:xfrm>
            <a:off x="838200" y="6356352"/>
            <a:ext cx="2743200" cy="365125"/>
          </a:xfrm>
          <a:prstGeom prst="rect">
            <a:avLst/>
          </a:prstGeom>
        </p:spPr>
        <p:txBody>
          <a:bodyPr/>
          <a:lstStyle/>
          <a:p>
            <a:pPr>
              <a:defRPr b="0" i="0"/>
            </a:pPr>
            <a:fld id="{3513994C-E858-49AF-BD49-EA6CD6F8D2A0}" type="datetimeFigureOut">
              <a:rPr lang="nb-NO" smtClean="0"/>
              <a:t>09.05.2019</a:t>
            </a:fld>
            <a:endParaRPr lang="nb-NO" dirty="0"/>
          </a:p>
        </p:txBody>
      </p:sp>
      <p:sp>
        <p:nvSpPr>
          <p:cNvPr id="8" name="Plassholder for bunntekst 7"/>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9" name="Plassholder for lysbildenummer 8"/>
          <p:cNvSpPr>
            <a:spLocks noGrp="1"/>
          </p:cNvSpPr>
          <p:nvPr>
            <p:ph type="sldNum" sz="quarter" idx="12"/>
          </p:nvPr>
        </p:nvSpPr>
        <p:spPr/>
        <p:txBody>
          <a:bodyPr/>
          <a:lstStyle/>
          <a:p>
            <a:pPr>
              <a:defRPr b="0" i="0"/>
            </a:pPr>
            <a:fld id="{64ED6A71-E03A-4330-9E47-908FC7519AF4}" type="slidenum">
              <a:rPr lang="nb-NO" smtClean="0"/>
              <a:t>‹#›</a:t>
            </a:fld>
            <a:endParaRPr lang="nb-NO" dirty="0"/>
          </a:p>
        </p:txBody>
      </p:sp>
    </p:spTree>
    <p:extLst>
      <p:ext uri="{BB962C8B-B14F-4D97-AF65-F5344CB8AC3E}">
        <p14:creationId xmlns:p14="http://schemas.microsoft.com/office/powerpoint/2010/main" val="29258683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defRPr b="0" i="0"/>
            </a:pPr>
            <a:r>
              <a:rPr lang="x-none"/>
              <a:t>Klikk for å redigere tittelstil</a:t>
            </a:r>
          </a:p>
        </p:txBody>
      </p:sp>
      <p:sp>
        <p:nvSpPr>
          <p:cNvPr id="3" name="Plassholder for dato 2"/>
          <p:cNvSpPr>
            <a:spLocks noGrp="1"/>
          </p:cNvSpPr>
          <p:nvPr>
            <p:ph type="dt" sz="half" idx="10"/>
          </p:nvPr>
        </p:nvSpPr>
        <p:spPr>
          <a:xfrm>
            <a:off x="838200" y="6356352"/>
            <a:ext cx="2743200" cy="365125"/>
          </a:xfrm>
          <a:prstGeom prst="rect">
            <a:avLst/>
          </a:prstGeom>
        </p:spPr>
        <p:txBody>
          <a:bodyPr/>
          <a:lstStyle/>
          <a:p>
            <a:pPr>
              <a:defRPr b="0" i="0"/>
            </a:pPr>
            <a:fld id="{3F387A44-C753-4188-8DA3-D93A0BE92C87}" type="datetimeFigureOut">
              <a:rPr lang="nb-NO" smtClean="0"/>
              <a:t>09.05.2019</a:t>
            </a:fld>
            <a:endParaRPr lang="nb-NO" dirty="0"/>
          </a:p>
        </p:txBody>
      </p:sp>
      <p:sp>
        <p:nvSpPr>
          <p:cNvPr id="4" name="Plassholder for bunntekst 3"/>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5" name="Plassholder for lysbildenummer 4"/>
          <p:cNvSpPr>
            <a:spLocks noGrp="1"/>
          </p:cNvSpPr>
          <p:nvPr>
            <p:ph type="sldNum" sz="quarter" idx="12"/>
          </p:nvPr>
        </p:nvSpPr>
        <p:spPr/>
        <p:txBody>
          <a:bodyPr/>
          <a:lstStyle/>
          <a:p>
            <a:pPr>
              <a:defRPr b="0" i="0"/>
            </a:pPr>
            <a:fld id="{38AAF937-7722-497B-BE57-DDF4F8D1C7A5}" type="slidenum">
              <a:rPr lang="nb-NO" smtClean="0"/>
              <a:t>‹#›</a:t>
            </a:fld>
            <a:endParaRPr lang="nb-NO" dirty="0"/>
          </a:p>
        </p:txBody>
      </p:sp>
    </p:spTree>
    <p:extLst>
      <p:ext uri="{BB962C8B-B14F-4D97-AF65-F5344CB8AC3E}">
        <p14:creationId xmlns:p14="http://schemas.microsoft.com/office/powerpoint/2010/main" val="2356612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838200" y="6356352"/>
            <a:ext cx="2743200" cy="365125"/>
          </a:xfrm>
          <a:prstGeom prst="rect">
            <a:avLst/>
          </a:prstGeom>
        </p:spPr>
        <p:txBody>
          <a:bodyPr/>
          <a:lstStyle/>
          <a:p>
            <a:pPr>
              <a:defRPr b="0" i="0"/>
            </a:pPr>
            <a:fld id="{616F2323-1A65-4A56-88A5-B65C7BF28495}" type="datetimeFigureOut">
              <a:rPr lang="nb-NO" smtClean="0"/>
              <a:t>09.05.2019</a:t>
            </a:fld>
            <a:endParaRPr lang="nb-NO" dirty="0"/>
          </a:p>
        </p:txBody>
      </p:sp>
      <p:sp>
        <p:nvSpPr>
          <p:cNvPr id="3" name="Plassholder for bunntekst 2"/>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4" name="Plassholder for lysbildenummer 3"/>
          <p:cNvSpPr>
            <a:spLocks noGrp="1"/>
          </p:cNvSpPr>
          <p:nvPr>
            <p:ph type="sldNum" sz="quarter" idx="12"/>
          </p:nvPr>
        </p:nvSpPr>
        <p:spPr/>
        <p:txBody>
          <a:bodyPr/>
          <a:lstStyle/>
          <a:p>
            <a:pPr>
              <a:defRPr b="0" i="0"/>
            </a:pPr>
            <a:fld id="{AA719A2C-7748-42FC-9F4F-45247DA1E503}" type="slidenum">
              <a:rPr lang="nb-NO" smtClean="0"/>
              <a:t>‹#›</a:t>
            </a:fld>
            <a:endParaRPr lang="nb-NO" dirty="0"/>
          </a:p>
        </p:txBody>
      </p:sp>
    </p:spTree>
    <p:extLst>
      <p:ext uri="{BB962C8B-B14F-4D97-AF65-F5344CB8AC3E}">
        <p14:creationId xmlns:p14="http://schemas.microsoft.com/office/powerpoint/2010/main" val="10507619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pPr>
              <a:defRPr b="0" i="0"/>
            </a:pPr>
            <a:r>
              <a:rPr lang="x-none"/>
              <a:t>Klikk for å redigere tittelstil</a:t>
            </a:r>
          </a:p>
        </p:txBody>
      </p:sp>
      <p:sp>
        <p:nvSpPr>
          <p:cNvPr id="3" name="Plassholder for innhold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defRPr b="0" i="0"/>
            </a:pPr>
            <a:r>
              <a:rPr lang="x-none"/>
              <a:t>Klikk for å redigere tekststiler i malen</a:t>
            </a:r>
          </a:p>
        </p:txBody>
      </p:sp>
      <p:sp>
        <p:nvSpPr>
          <p:cNvPr id="5" name="Plassholder for dato 4"/>
          <p:cNvSpPr>
            <a:spLocks noGrp="1"/>
          </p:cNvSpPr>
          <p:nvPr>
            <p:ph type="dt" sz="half" idx="10"/>
          </p:nvPr>
        </p:nvSpPr>
        <p:spPr>
          <a:xfrm>
            <a:off x="838200" y="6356352"/>
            <a:ext cx="2743200" cy="365125"/>
          </a:xfrm>
          <a:prstGeom prst="rect">
            <a:avLst/>
          </a:prstGeom>
        </p:spPr>
        <p:txBody>
          <a:bodyPr/>
          <a:lstStyle/>
          <a:p>
            <a:pPr>
              <a:defRPr b="0" i="0"/>
            </a:pPr>
            <a:fld id="{44B7C3FA-15EF-4D86-8389-855B90800E73}" type="datetimeFigureOut">
              <a:rPr lang="nb-NO" smtClean="0"/>
              <a:t>09.05.2019</a:t>
            </a:fld>
            <a:endParaRPr lang="nb-NO" dirty="0"/>
          </a:p>
        </p:txBody>
      </p:sp>
      <p:sp>
        <p:nvSpPr>
          <p:cNvPr id="6" name="Plassholder for bunntekst 5"/>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7" name="Plassholder for lysbildenummer 6"/>
          <p:cNvSpPr>
            <a:spLocks noGrp="1"/>
          </p:cNvSpPr>
          <p:nvPr>
            <p:ph type="sldNum" sz="quarter" idx="12"/>
          </p:nvPr>
        </p:nvSpPr>
        <p:spPr/>
        <p:txBody>
          <a:bodyPr/>
          <a:lstStyle/>
          <a:p>
            <a:pPr>
              <a:defRPr b="0" i="0"/>
            </a:pPr>
            <a:fld id="{2C694610-63B1-4315-BA21-E8FA517935EA}" type="slidenum">
              <a:rPr lang="nb-NO" smtClean="0"/>
              <a:t>‹#›</a:t>
            </a:fld>
            <a:endParaRPr lang="nb-NO" dirty="0"/>
          </a:p>
        </p:txBody>
      </p:sp>
    </p:spTree>
    <p:extLst>
      <p:ext uri="{BB962C8B-B14F-4D97-AF65-F5344CB8AC3E}">
        <p14:creationId xmlns:p14="http://schemas.microsoft.com/office/powerpoint/2010/main" val="274572046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pPr>
              <a:defRPr b="0" i="0"/>
            </a:pPr>
            <a:r>
              <a:rPr lang="x-none"/>
              <a:t>Klikk for å redigere tittelstil</a:t>
            </a:r>
          </a:p>
        </p:txBody>
      </p:sp>
      <p:sp>
        <p:nvSpPr>
          <p:cNvPr id="3" name="Plassholder for bilde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a:defRPr b="0" i="0"/>
            </a:pPr>
            <a:endParaRPr lang="nb-NO" dirty="0"/>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defRPr b="0" i="0"/>
            </a:pPr>
            <a:r>
              <a:rPr lang="x-none"/>
              <a:t>Klikk for å redigere tekststiler i malen</a:t>
            </a:r>
          </a:p>
        </p:txBody>
      </p:sp>
      <p:sp>
        <p:nvSpPr>
          <p:cNvPr id="5" name="Plassholder for dato 4"/>
          <p:cNvSpPr>
            <a:spLocks noGrp="1"/>
          </p:cNvSpPr>
          <p:nvPr>
            <p:ph type="dt" sz="half" idx="10"/>
          </p:nvPr>
        </p:nvSpPr>
        <p:spPr>
          <a:xfrm>
            <a:off x="838200" y="6356352"/>
            <a:ext cx="2743200" cy="365125"/>
          </a:xfrm>
          <a:prstGeom prst="rect">
            <a:avLst/>
          </a:prstGeom>
        </p:spPr>
        <p:txBody>
          <a:bodyPr/>
          <a:lstStyle/>
          <a:p>
            <a:pPr>
              <a:defRPr b="0" i="0"/>
            </a:pPr>
            <a:fld id="{76A518E8-8673-4430-BF0C-5D4A1F8468AB}" type="datetimeFigureOut">
              <a:rPr lang="nb-NO" smtClean="0"/>
              <a:t>09.05.2019</a:t>
            </a:fld>
            <a:endParaRPr lang="nb-NO" dirty="0"/>
          </a:p>
        </p:txBody>
      </p:sp>
      <p:sp>
        <p:nvSpPr>
          <p:cNvPr id="6" name="Plassholder for bunntekst 5"/>
          <p:cNvSpPr>
            <a:spLocks noGrp="1"/>
          </p:cNvSpPr>
          <p:nvPr>
            <p:ph type="ftr" sz="quarter" idx="11"/>
          </p:nvPr>
        </p:nvSpPr>
        <p:spPr>
          <a:xfrm>
            <a:off x="4038600" y="6356352"/>
            <a:ext cx="4114800" cy="365125"/>
          </a:xfrm>
          <a:prstGeom prst="rect">
            <a:avLst/>
          </a:prstGeom>
        </p:spPr>
        <p:txBody>
          <a:bodyPr/>
          <a:lstStyle/>
          <a:p>
            <a:pPr>
              <a:defRPr b="0" i="0"/>
            </a:pPr>
            <a:endParaRPr lang="nb-NO" dirty="0"/>
          </a:p>
        </p:txBody>
      </p:sp>
      <p:sp>
        <p:nvSpPr>
          <p:cNvPr id="7" name="Plassholder for lysbildenummer 6"/>
          <p:cNvSpPr>
            <a:spLocks noGrp="1"/>
          </p:cNvSpPr>
          <p:nvPr>
            <p:ph type="sldNum" sz="quarter" idx="12"/>
          </p:nvPr>
        </p:nvSpPr>
        <p:spPr/>
        <p:txBody>
          <a:bodyPr/>
          <a:lstStyle/>
          <a:p>
            <a:pPr>
              <a:defRPr b="0" i="0"/>
            </a:pPr>
            <a:fld id="{986DA9BB-C58E-4CA8-A4CC-8BBF64B72051}" type="slidenum">
              <a:rPr lang="nb-NO" smtClean="0"/>
              <a:t>‹#›</a:t>
            </a:fld>
            <a:endParaRPr lang="nb-NO" dirty="0"/>
          </a:p>
        </p:txBody>
      </p:sp>
    </p:spTree>
    <p:extLst>
      <p:ext uri="{BB962C8B-B14F-4D97-AF65-F5344CB8AC3E}">
        <p14:creationId xmlns:p14="http://schemas.microsoft.com/office/powerpoint/2010/main" val="333783676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pPr>
              <a:defRPr b="0" i="0"/>
            </a:pPr>
            <a:r>
              <a:rPr lang="x-none"/>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defRPr b="0" i="0"/>
            </a:pPr>
            <a:r>
              <a:rPr lang="x-none"/>
              <a:t>Klikk for å redigere tekststiler i malen</a:t>
            </a:r>
          </a:p>
          <a:p>
            <a:pPr lvl="1">
              <a:defRPr b="0" i="0"/>
            </a:pPr>
            <a:r>
              <a:rPr lang="x-none"/>
              <a:t>Second level</a:t>
            </a:r>
          </a:p>
          <a:p>
            <a:pPr lvl="2">
              <a:defRPr b="0" i="0"/>
            </a:pPr>
            <a:r>
              <a:rPr lang="x-none"/>
              <a:t>Third level</a:t>
            </a:r>
          </a:p>
          <a:p>
            <a:pPr lvl="3">
              <a:defRPr b="0" i="0"/>
            </a:pPr>
            <a:r>
              <a:rPr lang="x-none"/>
              <a:t>Fourth level</a:t>
            </a:r>
          </a:p>
          <a:p>
            <a:pPr lvl="4">
              <a:defRPr b="0" i="0"/>
            </a:pPr>
            <a:r>
              <a:rPr lang="x-none"/>
              <a:t>Fifth level</a:t>
            </a:r>
          </a:p>
        </p:txBody>
      </p:sp>
      <p:sp>
        <p:nvSpPr>
          <p:cNvPr id="6" name="Plassholder for lysbildenumm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pPr>
              <a:defRPr b="0" i="0"/>
            </a:pPr>
            <a:fld id="{57394E3A-D27F-4027-818F-C853108739D6}" type="slidenum">
              <a:rPr lang="nb-NO" smtClean="0"/>
              <a:t>‹#›</a:t>
            </a:fld>
            <a:endParaRPr lang="nb-NO" dirty="0"/>
          </a:p>
        </p:txBody>
      </p:sp>
      <p:pic>
        <p:nvPicPr>
          <p:cNvPr id="7" name="Bilde 6" descr="logo.jpg"/>
          <p:cNvPicPr>
            <a:picLocks noChangeAspect="1"/>
          </p:cNvPicPr>
          <p:nvPr userDrawn="1"/>
        </p:nvPicPr>
        <p:blipFill>
          <a:blip r:embed="rId14">
            <a:extLst>
              <a:ext uri="{28A0092B-C50C-407E-A947-70E740481C1C}">
                <a14:useLocalDpi xmlns:a14="http://schemas.microsoft.com/office/drawing/2010/main"/>
              </a:ext>
            </a:extLst>
          </a:blip>
          <a:stretch/>
        </p:blipFill>
        <p:spPr>
          <a:xfrm>
            <a:off x="423180" y="6465944"/>
            <a:ext cx="976089" cy="183326"/>
          </a:xfrm>
          <a:prstGeom prst="rect">
            <a:avLst/>
          </a:prstGeom>
        </p:spPr>
      </p:pic>
      <p:sp>
        <p:nvSpPr>
          <p:cNvPr id="8" name="TekstSylinder 7"/>
          <p:cNvSpPr txBox="1"/>
          <p:nvPr userDrawn="1"/>
        </p:nvSpPr>
        <p:spPr>
          <a:xfrm>
            <a:off x="1529842" y="6437169"/>
            <a:ext cx="2253048" cy="274594"/>
          </a:xfrm>
          <a:prstGeom prst="rect">
            <a:avLst/>
          </a:prstGeom>
          <a:noFill/>
        </p:spPr>
        <p:txBody>
          <a:bodyPr wrap="square" rtlCol="0">
            <a:spAutoFit/>
          </a:bodyPr>
          <a:lstStyle/>
          <a:p>
            <a:pPr>
              <a:defRPr b="0" i="0"/>
            </a:pPr>
            <a:r>
              <a:rPr lang="x-none" sz="1200">
                <a:latin typeface="Arial"/>
                <a:cs typeface="Arial"/>
              </a:rPr>
              <a:t>Knowledge for a </a:t>
            </a:r>
            <a:r>
              <a:rPr lang="x-none" sz="1200">
                <a:solidFill>
                  <a:srgbClr val="0D3475"/>
                </a:solidFill>
                <a:latin typeface="Arial"/>
                <a:cs typeface="Arial"/>
              </a:rPr>
              <a:t>better </a:t>
            </a:r>
            <a:r>
              <a:rPr lang="x-none" sz="1200">
                <a:solidFill>
                  <a:schemeClr val="tx1"/>
                </a:solidFill>
                <a:latin typeface="Arial"/>
                <a:cs typeface="Arial"/>
              </a:rPr>
              <a:t>world</a:t>
            </a:r>
          </a:p>
        </p:txBody>
      </p:sp>
    </p:spTree>
    <p:extLst>
      <p:ext uri="{BB962C8B-B14F-4D97-AF65-F5344CB8AC3E}">
        <p14:creationId xmlns:p14="http://schemas.microsoft.com/office/powerpoint/2010/main" val="341173587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ransition/>
  <p:txStyles>
    <p:title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hyperlink" Target="http://www.google.no/url?sa=i&amp;rct=j&amp;q=&amp;esrc=s&amp;source=images&amp;cd=&amp;cad=rja&amp;uact=8&amp;ved=0CAcQjRxqFQoTCJGd-5PR8MYCFaPycgodijoKtQ&amp;url=http://ces.ioe.edu.np/&amp;ei=0oqwVeCuLaG9ygPx5K2wCQ&amp;bvm=bv.98476267,d.bGQ&amp;psig=AFQjCNHfH7M0shqfWMxz7Zn7h_4qN7jzJg&amp;ust=143771963758064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gif"/><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hyperlink" Target="http://www.google.no/url?sa=i&amp;rct=j&amp;q=&amp;esrc=s&amp;source=images&amp;cd=&amp;cad=rja&amp;uact=8&amp;ved=0CAcQjRxqFQoTCJGd-5PR8MYCFaPycgodijoKtQ&amp;url=http://ces.ioe.edu.np/&amp;ei=0oqwVeCuLaG9ygPx5K2wCQ&amp;bvm=bv.98476267,d.bGQ&amp;psig=AFQjCNHfH7M0shqfWMxz7Zn7h_4qN7jzJg&amp;ust=143771963758064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hyperlink" Target="http://www.google.no/url?sa=i&amp;rct=j&amp;q=&amp;esrc=s&amp;source=images&amp;cd=&amp;cad=rja&amp;uact=8&amp;ved=0CAcQjRxqFQoTCJGd-5PR8MYCFaPycgodijoKtQ&amp;url=http://ces.ioe.edu.np/&amp;ei=0oqwVeCuLaG9ygPx5K2wCQ&amp;bvm=bv.98476267,d.bGQ&amp;psig=AFQjCNHfH7M0shqfWMxz7Zn7h_4qN7jzJg&amp;ust=1437719637580642"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4.tiff"/></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60.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17" Type="http://schemas.openxmlformats.org/officeDocument/2006/relationships/image" Target="../media/image59.jpeg"/><Relationship Id="rId2" Type="http://schemas.openxmlformats.org/officeDocument/2006/relationships/notesSlide" Target="../notesSlides/notesSlide14.xml"/><Relationship Id="rId16"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jpeg"/><Relationship Id="rId19" Type="http://schemas.openxmlformats.org/officeDocument/2006/relationships/image" Target="../media/image61.jpe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preferRelativeResize="0">
            <a:picLocks noChangeAspect="1"/>
          </p:cNvPicPr>
          <p:nvPr/>
        </p:nvPicPr>
        <p:blipFill>
          <a:blip r:embed="rId3">
            <a:extLst>
              <a:ext uri="{28A0092B-C50C-407E-A947-70E740481C1C}">
                <a14:useLocalDpi xmlns:a14="http://schemas.microsoft.com/office/drawing/2010/main"/>
              </a:ext>
            </a:extLst>
          </a:blip>
          <a:stretch/>
        </p:blipFill>
        <p:spPr>
          <a:xfrm>
            <a:off x="0" y="0"/>
            <a:ext cx="12192000" cy="6858000"/>
          </a:xfrm>
          <a:prstGeom prst="rect">
            <a:avLst/>
          </a:prstGeom>
        </p:spPr>
      </p:pic>
      <p:sp>
        <p:nvSpPr>
          <p:cNvPr id="5" name="Tittel 1"/>
          <p:cNvSpPr txBox="1"/>
          <p:nvPr/>
        </p:nvSpPr>
        <p:spPr>
          <a:xfrm>
            <a:off x="748186" y="4567313"/>
            <a:ext cx="10398785" cy="920096"/>
          </a:xfrm>
          <a:prstGeom prst="rect">
            <a:avLst/>
          </a:prstGeom>
        </p:spPr>
        <p:txBody>
          <a:bodyPr>
            <a:no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a:defRPr b="0" i="0"/>
            </a:pPr>
            <a:r>
              <a:rPr lang="x-none" sz="4267">
                <a:solidFill>
                  <a:schemeClr val="bg1"/>
                </a:solidFill>
                <a:latin typeface="Arial" panose="020B0604020202020204" pitchFamily="34" charset="0"/>
                <a:cs typeface="Arial" panose="020B0604020202020204" pitchFamily="34" charset="0"/>
              </a:rPr>
              <a:t>Knowledge for a better world </a:t>
            </a:r>
          </a:p>
        </p:txBody>
      </p:sp>
      <p:sp>
        <p:nvSpPr>
          <p:cNvPr id="6" name="Undertittel 2"/>
          <p:cNvSpPr txBox="1"/>
          <p:nvPr/>
        </p:nvSpPr>
        <p:spPr>
          <a:xfrm>
            <a:off x="747457" y="5445017"/>
            <a:ext cx="7966237" cy="569065"/>
          </a:xfrm>
          <a:prstGeom prst="rect">
            <a:avLst/>
          </a:prstGeom>
        </p:spPr>
        <p:txBody>
          <a:bodyPr vert="horz" lIns="121920" tIns="60960" rIns="121920" bIns="60960" rtlCol="0" anchor="t">
            <a:noAutofit/>
          </a:bodyPr>
          <a:lst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b="0" i="0"/>
            </a:pPr>
            <a:r>
              <a:rPr lang="nb-NO" sz="1800" dirty="0" err="1">
                <a:solidFill>
                  <a:schemeClr val="bg1"/>
                </a:solidFill>
                <a:latin typeface="Arial" panose="020B0604020202020204" pitchFamily="34" charset="0"/>
                <a:cs typeface="Arial" panose="020B0604020202020204" pitchFamily="34" charset="0"/>
              </a:rPr>
              <a:t>Rector</a:t>
            </a:r>
            <a:r>
              <a:rPr lang="nb-NO" sz="1800" dirty="0">
                <a:solidFill>
                  <a:schemeClr val="bg1"/>
                </a:solidFill>
                <a:latin typeface="Arial" panose="020B0604020202020204" pitchFamily="34" charset="0"/>
                <a:cs typeface="Arial" panose="020B0604020202020204" pitchFamily="34" charset="0"/>
              </a:rPr>
              <a:t> NTNU, Gunnar Bovim, 15.05. 2019, Kathmandu </a:t>
            </a:r>
            <a:r>
              <a:rPr lang="nb-NO" sz="1800" dirty="0" err="1">
                <a:solidFill>
                  <a:schemeClr val="bg1"/>
                </a:solidFill>
                <a:latin typeface="Arial" panose="020B0604020202020204" pitchFamily="34" charset="0"/>
                <a:cs typeface="Arial" panose="020B0604020202020204" pitchFamily="34" charset="0"/>
              </a:rPr>
              <a:t>University</a:t>
            </a:r>
            <a:r>
              <a:rPr lang="x-none" sz="1800" dirty="0">
                <a:solidFill>
                  <a:schemeClr val="bg1"/>
                </a:solidFill>
                <a:latin typeface="Arial" panose="020B0604020202020204" pitchFamily="34" charset="0"/>
                <a:cs typeface="Arial" panose="020B0604020202020204" pitchFamily="34" charset="0"/>
              </a:rPr>
              <a:t> </a:t>
            </a:r>
          </a:p>
        </p:txBody>
      </p:sp>
      <p:sp>
        <p:nvSpPr>
          <p:cNvPr id="9" name="Rektangel 8"/>
          <p:cNvSpPr/>
          <p:nvPr/>
        </p:nvSpPr>
        <p:spPr>
          <a:xfrm>
            <a:off x="14033" y="4754880"/>
            <a:ext cx="511160" cy="984739"/>
          </a:xfrm>
          <a:prstGeom prst="rect">
            <a:avLst/>
          </a:prstGeom>
          <a:solidFill>
            <a:srgbClr val="0D4788"/>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endParaRPr lang="nb-NO" sz="2400"/>
          </a:p>
        </p:txBody>
      </p:sp>
      <p:sp>
        <p:nvSpPr>
          <p:cNvPr id="8" name="Rektangel 7"/>
          <p:cNvSpPr/>
          <p:nvPr/>
        </p:nvSpPr>
        <p:spPr>
          <a:xfrm>
            <a:off x="2021" y="702533"/>
            <a:ext cx="511160" cy="1094183"/>
          </a:xfrm>
          <a:prstGeom prst="rect">
            <a:avLst/>
          </a:prstGeom>
          <a:solidFill>
            <a:srgbClr val="0D4788"/>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defRPr b="0" i="0"/>
            </a:pPr>
            <a:endParaRPr lang="nb-NO" sz="2400"/>
          </a:p>
        </p:txBody>
      </p:sp>
      <p:pic>
        <p:nvPicPr>
          <p:cNvPr id="11" name="Bild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7457" y="702533"/>
            <a:ext cx="3567257" cy="1179740"/>
          </a:xfrm>
          <a:prstGeom prst="rect">
            <a:avLst/>
          </a:prstGeom>
        </p:spPr>
      </p:pic>
    </p:spTree>
    <p:extLst>
      <p:ext uri="{BB962C8B-B14F-4D97-AF65-F5344CB8AC3E}">
        <p14:creationId xmlns:p14="http://schemas.microsoft.com/office/powerpoint/2010/main" val="1328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04564"/>
            <a:ext cx="10641106" cy="1204918"/>
          </a:xfrm>
        </p:spPr>
        <p:txBody>
          <a:bodyPr>
            <a:noAutofit/>
          </a:bodyPr>
          <a:lstStyle/>
          <a:p>
            <a:pPr algn="ctr"/>
            <a:r>
              <a:rPr lang="en-GB" sz="4200" dirty="0"/>
              <a:t>Today’s cooperation between </a:t>
            </a:r>
            <a:br>
              <a:rPr lang="en-GB" sz="4200" dirty="0"/>
            </a:br>
            <a:r>
              <a:rPr lang="en-GB" sz="4200" dirty="0"/>
              <a:t>NTNU and Nepal</a:t>
            </a:r>
          </a:p>
        </p:txBody>
      </p:sp>
      <p:sp>
        <p:nvSpPr>
          <p:cNvPr id="8" name="TekstSylinder 7">
            <a:extLst>
              <a:ext uri="{FF2B5EF4-FFF2-40B4-BE49-F238E27FC236}">
                <a16:creationId xmlns:a16="http://schemas.microsoft.com/office/drawing/2014/main" id="{37D29B53-F2D0-974C-BA6D-5B918180F794}"/>
              </a:ext>
            </a:extLst>
          </p:cNvPr>
          <p:cNvSpPr txBox="1"/>
          <p:nvPr/>
        </p:nvSpPr>
        <p:spPr>
          <a:xfrm>
            <a:off x="385480" y="2169094"/>
            <a:ext cx="11320487" cy="3717171"/>
          </a:xfrm>
          <a:prstGeom prst="rect">
            <a:avLst/>
          </a:prstGeom>
          <a:noFill/>
        </p:spPr>
        <p:txBody>
          <a:bodyPr wrap="square" rtlCol="0">
            <a:spAutoFit/>
          </a:bodyPr>
          <a:lstStyle/>
          <a:p>
            <a:pPr algn="ctr"/>
            <a:r>
              <a:rPr lang="nb-NO" sz="2400" dirty="0" err="1"/>
              <a:t>Renewable</a:t>
            </a:r>
            <a:r>
              <a:rPr lang="nb-NO" sz="2400" dirty="0"/>
              <a:t> </a:t>
            </a:r>
            <a:r>
              <a:rPr lang="nb-NO" sz="2400" dirty="0" err="1"/>
              <a:t>energy</a:t>
            </a:r>
            <a:endParaRPr lang="nb-NO" sz="2400" dirty="0"/>
          </a:p>
          <a:p>
            <a:pPr algn="ctr">
              <a:lnSpc>
                <a:spcPct val="150000"/>
              </a:lnSpc>
            </a:pPr>
            <a:r>
              <a:rPr lang="nb-NO" sz="2400" dirty="0"/>
              <a:t>Health</a:t>
            </a:r>
          </a:p>
          <a:p>
            <a:pPr algn="ctr">
              <a:lnSpc>
                <a:spcPct val="150000"/>
              </a:lnSpc>
            </a:pPr>
            <a:r>
              <a:rPr lang="nb-NO" sz="2400" dirty="0" err="1"/>
              <a:t>Geology</a:t>
            </a:r>
            <a:endParaRPr lang="nb-NO" sz="2400" dirty="0"/>
          </a:p>
          <a:p>
            <a:pPr algn="ctr">
              <a:lnSpc>
                <a:spcPct val="150000"/>
              </a:lnSpc>
            </a:pPr>
            <a:r>
              <a:rPr lang="nb-NO" sz="2400" dirty="0" err="1"/>
              <a:t>Biology</a:t>
            </a:r>
            <a:endParaRPr lang="nb-NO" sz="2400" dirty="0"/>
          </a:p>
          <a:p>
            <a:pPr algn="ctr">
              <a:lnSpc>
                <a:spcPct val="150000"/>
              </a:lnSpc>
            </a:pPr>
            <a:r>
              <a:rPr lang="nb-NO" sz="2400" dirty="0" err="1"/>
              <a:t>Social</a:t>
            </a:r>
            <a:r>
              <a:rPr lang="nb-NO" sz="2400" dirty="0"/>
              <a:t> Sciences </a:t>
            </a:r>
          </a:p>
          <a:p>
            <a:pPr algn="ctr">
              <a:lnSpc>
                <a:spcPct val="150000"/>
              </a:lnSpc>
            </a:pPr>
            <a:r>
              <a:rPr lang="nb-NO" sz="2400" dirty="0"/>
              <a:t>Architecture, design and urban </a:t>
            </a:r>
            <a:r>
              <a:rPr lang="nb-NO" sz="2400" dirty="0" err="1"/>
              <a:t>development</a:t>
            </a:r>
            <a:endParaRPr lang="nb-NO" sz="2400" dirty="0"/>
          </a:p>
          <a:p>
            <a:pPr algn="ctr">
              <a:lnSpc>
                <a:spcPct val="150000"/>
              </a:lnSpc>
            </a:pPr>
            <a:r>
              <a:rPr lang="nb-NO" sz="2400" dirty="0" err="1"/>
              <a:t>Sustainable</a:t>
            </a:r>
            <a:r>
              <a:rPr lang="nb-NO" sz="2400" dirty="0"/>
              <a:t> </a:t>
            </a:r>
            <a:r>
              <a:rPr lang="nb-NO" sz="2400" dirty="0" err="1"/>
              <a:t>development</a:t>
            </a:r>
            <a:endParaRPr lang="nb-NO" sz="2400" dirty="0"/>
          </a:p>
        </p:txBody>
      </p:sp>
    </p:spTree>
    <p:extLst>
      <p:ext uri="{BB962C8B-B14F-4D97-AF65-F5344CB8AC3E}">
        <p14:creationId xmlns:p14="http://schemas.microsoft.com/office/powerpoint/2010/main" val="46625519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KULOGO"/>
          <p:cNvPicPr>
            <a:picLocks noChangeAspect="1" noChangeArrowheads="1"/>
          </p:cNvPicPr>
          <p:nvPr/>
        </p:nvPicPr>
        <p:blipFill>
          <a:blip r:embed="rId2" cstate="print"/>
          <a:srcRect/>
          <a:stretch>
            <a:fillRect/>
          </a:stretch>
        </p:blipFill>
        <p:spPr bwMode="auto">
          <a:xfrm>
            <a:off x="1854910" y="2506759"/>
            <a:ext cx="926935" cy="95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Oled\Work\Ole\Bilder arbeid\NTNU\NTNU_logo.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1436" y="2506759"/>
            <a:ext cx="898980" cy="957833"/>
          </a:xfrm>
          <a:prstGeom prst="rect">
            <a:avLst/>
          </a:prstGeom>
          <a:noFill/>
        </p:spPr>
      </p:pic>
      <p:sp>
        <p:nvSpPr>
          <p:cNvPr id="8" name="TekstSylinder 7">
            <a:extLst>
              <a:ext uri="{FF2B5EF4-FFF2-40B4-BE49-F238E27FC236}">
                <a16:creationId xmlns:a16="http://schemas.microsoft.com/office/drawing/2014/main" id="{37D29B53-F2D0-974C-BA6D-5B918180F794}"/>
              </a:ext>
            </a:extLst>
          </p:cNvPr>
          <p:cNvSpPr txBox="1"/>
          <p:nvPr/>
        </p:nvSpPr>
        <p:spPr>
          <a:xfrm>
            <a:off x="5680753" y="2601558"/>
            <a:ext cx="6858001" cy="738664"/>
          </a:xfrm>
          <a:prstGeom prst="rect">
            <a:avLst/>
          </a:prstGeom>
          <a:noFill/>
        </p:spPr>
        <p:txBody>
          <a:bodyPr wrap="square" rtlCol="0">
            <a:spAutoFit/>
          </a:bodyPr>
          <a:lstStyle/>
          <a:p>
            <a:r>
              <a:rPr lang="nb-NO" sz="4200" dirty="0" err="1"/>
              <a:t>Renewable</a:t>
            </a:r>
            <a:r>
              <a:rPr lang="nb-NO" sz="4200" dirty="0"/>
              <a:t> </a:t>
            </a:r>
            <a:r>
              <a:rPr lang="nb-NO" sz="4200" dirty="0" err="1"/>
              <a:t>energy</a:t>
            </a:r>
            <a:r>
              <a:rPr lang="nb-NO" sz="4200" dirty="0"/>
              <a:t> </a:t>
            </a:r>
          </a:p>
        </p:txBody>
      </p:sp>
      <p:pic>
        <p:nvPicPr>
          <p:cNvPr id="5" name="Picture 2" descr="https://encrypted-tbn3.gstatic.com/images?q=tbn:ANd9GcSKKE17XPQzin_1oPxV2-5RWg5P3ORyXy0p43atuHvQPX6muRZR">
            <a:hlinkClick r:id="rId4"/>
            <a:extLst>
              <a:ext uri="{FF2B5EF4-FFF2-40B4-BE49-F238E27FC236}">
                <a16:creationId xmlns:a16="http://schemas.microsoft.com/office/drawing/2014/main" id="{5371C315-5D24-4FDE-BF63-887EBB96D62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60020" y="2453491"/>
            <a:ext cx="1179115" cy="113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0207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0ED22E-850E-4709-89C6-987C0B23A2DF}"/>
              </a:ext>
            </a:extLst>
          </p:cNvPr>
          <p:cNvSpPr>
            <a:spLocks noGrp="1"/>
          </p:cNvSpPr>
          <p:nvPr>
            <p:ph type="title"/>
          </p:nvPr>
        </p:nvSpPr>
        <p:spPr>
          <a:xfrm>
            <a:off x="354350" y="745241"/>
            <a:ext cx="7336465" cy="1448995"/>
          </a:xfrm>
        </p:spPr>
        <p:txBody>
          <a:bodyPr>
            <a:noAutofit/>
          </a:bodyPr>
          <a:lstStyle/>
          <a:p>
            <a:r>
              <a:rPr lang="en-US" sz="4200" dirty="0"/>
              <a:t>Hydropower and cooperation with Tribhuvan University  </a:t>
            </a:r>
          </a:p>
        </p:txBody>
      </p:sp>
      <p:sp>
        <p:nvSpPr>
          <p:cNvPr id="3" name="Plassholder for innhold 2">
            <a:extLst>
              <a:ext uri="{FF2B5EF4-FFF2-40B4-BE49-F238E27FC236}">
                <a16:creationId xmlns:a16="http://schemas.microsoft.com/office/drawing/2014/main" id="{5C6F82A4-FB26-4E3C-B8B0-2E5F136333F6}"/>
              </a:ext>
            </a:extLst>
          </p:cNvPr>
          <p:cNvSpPr>
            <a:spLocks noGrp="1"/>
          </p:cNvSpPr>
          <p:nvPr>
            <p:ph idx="1"/>
          </p:nvPr>
        </p:nvSpPr>
        <p:spPr>
          <a:xfrm>
            <a:off x="354350" y="2255283"/>
            <a:ext cx="7336465" cy="3406963"/>
          </a:xfrm>
        </p:spPr>
        <p:txBody>
          <a:bodyPr>
            <a:normAutofit/>
          </a:bodyPr>
          <a:lstStyle/>
          <a:p>
            <a:pPr>
              <a:lnSpc>
                <a:spcPct val="120000"/>
              </a:lnSpc>
            </a:pPr>
            <a:r>
              <a:rPr lang="en-US" sz="2600" dirty="0"/>
              <a:t>Professor </a:t>
            </a:r>
            <a:r>
              <a:rPr lang="en-US" sz="2600" dirty="0" err="1"/>
              <a:t>Dagfinn</a:t>
            </a:r>
            <a:r>
              <a:rPr lang="en-US" sz="2600" dirty="0"/>
              <a:t> K. Lysne from NTNU was a key person in the development of </a:t>
            </a:r>
            <a:r>
              <a:rPr lang="en-US" sz="2600" dirty="0" smtClean="0"/>
              <a:t>Hydro Lab</a:t>
            </a:r>
            <a:r>
              <a:rPr lang="en-US" sz="2600" dirty="0"/>
              <a:t>.</a:t>
            </a:r>
          </a:p>
          <a:p>
            <a:pPr>
              <a:lnSpc>
                <a:spcPct val="120000"/>
              </a:lnSpc>
            </a:pPr>
            <a:r>
              <a:rPr lang="en-US" sz="2600" dirty="0" smtClean="0"/>
              <a:t>Hydro Lab </a:t>
            </a:r>
            <a:r>
              <a:rPr lang="en-US" sz="2600" dirty="0"/>
              <a:t>was established with the financial support from NORAD. </a:t>
            </a:r>
          </a:p>
          <a:p>
            <a:pPr>
              <a:lnSpc>
                <a:spcPct val="120000"/>
              </a:lnSpc>
            </a:pPr>
            <a:r>
              <a:rPr lang="en-US" sz="2600" dirty="0"/>
              <a:t>Since </a:t>
            </a:r>
            <a:r>
              <a:rPr lang="en-US" sz="2600" dirty="0" smtClean="0"/>
              <a:t>its</a:t>
            </a:r>
            <a:r>
              <a:rPr lang="en-US" sz="2600" dirty="0" smtClean="0"/>
              <a:t> </a:t>
            </a:r>
            <a:r>
              <a:rPr lang="en-US" sz="2600" dirty="0"/>
              <a:t>establishment, </a:t>
            </a:r>
            <a:r>
              <a:rPr lang="en-US" sz="2600" dirty="0" smtClean="0"/>
              <a:t>Hydro Lab </a:t>
            </a:r>
            <a:r>
              <a:rPr lang="en-US" sz="2600" dirty="0"/>
              <a:t>has cooperation with NTNU. </a:t>
            </a:r>
          </a:p>
        </p:txBody>
      </p:sp>
      <p:pic>
        <p:nvPicPr>
          <p:cNvPr id="7" name="Bilde 6">
            <a:extLst>
              <a:ext uri="{FF2B5EF4-FFF2-40B4-BE49-F238E27FC236}">
                <a16:creationId xmlns:a16="http://schemas.microsoft.com/office/drawing/2014/main" id="{4B9D0E0D-BE2D-409F-B99B-7366ED22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4891" y="360485"/>
            <a:ext cx="4002870" cy="3002152"/>
          </a:xfrm>
          <a:prstGeom prst="rect">
            <a:avLst/>
          </a:prstGeom>
        </p:spPr>
      </p:pic>
      <p:pic>
        <p:nvPicPr>
          <p:cNvPr id="9" name="Bilde 8">
            <a:extLst>
              <a:ext uri="{FF2B5EF4-FFF2-40B4-BE49-F238E27FC236}">
                <a16:creationId xmlns:a16="http://schemas.microsoft.com/office/drawing/2014/main" id="{710BCB0B-3B3A-4336-BD67-D8CED8BA0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4891" y="3231595"/>
            <a:ext cx="4002870" cy="3002152"/>
          </a:xfrm>
          <a:prstGeom prst="rect">
            <a:avLst/>
          </a:prstGeom>
        </p:spPr>
      </p:pic>
      <p:pic>
        <p:nvPicPr>
          <p:cNvPr id="6" name="Bilde 5">
            <a:extLst>
              <a:ext uri="{FF2B5EF4-FFF2-40B4-BE49-F238E27FC236}">
                <a16:creationId xmlns:a16="http://schemas.microsoft.com/office/drawing/2014/main" id="{EF412630-13D7-45EC-8FD4-F4C08AEC1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5302" y="6420240"/>
            <a:ext cx="1902231" cy="320178"/>
          </a:xfrm>
          <a:prstGeom prst="rect">
            <a:avLst/>
          </a:prstGeom>
        </p:spPr>
      </p:pic>
    </p:spTree>
    <p:extLst>
      <p:ext uri="{BB962C8B-B14F-4D97-AF65-F5344CB8AC3E}">
        <p14:creationId xmlns:p14="http://schemas.microsoft.com/office/powerpoint/2010/main" val="49537419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p:cNvSpPr>
            <a:spLocks noGrp="1"/>
          </p:cNvSpPr>
          <p:nvPr>
            <p:ph idx="1"/>
          </p:nvPr>
        </p:nvSpPr>
        <p:spPr>
          <a:xfrm>
            <a:off x="470646" y="2285485"/>
            <a:ext cx="4998169" cy="3156955"/>
          </a:xfrm>
        </p:spPr>
        <p:txBody>
          <a:bodyPr>
            <a:normAutofit/>
          </a:bodyPr>
          <a:lstStyle/>
          <a:p>
            <a:r>
              <a:rPr lang="nb-NO" dirty="0" err="1"/>
              <a:t>Faculty</a:t>
            </a:r>
            <a:r>
              <a:rPr lang="nb-NO" dirty="0"/>
              <a:t> Development</a:t>
            </a:r>
          </a:p>
          <a:p>
            <a:r>
              <a:rPr lang="nb-NO" dirty="0" err="1"/>
              <a:t>Education</a:t>
            </a:r>
            <a:r>
              <a:rPr lang="nb-NO" dirty="0"/>
              <a:t> </a:t>
            </a:r>
          </a:p>
          <a:p>
            <a:r>
              <a:rPr lang="nb-NO" dirty="0"/>
              <a:t>Student </a:t>
            </a:r>
            <a:r>
              <a:rPr lang="nb-NO" dirty="0" err="1" smtClean="0"/>
              <a:t>e</a:t>
            </a:r>
            <a:r>
              <a:rPr lang="nb-NO" dirty="0" err="1" smtClean="0"/>
              <a:t>xchanges</a:t>
            </a:r>
            <a:endParaRPr lang="nb-NO" dirty="0"/>
          </a:p>
          <a:p>
            <a:r>
              <a:rPr lang="en-US" dirty="0"/>
              <a:t>Research</a:t>
            </a:r>
            <a:endParaRPr lang="en-GB" dirty="0"/>
          </a:p>
          <a:p>
            <a:r>
              <a:rPr lang="en-GB" dirty="0"/>
              <a:t>Laboratory</a:t>
            </a:r>
            <a:r>
              <a:rPr lang="nb-NO" dirty="0"/>
              <a:t> </a:t>
            </a:r>
            <a:r>
              <a:rPr lang="en-GB" dirty="0"/>
              <a:t>f</a:t>
            </a:r>
            <a:r>
              <a:rPr lang="en-GB" dirty="0" smtClean="0"/>
              <a:t>acilities</a:t>
            </a:r>
            <a:endParaRPr lang="nb-NO" dirty="0"/>
          </a:p>
        </p:txBody>
      </p:sp>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3096"/>
          <a:stretch/>
        </p:blipFill>
        <p:spPr bwMode="auto">
          <a:xfrm>
            <a:off x="4723238" y="2356711"/>
            <a:ext cx="7468761" cy="3895507"/>
          </a:xfrm>
          <a:prstGeom prst="rect">
            <a:avLst/>
          </a:prstGeom>
          <a:noFill/>
          <a:ln w="9525">
            <a:noFill/>
            <a:miter lim="800000"/>
            <a:headEnd/>
            <a:tailEnd/>
          </a:ln>
        </p:spPr>
      </p:pic>
      <p:sp>
        <p:nvSpPr>
          <p:cNvPr id="5" name="Title 1"/>
          <p:cNvSpPr txBox="1">
            <a:spLocks/>
          </p:cNvSpPr>
          <p:nvPr/>
        </p:nvSpPr>
        <p:spPr>
          <a:xfrm>
            <a:off x="503232" y="667326"/>
            <a:ext cx="10641106" cy="1204918"/>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Arial"/>
                <a:ea typeface="+mj-ea"/>
                <a:cs typeface="Arial"/>
              </a:defRPr>
            </a:lvl1pPr>
          </a:lstStyle>
          <a:p>
            <a:r>
              <a:rPr lang="en-GB" sz="4200" dirty="0"/>
              <a:t>Hydropower and mechanical engineering – cooperation with Kathmandu University    </a:t>
            </a:r>
          </a:p>
        </p:txBody>
      </p:sp>
    </p:spTree>
    <p:extLst>
      <p:ext uri="{BB962C8B-B14F-4D97-AF65-F5344CB8AC3E}">
        <p14:creationId xmlns:p14="http://schemas.microsoft.com/office/powerpoint/2010/main" val="218209599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t="31427" r="-16" b="14857"/>
          <a:stretch/>
        </p:blipFill>
        <p:spPr>
          <a:xfrm>
            <a:off x="0" y="3651629"/>
            <a:ext cx="12192000" cy="2633463"/>
          </a:xfrm>
          <a:prstGeom prst="rect">
            <a:avLst/>
          </a:prstGeom>
        </p:spPr>
      </p:pic>
      <p:sp>
        <p:nvSpPr>
          <p:cNvPr id="2" name="Tittel 1"/>
          <p:cNvSpPr>
            <a:spLocks noGrp="1"/>
          </p:cNvSpPr>
          <p:nvPr>
            <p:ph type="title"/>
          </p:nvPr>
        </p:nvSpPr>
        <p:spPr>
          <a:xfrm>
            <a:off x="484094" y="234244"/>
            <a:ext cx="8440738" cy="914400"/>
          </a:xfrm>
        </p:spPr>
        <p:txBody>
          <a:bodyPr>
            <a:normAutofit/>
          </a:bodyPr>
          <a:lstStyle/>
          <a:p>
            <a:pPr marL="457200" indent="-457200">
              <a:buFont typeface="Arial" panose="020B0604020202020204" pitchFamily="34" charset="0"/>
              <a:buChar char="•"/>
            </a:pPr>
            <a:r>
              <a:rPr lang="en-US" sz="2800" dirty="0" smtClean="0"/>
              <a:t>Research dissemination and outreach</a:t>
            </a:r>
            <a:endParaRPr lang="en-US" sz="2800" dirty="0"/>
          </a:p>
        </p:txBody>
      </p:sp>
      <p:sp>
        <p:nvSpPr>
          <p:cNvPr id="3" name="Plassholder for innhold 2"/>
          <p:cNvSpPr>
            <a:spLocks noGrp="1"/>
          </p:cNvSpPr>
          <p:nvPr>
            <p:ph idx="1"/>
          </p:nvPr>
        </p:nvSpPr>
        <p:spPr>
          <a:xfrm>
            <a:off x="425823" y="1109327"/>
            <a:ext cx="11340353" cy="3412159"/>
          </a:xfrm>
        </p:spPr>
        <p:txBody>
          <a:bodyPr>
            <a:normAutofit/>
          </a:bodyPr>
          <a:lstStyle/>
          <a:p>
            <a:pPr marL="0" indent="0">
              <a:buNone/>
            </a:pPr>
            <a:r>
              <a:rPr lang="en-US" sz="2400" dirty="0"/>
              <a:t>International Symposium on Current Research in Hydraulic Turbines</a:t>
            </a:r>
          </a:p>
          <a:p>
            <a:r>
              <a:rPr lang="en-US" sz="2400" dirty="0" smtClean="0"/>
              <a:t>Began</a:t>
            </a:r>
            <a:r>
              <a:rPr lang="en-US" sz="2400" dirty="0" smtClean="0"/>
              <a:t> </a:t>
            </a:r>
            <a:r>
              <a:rPr lang="en-US" sz="2400" dirty="0"/>
              <a:t>in 2010</a:t>
            </a:r>
          </a:p>
          <a:p>
            <a:pPr lvl="1"/>
            <a:r>
              <a:rPr lang="en-US" dirty="0"/>
              <a:t>Students </a:t>
            </a:r>
            <a:r>
              <a:rPr lang="en-US" dirty="0" smtClean="0"/>
              <a:t>present </a:t>
            </a:r>
            <a:r>
              <a:rPr lang="en-US" dirty="0"/>
              <a:t>their ongoing </a:t>
            </a:r>
            <a:r>
              <a:rPr lang="en-US" dirty="0" smtClean="0"/>
              <a:t>master’s research</a:t>
            </a:r>
            <a:endParaRPr lang="en-US" dirty="0"/>
          </a:p>
          <a:p>
            <a:pPr lvl="1"/>
            <a:r>
              <a:rPr lang="en-US" dirty="0"/>
              <a:t>PhD-students can present their work</a:t>
            </a:r>
          </a:p>
          <a:p>
            <a:pPr lvl="1"/>
            <a:r>
              <a:rPr lang="en-US" dirty="0"/>
              <a:t>The best papers </a:t>
            </a:r>
            <a:r>
              <a:rPr lang="en-US" dirty="0" smtClean="0"/>
              <a:t>are</a:t>
            </a:r>
            <a:r>
              <a:rPr lang="en-US" dirty="0" smtClean="0"/>
              <a:t> </a:t>
            </a:r>
            <a:r>
              <a:rPr lang="en-US" dirty="0"/>
              <a:t>published in the IOP-conference series</a:t>
            </a:r>
          </a:p>
        </p:txBody>
      </p:sp>
      <p:sp>
        <p:nvSpPr>
          <p:cNvPr id="5" name="TekstSylinder 4"/>
          <p:cNvSpPr txBox="1"/>
          <p:nvPr/>
        </p:nvSpPr>
        <p:spPr>
          <a:xfrm>
            <a:off x="4125853" y="5935540"/>
            <a:ext cx="3417923" cy="276999"/>
          </a:xfrm>
          <a:prstGeom prst="rect">
            <a:avLst/>
          </a:prstGeom>
          <a:noFill/>
        </p:spPr>
        <p:txBody>
          <a:bodyPr wrap="none" rtlCol="0">
            <a:spAutoFit/>
          </a:bodyPr>
          <a:lstStyle/>
          <a:p>
            <a:r>
              <a:rPr lang="en-US" sz="1200" dirty="0"/>
              <a:t>Attendance in 2019, Ref. Kathmandu University</a:t>
            </a:r>
          </a:p>
        </p:txBody>
      </p:sp>
    </p:spTree>
    <p:extLst>
      <p:ext uri="{BB962C8B-B14F-4D97-AF65-F5344CB8AC3E}">
        <p14:creationId xmlns:p14="http://schemas.microsoft.com/office/powerpoint/2010/main" val="197795417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37D29B53-F2D0-974C-BA6D-5B918180F794}"/>
              </a:ext>
            </a:extLst>
          </p:cNvPr>
          <p:cNvSpPr txBox="1"/>
          <p:nvPr/>
        </p:nvSpPr>
        <p:spPr>
          <a:xfrm>
            <a:off x="7187442" y="2796471"/>
            <a:ext cx="2181918" cy="737028"/>
          </a:xfrm>
          <a:prstGeom prst="rect">
            <a:avLst/>
          </a:prstGeom>
          <a:noFill/>
        </p:spPr>
        <p:txBody>
          <a:bodyPr wrap="square" rtlCol="0">
            <a:spAutoFit/>
          </a:bodyPr>
          <a:lstStyle/>
          <a:p>
            <a:r>
              <a:rPr lang="nb-NO" sz="4200" dirty="0"/>
              <a:t>Health</a:t>
            </a:r>
          </a:p>
        </p:txBody>
      </p:sp>
      <p:pic>
        <p:nvPicPr>
          <p:cNvPr id="5" name="Picture 3" descr="KULOGO">
            <a:extLst>
              <a:ext uri="{FF2B5EF4-FFF2-40B4-BE49-F238E27FC236}">
                <a16:creationId xmlns:a16="http://schemas.microsoft.com/office/drawing/2014/main" id="{E36C1B14-DD06-DA4F-9D33-B9A6F259CED4}"/>
              </a:ext>
            </a:extLst>
          </p:cNvPr>
          <p:cNvPicPr>
            <a:picLocks noChangeAspect="1" noChangeArrowheads="1"/>
          </p:cNvPicPr>
          <p:nvPr/>
        </p:nvPicPr>
        <p:blipFill>
          <a:blip r:embed="rId2" cstate="print"/>
          <a:srcRect/>
          <a:stretch>
            <a:fillRect/>
          </a:stretch>
        </p:blipFill>
        <p:spPr bwMode="auto">
          <a:xfrm>
            <a:off x="3341355" y="2713257"/>
            <a:ext cx="926935" cy="95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Oled\Work\Ole\Bilder arbeid\NTNU\NTNU_logo.jpg">
            <a:extLst>
              <a:ext uri="{FF2B5EF4-FFF2-40B4-BE49-F238E27FC236}">
                <a16:creationId xmlns:a16="http://schemas.microsoft.com/office/drawing/2014/main" id="{4EE71B74-55C3-104A-A458-10038197377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67881" y="2713257"/>
            <a:ext cx="898980" cy="957833"/>
          </a:xfrm>
          <a:prstGeom prst="rect">
            <a:avLst/>
          </a:prstGeom>
          <a:noFill/>
        </p:spPr>
      </p:pic>
    </p:spTree>
    <p:extLst>
      <p:ext uri="{BB962C8B-B14F-4D97-AF65-F5344CB8AC3E}">
        <p14:creationId xmlns:p14="http://schemas.microsoft.com/office/powerpoint/2010/main" val="59582503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9622" y="386866"/>
            <a:ext cx="7308478" cy="1951892"/>
          </a:xfrm>
        </p:spPr>
        <p:txBody>
          <a:bodyPr>
            <a:noAutofit/>
          </a:bodyPr>
          <a:lstStyle/>
          <a:p>
            <a:pPr algn="l"/>
            <a:r>
              <a:rPr lang="en-GB" altLang="nb-NO" sz="3600" dirty="0"/>
              <a:t>NTNU and Kathmandu University, School of Medical Sciences / </a:t>
            </a:r>
            <a:r>
              <a:rPr lang="en-GB" altLang="nb-NO" sz="3600" dirty="0" err="1"/>
              <a:t>Dhulikhel</a:t>
            </a:r>
            <a:r>
              <a:rPr lang="en-GB" altLang="nb-NO" sz="3600" dirty="0"/>
              <a:t> Hospital</a:t>
            </a:r>
            <a:endParaRPr lang="nb-NO" sz="3600" dirty="0"/>
          </a:p>
        </p:txBody>
      </p:sp>
      <p:sp>
        <p:nvSpPr>
          <p:cNvPr id="3" name="Subtitle 2"/>
          <p:cNvSpPr>
            <a:spLocks noGrp="1"/>
          </p:cNvSpPr>
          <p:nvPr>
            <p:ph type="subTitle" idx="1"/>
          </p:nvPr>
        </p:nvSpPr>
        <p:spPr>
          <a:xfrm>
            <a:off x="446258" y="2746437"/>
            <a:ext cx="10286046" cy="3567566"/>
          </a:xfrm>
        </p:spPr>
        <p:txBody>
          <a:bodyPr>
            <a:noAutofit/>
          </a:bodyPr>
          <a:lstStyle/>
          <a:p>
            <a:pPr algn="l"/>
            <a:r>
              <a:rPr lang="en-GB" altLang="nb-NO" sz="2600" dirty="0"/>
              <a:t>2007: </a:t>
            </a:r>
            <a:r>
              <a:rPr lang="en-GB" altLang="nb-NO" sz="2600" dirty="0" smtClean="0"/>
              <a:t>Collaboration agreement </a:t>
            </a:r>
            <a:r>
              <a:rPr lang="en-GB" altLang="nb-NO" sz="2600" dirty="0"/>
              <a:t>signed on </a:t>
            </a:r>
            <a:r>
              <a:rPr lang="en-GB" altLang="nb-NO" sz="2600" dirty="0" smtClean="0"/>
              <a:t/>
            </a:r>
            <a:br>
              <a:rPr lang="en-GB" altLang="nb-NO" sz="2600" dirty="0" smtClean="0"/>
            </a:br>
            <a:r>
              <a:rPr lang="en-GB" altLang="nb-NO" sz="2600" dirty="0" smtClean="0"/>
              <a:t>medical </a:t>
            </a:r>
            <a:r>
              <a:rPr lang="en-GB" altLang="nb-NO" sz="2600" dirty="0"/>
              <a:t>education and research</a:t>
            </a:r>
          </a:p>
          <a:p>
            <a:pPr algn="l">
              <a:lnSpc>
                <a:spcPct val="80000"/>
              </a:lnSpc>
            </a:pPr>
            <a:r>
              <a:rPr lang="en-GB" altLang="nb-NO" sz="2600" b="1" dirty="0"/>
              <a:t/>
            </a:r>
            <a:br>
              <a:rPr lang="en-GB" altLang="nb-NO" sz="2600" b="1" dirty="0"/>
            </a:br>
            <a:r>
              <a:rPr lang="en-GB" altLang="nb-NO" sz="2600" b="1" dirty="0" smtClean="0"/>
              <a:t>Projects from </a:t>
            </a:r>
            <a:r>
              <a:rPr lang="en-GB" altLang="nb-NO" sz="2600" b="1" dirty="0"/>
              <a:t>the collaboration:</a:t>
            </a:r>
            <a:endParaRPr lang="nb-NO" altLang="nb-NO" sz="2600" b="1" dirty="0"/>
          </a:p>
          <a:p>
            <a:pPr algn="l">
              <a:lnSpc>
                <a:spcPct val="80000"/>
              </a:lnSpc>
            </a:pPr>
            <a:r>
              <a:rPr lang="en-GB" altLang="nb-NO" sz="2600" i="1" dirty="0"/>
              <a:t>S</a:t>
            </a:r>
            <a:r>
              <a:rPr lang="en-GB" altLang="nb-NO" sz="2600" i="1" dirty="0" smtClean="0"/>
              <a:t>tudents education and hospital staff training </a:t>
            </a:r>
            <a:endParaRPr lang="en-GB" altLang="nb-NO" sz="2600" i="1" dirty="0"/>
          </a:p>
          <a:p>
            <a:pPr algn="l">
              <a:lnSpc>
                <a:spcPct val="80000"/>
              </a:lnSpc>
            </a:pPr>
            <a:r>
              <a:rPr lang="en-GB" altLang="nb-NO" sz="2600" i="1" dirty="0" smtClean="0"/>
              <a:t>Exploration of ideas for future </a:t>
            </a:r>
            <a:r>
              <a:rPr lang="en-GB" altLang="nb-NO" sz="2600" i="1" dirty="0"/>
              <a:t>research projects/other projects</a:t>
            </a:r>
          </a:p>
          <a:p>
            <a:pPr algn="l">
              <a:lnSpc>
                <a:spcPct val="80000"/>
              </a:lnSpc>
            </a:pPr>
            <a:r>
              <a:rPr lang="en-GB" altLang="nb-NO" sz="2600" i="1" dirty="0"/>
              <a:t>Established </a:t>
            </a:r>
            <a:r>
              <a:rPr lang="en-GB" altLang="nb-NO" sz="2600" i="1" dirty="0" smtClean="0"/>
              <a:t>Masters in </a:t>
            </a:r>
            <a:r>
              <a:rPr lang="en-GB" altLang="nb-NO" sz="2600" i="1" dirty="0"/>
              <a:t>Global Health </a:t>
            </a:r>
            <a:r>
              <a:rPr lang="en-GB" altLang="nb-NO" sz="2600" i="1" dirty="0" smtClean="0"/>
              <a:t>at both KUSMS </a:t>
            </a:r>
            <a:r>
              <a:rPr lang="en-GB" altLang="nb-NO" sz="2600" i="1" dirty="0"/>
              <a:t>and NTNU</a:t>
            </a:r>
          </a:p>
          <a:p>
            <a:pPr algn="l">
              <a:lnSpc>
                <a:spcPct val="80000"/>
              </a:lnSpc>
            </a:pPr>
            <a:r>
              <a:rPr lang="en-GB" altLang="nb-NO" sz="2600" i="1" dirty="0"/>
              <a:t>Four ongoing </a:t>
            </a:r>
            <a:r>
              <a:rPr lang="en-GB" altLang="nb-NO" sz="2600" i="1" dirty="0" smtClean="0"/>
              <a:t>PhD projects </a:t>
            </a:r>
            <a:r>
              <a:rPr lang="en-GB" altLang="nb-NO" sz="2600" i="1" dirty="0"/>
              <a:t>and five PhD have defended their thesis</a:t>
            </a:r>
            <a:endParaRPr lang="nb-NO" sz="2600" i="1" dirty="0"/>
          </a:p>
        </p:txBody>
      </p:sp>
      <p:pic>
        <p:nvPicPr>
          <p:cNvPr id="4" name="Picture 2" descr="DH View"/>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76867" y="-1"/>
            <a:ext cx="4315133" cy="318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432724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084" y="268874"/>
            <a:ext cx="7442275" cy="1514502"/>
          </a:xfrm>
        </p:spPr>
        <p:txBody>
          <a:bodyPr>
            <a:noAutofit/>
          </a:bodyPr>
          <a:lstStyle/>
          <a:p>
            <a:r>
              <a:rPr lang="nb-NO" sz="3600" dirty="0" err="1"/>
              <a:t>Triage</a:t>
            </a:r>
            <a:r>
              <a:rPr lang="nb-NO" sz="3600" dirty="0"/>
              <a:t> and training to </a:t>
            </a:r>
            <a:r>
              <a:rPr lang="nb-NO" sz="3600" dirty="0" err="1"/>
              <a:t>improve</a:t>
            </a:r>
            <a:r>
              <a:rPr lang="nb-NO" sz="3600" dirty="0"/>
              <a:t> </a:t>
            </a:r>
            <a:br>
              <a:rPr lang="nb-NO" sz="3600" dirty="0"/>
            </a:br>
            <a:r>
              <a:rPr lang="nb-NO" sz="3600" dirty="0" err="1"/>
              <a:t>emergency</a:t>
            </a:r>
            <a:r>
              <a:rPr lang="nb-NO" sz="3600" dirty="0"/>
              <a:t> </a:t>
            </a:r>
            <a:r>
              <a:rPr lang="nb-NO" sz="3600" dirty="0" err="1"/>
              <a:t>care</a:t>
            </a:r>
            <a:r>
              <a:rPr lang="nb-NO" sz="3600" dirty="0"/>
              <a:t> – DHECARE</a:t>
            </a:r>
          </a:p>
        </p:txBody>
      </p:sp>
      <p:sp>
        <p:nvSpPr>
          <p:cNvPr id="3" name="Content Placeholder 2"/>
          <p:cNvSpPr>
            <a:spLocks noGrp="1"/>
          </p:cNvSpPr>
          <p:nvPr>
            <p:ph idx="1"/>
          </p:nvPr>
        </p:nvSpPr>
        <p:spPr>
          <a:xfrm>
            <a:off x="186278" y="1853714"/>
            <a:ext cx="7125822" cy="4176758"/>
          </a:xfrm>
        </p:spPr>
        <p:txBody>
          <a:bodyPr>
            <a:normAutofit fontScale="70000" lnSpcReduction="20000"/>
          </a:bodyPr>
          <a:lstStyle/>
          <a:p>
            <a:pPr indent="0">
              <a:lnSpc>
                <a:spcPct val="110000"/>
              </a:lnSpc>
              <a:buNone/>
            </a:pPr>
            <a:r>
              <a:rPr lang="en-US" b="1" dirty="0"/>
              <a:t>Aim:</a:t>
            </a:r>
            <a:r>
              <a:rPr lang="en-US" dirty="0"/>
              <a:t> </a:t>
            </a:r>
          </a:p>
          <a:p>
            <a:pPr marL="228600" indent="0">
              <a:lnSpc>
                <a:spcPct val="110000"/>
              </a:lnSpc>
              <a:buNone/>
            </a:pPr>
            <a:r>
              <a:rPr lang="en-US" dirty="0"/>
              <a:t>Assess </a:t>
            </a:r>
            <a:r>
              <a:rPr lang="en-US" dirty="0" smtClean="0"/>
              <a:t>changes </a:t>
            </a:r>
            <a:r>
              <a:rPr lang="en-US" dirty="0"/>
              <a:t>in the organization of emergency care and implementation of triage system for the initial evaluation of patients </a:t>
            </a:r>
          </a:p>
          <a:p>
            <a:pPr marL="228600" indent="0">
              <a:lnSpc>
                <a:spcPct val="110000"/>
              </a:lnSpc>
              <a:buNone/>
            </a:pPr>
            <a:r>
              <a:rPr lang="en-US" dirty="0"/>
              <a:t>S</a:t>
            </a:r>
            <a:r>
              <a:rPr lang="en-US" dirty="0" smtClean="0"/>
              <a:t>ystematic </a:t>
            </a:r>
            <a:r>
              <a:rPr lang="en-US" dirty="0"/>
              <a:t>training program for </a:t>
            </a:r>
            <a:r>
              <a:rPr lang="en-US" dirty="0" smtClean="0"/>
              <a:t>staff</a:t>
            </a:r>
            <a:endParaRPr lang="en-US" dirty="0"/>
          </a:p>
          <a:p>
            <a:pPr marL="228600" indent="0">
              <a:lnSpc>
                <a:spcPct val="110000"/>
              </a:lnSpc>
              <a:buNone/>
            </a:pPr>
            <a:r>
              <a:rPr lang="en-US" dirty="0"/>
              <a:t>Reduce mortality and improve quality and efficiency of </a:t>
            </a:r>
            <a:r>
              <a:rPr lang="en-US" dirty="0" smtClean="0"/>
              <a:t>care </a:t>
            </a:r>
            <a:endParaRPr lang="nb-NO" dirty="0"/>
          </a:p>
          <a:p>
            <a:pPr indent="0">
              <a:lnSpc>
                <a:spcPct val="110000"/>
              </a:lnSpc>
              <a:buNone/>
            </a:pPr>
            <a:r>
              <a:rPr lang="nb-NO" b="1" dirty="0"/>
              <a:t/>
            </a:r>
            <a:br>
              <a:rPr lang="nb-NO" b="1" dirty="0"/>
            </a:br>
            <a:r>
              <a:rPr lang="nb-NO" b="1" dirty="0" err="1"/>
              <a:t>Earthquake</a:t>
            </a:r>
            <a:r>
              <a:rPr lang="nb-NO" b="1" dirty="0"/>
              <a:t> in 2015; </a:t>
            </a:r>
            <a:r>
              <a:rPr lang="nb-NO" b="1" dirty="0" err="1"/>
              <a:t>important</a:t>
            </a:r>
            <a:r>
              <a:rPr lang="nb-NO" b="1" dirty="0"/>
              <a:t> </a:t>
            </a:r>
            <a:r>
              <a:rPr lang="nb-NO" b="1" dirty="0" err="1"/>
              <a:t>changes</a:t>
            </a:r>
            <a:r>
              <a:rPr lang="nb-NO" b="1" dirty="0"/>
              <a:t/>
            </a:r>
            <a:br>
              <a:rPr lang="nb-NO" b="1" dirty="0"/>
            </a:br>
            <a:endParaRPr lang="nb-NO" b="1" dirty="0"/>
          </a:p>
          <a:p>
            <a:pPr marL="228600" indent="0">
              <a:lnSpc>
                <a:spcPct val="110000"/>
              </a:lnSpc>
              <a:buNone/>
            </a:pPr>
            <a:r>
              <a:rPr lang="nb-NO" sz="2900" dirty="0" err="1"/>
              <a:t>Dhulikhel</a:t>
            </a:r>
            <a:r>
              <a:rPr lang="nb-NO" sz="2900" dirty="0"/>
              <a:t> </a:t>
            </a:r>
            <a:r>
              <a:rPr lang="en-US" sz="2900" dirty="0" smtClean="0"/>
              <a:t>H</a:t>
            </a:r>
            <a:r>
              <a:rPr lang="en-US" sz="2900" dirty="0" smtClean="0"/>
              <a:t>ospital </a:t>
            </a:r>
            <a:r>
              <a:rPr lang="en-US" sz="2900" dirty="0"/>
              <a:t>was probably better prepared than any other in Nepal, and </a:t>
            </a:r>
            <a:r>
              <a:rPr lang="en-US" sz="2900" dirty="0" smtClean="0"/>
              <a:t>the patients were </a:t>
            </a:r>
            <a:r>
              <a:rPr lang="en-US" sz="2900" dirty="0"/>
              <a:t>triaged and treated </a:t>
            </a:r>
            <a:r>
              <a:rPr lang="en-US" sz="2900" dirty="0" smtClean="0"/>
              <a:t>as </a:t>
            </a:r>
            <a:r>
              <a:rPr lang="en-US" sz="2900" dirty="0"/>
              <a:t>implemented by the DHECARE project</a:t>
            </a:r>
            <a:endParaRPr lang="nb-NO" sz="2900" dirty="0"/>
          </a:p>
        </p:txBody>
      </p:sp>
      <p:pic>
        <p:nvPicPr>
          <p:cNvPr id="4"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327"/>
          <a:stretch/>
        </p:blipFill>
        <p:spPr bwMode="auto">
          <a:xfrm>
            <a:off x="8457614" y="0"/>
            <a:ext cx="2893292" cy="211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C:\Users\admin\Desktop\Kanc\20150513_10343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8457614" y="2195995"/>
            <a:ext cx="2893294" cy="2119462"/>
          </a:xfrm>
          <a:prstGeom prst="rect">
            <a:avLst/>
          </a:prstGeom>
          <a:noFill/>
          <a:ln w="9525">
            <a:noFill/>
            <a:miter lim="800000"/>
            <a:headEnd/>
            <a:tailEnd/>
          </a:ln>
        </p:spPr>
      </p:pic>
      <p:pic>
        <p:nvPicPr>
          <p:cNvPr id="6" name="Content Placeholder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7614" y="4410392"/>
            <a:ext cx="2893294" cy="1928862"/>
          </a:xfrm>
          <a:prstGeom prst="rect">
            <a:avLst/>
          </a:prstGeom>
        </p:spPr>
      </p:pic>
    </p:spTree>
    <p:extLst>
      <p:ext uri="{BB962C8B-B14F-4D97-AF65-F5344CB8AC3E}">
        <p14:creationId xmlns:p14="http://schemas.microsoft.com/office/powerpoint/2010/main" val="115015659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295" y="487197"/>
            <a:ext cx="10850657" cy="1815352"/>
          </a:xfrm>
        </p:spPr>
        <p:txBody>
          <a:bodyPr>
            <a:noAutofit/>
          </a:bodyPr>
          <a:lstStyle/>
          <a:p>
            <a:r>
              <a:rPr lang="en-US" sz="3600" dirty="0"/>
              <a:t>Evaluating interventions in antenatal care to identify and assist victims of gender-based violence in Nepal and Sri Lanka</a:t>
            </a:r>
            <a:r>
              <a:rPr lang="nb-NO" sz="3600" dirty="0"/>
              <a:t> </a:t>
            </a:r>
          </a:p>
        </p:txBody>
      </p:sp>
      <p:sp>
        <p:nvSpPr>
          <p:cNvPr id="3" name="Content Placeholder 2"/>
          <p:cNvSpPr>
            <a:spLocks noGrp="1"/>
          </p:cNvSpPr>
          <p:nvPr>
            <p:ph idx="1"/>
          </p:nvPr>
        </p:nvSpPr>
        <p:spPr>
          <a:xfrm>
            <a:off x="337296" y="2487339"/>
            <a:ext cx="7704045" cy="3086985"/>
          </a:xfrm>
        </p:spPr>
        <p:txBody>
          <a:bodyPr>
            <a:noAutofit/>
          </a:bodyPr>
          <a:lstStyle/>
          <a:p>
            <a:pPr marL="0" indent="0">
              <a:buNone/>
            </a:pPr>
            <a:r>
              <a:rPr lang="en-US" sz="2400" dirty="0" smtClean="0"/>
              <a:t>Aims:</a:t>
            </a:r>
            <a:endParaRPr lang="nb-NO" sz="2400" dirty="0"/>
          </a:p>
          <a:p>
            <a:pPr marL="0" indent="0">
              <a:buNone/>
            </a:pPr>
            <a:r>
              <a:rPr lang="en-US" sz="2100" dirty="0"/>
              <a:t>Develop tools that are culturally and contextually sensitive to identify women who experience domestic violence in antenatal care settings.</a:t>
            </a:r>
          </a:p>
          <a:p>
            <a:pPr marL="0" indent="0">
              <a:buNone/>
            </a:pPr>
            <a:r>
              <a:rPr lang="en-US" sz="2100" dirty="0"/>
              <a:t>Assess the feasibility of interventions during antenatal care to increase the safety of pregnant women and assess the impact of safety </a:t>
            </a:r>
            <a:r>
              <a:rPr lang="en-US" sz="2100" dirty="0" err="1"/>
              <a:t>behaviour</a:t>
            </a:r>
            <a:r>
              <a:rPr lang="en-US" sz="2100" dirty="0"/>
              <a:t> interventions on pregnancy outcomes.</a:t>
            </a:r>
          </a:p>
          <a:p>
            <a:pPr marL="0" indent="0">
              <a:buNone/>
            </a:pPr>
            <a:r>
              <a:rPr lang="en-US" sz="2100" dirty="0"/>
              <a:t>Explore community perceptions on domestic violence in general, including men's (partner's) views.</a:t>
            </a:r>
          </a:p>
          <a:p>
            <a:pPr marL="0" indent="0">
              <a:buNone/>
            </a:pPr>
            <a:r>
              <a:rPr lang="en-US" sz="2100" dirty="0" smtClean="0"/>
              <a:t>Have </a:t>
            </a:r>
            <a:r>
              <a:rPr lang="en-US" sz="2100" dirty="0"/>
              <a:t>a</a:t>
            </a:r>
            <a:r>
              <a:rPr lang="nb-NO" sz="2100" dirty="0" err="1"/>
              <a:t>pplied</a:t>
            </a:r>
            <a:r>
              <a:rPr lang="nb-NO" sz="2100" dirty="0"/>
              <a:t> for </a:t>
            </a:r>
            <a:r>
              <a:rPr lang="nb-NO" sz="2100" dirty="0" err="1"/>
              <a:t>follow</a:t>
            </a:r>
            <a:r>
              <a:rPr lang="nb-NO" sz="2100" dirty="0"/>
              <a:t>-up </a:t>
            </a:r>
            <a:r>
              <a:rPr lang="nb-NO" sz="2100" dirty="0" err="1"/>
              <a:t>study</a:t>
            </a:r>
            <a:endParaRPr lang="nb-NO" sz="2100" dirty="0"/>
          </a:p>
        </p:txBody>
      </p:sp>
      <p:pic>
        <p:nvPicPr>
          <p:cNvPr id="4" name="Picture 3" descr="C:\Users\kuntadp\Desktop\Kunta- photo for PhD conference compition.jpg"/>
          <p:cNvPicPr/>
          <p:nvPr/>
        </p:nvPicPr>
        <p:blipFill rotWithShape="1">
          <a:blip r:embed="rId2" cstate="screen">
            <a:extLst>
              <a:ext uri="{28A0092B-C50C-407E-A947-70E740481C1C}">
                <a14:useLocalDpi xmlns:a14="http://schemas.microsoft.com/office/drawing/2010/main"/>
              </a:ext>
            </a:extLst>
          </a:blip>
          <a:srcRect/>
          <a:stretch/>
        </p:blipFill>
        <p:spPr bwMode="auto">
          <a:xfrm>
            <a:off x="8345855" y="2909369"/>
            <a:ext cx="3846145" cy="394652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879084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1CB7B6D0-630F-DA4E-9917-9BFA5C431DCF}"/>
              </a:ext>
            </a:extLst>
          </p:cNvPr>
          <p:cNvSpPr txBox="1"/>
          <p:nvPr/>
        </p:nvSpPr>
        <p:spPr>
          <a:xfrm>
            <a:off x="5170389" y="2690336"/>
            <a:ext cx="6520868" cy="738664"/>
          </a:xfrm>
          <a:prstGeom prst="rect">
            <a:avLst/>
          </a:prstGeom>
          <a:noFill/>
        </p:spPr>
        <p:txBody>
          <a:bodyPr wrap="square" rtlCol="0">
            <a:spAutoFit/>
          </a:bodyPr>
          <a:lstStyle/>
          <a:p>
            <a:r>
              <a:rPr lang="nb-NO" sz="4200" dirty="0"/>
              <a:t>Architecture and design</a:t>
            </a:r>
          </a:p>
        </p:txBody>
      </p:sp>
      <p:pic>
        <p:nvPicPr>
          <p:cNvPr id="7" name="Picture 3" descr="KULOGO">
            <a:extLst>
              <a:ext uri="{FF2B5EF4-FFF2-40B4-BE49-F238E27FC236}">
                <a16:creationId xmlns:a16="http://schemas.microsoft.com/office/drawing/2014/main" id="{F75ADB1E-A30A-C849-844B-DD960B3B1EBC}"/>
              </a:ext>
            </a:extLst>
          </p:cNvPr>
          <p:cNvPicPr>
            <a:picLocks noChangeAspect="1" noChangeArrowheads="1"/>
          </p:cNvPicPr>
          <p:nvPr/>
        </p:nvPicPr>
        <p:blipFill>
          <a:blip r:embed="rId2" cstate="print"/>
          <a:srcRect/>
          <a:stretch>
            <a:fillRect/>
          </a:stretch>
        </p:blipFill>
        <p:spPr bwMode="auto">
          <a:xfrm>
            <a:off x="1324303" y="2607122"/>
            <a:ext cx="926935" cy="95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Users\Oled\Work\Ole\Bilder arbeid\NTNU\NTNU_logo.jpg">
            <a:extLst>
              <a:ext uri="{FF2B5EF4-FFF2-40B4-BE49-F238E27FC236}">
                <a16:creationId xmlns:a16="http://schemas.microsoft.com/office/drawing/2014/main" id="{8D6E2401-5180-C24B-88D2-45F6E50CE2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0829" y="2607122"/>
            <a:ext cx="898980" cy="957833"/>
          </a:xfrm>
          <a:prstGeom prst="rect">
            <a:avLst/>
          </a:prstGeom>
          <a:noFill/>
        </p:spPr>
      </p:pic>
      <p:pic>
        <p:nvPicPr>
          <p:cNvPr id="10" name="Picture 2" descr="https://encrypted-tbn3.gstatic.com/images?q=tbn:ANd9GcSKKE17XPQzin_1oPxV2-5RWg5P3ORyXy0p43atuHvQPX6muRZR">
            <a:hlinkClick r:id="rId4"/>
            <a:extLst>
              <a:ext uri="{FF2B5EF4-FFF2-40B4-BE49-F238E27FC236}">
                <a16:creationId xmlns:a16="http://schemas.microsoft.com/office/drawing/2014/main" id="{F8B86453-1AEC-6245-8CC5-D1D48E2A70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29413" y="2553854"/>
            <a:ext cx="1179115" cy="113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52851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427" y="1862010"/>
            <a:ext cx="6588760" cy="3900373"/>
          </a:xfrm>
        </p:spPr>
        <p:txBody>
          <a:bodyPr>
            <a:normAutofit/>
          </a:bodyPr>
          <a:lstStyle/>
          <a:p>
            <a:pPr marL="0" indent="0">
              <a:buNone/>
              <a:defRPr b="0" i="0"/>
            </a:pPr>
            <a:endParaRPr lang="nb-NO" sz="2400" dirty="0"/>
          </a:p>
          <a:p>
            <a:pPr>
              <a:defRPr b="0" i="0"/>
            </a:pPr>
            <a:r>
              <a:rPr lang="x-none" sz="2400" dirty="0"/>
              <a:t>Main profile in science and technology </a:t>
            </a:r>
            <a:endParaRPr lang="nb-NO" sz="2400" dirty="0"/>
          </a:p>
          <a:p>
            <a:pPr>
              <a:defRPr b="0" i="0"/>
            </a:pPr>
            <a:r>
              <a:rPr lang="x-none" sz="2400" dirty="0"/>
              <a:t>Academic breadth: humanities, social sciences, medicine, health sciences, science of education, architecture, fine arts and performing arts </a:t>
            </a:r>
            <a:endParaRPr lang="nb-NO" sz="2400" dirty="0"/>
          </a:p>
          <a:p>
            <a:pPr>
              <a:defRPr b="0" i="0"/>
            </a:pPr>
            <a:r>
              <a:rPr lang="x-none" sz="2400" dirty="0" smtClean="0"/>
              <a:t>Headquarter</a:t>
            </a:r>
            <a:r>
              <a:rPr lang="nb-NO" sz="2400" dirty="0" smtClean="0"/>
              <a:t>ed</a:t>
            </a:r>
            <a:r>
              <a:rPr lang="x-none" sz="2400" dirty="0" smtClean="0"/>
              <a:t> </a:t>
            </a:r>
            <a:r>
              <a:rPr lang="x-none" sz="2400" dirty="0"/>
              <a:t>in Trondheim with campuses in Gjøvik and Ålesund </a:t>
            </a: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p:blipFill>
        <p:spPr>
          <a:xfrm>
            <a:off x="486910" y="1061734"/>
            <a:ext cx="3912973" cy="997960"/>
          </a:xfrm>
          <a:prstGeom prst="rect">
            <a:avLst/>
          </a:prstGeom>
        </p:spPr>
      </p:pic>
      <p:pic>
        <p:nvPicPr>
          <p:cNvPr id="7" name="Bilde 6" descr="samf_hb.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09536" y="0"/>
            <a:ext cx="4382463" cy="2429692"/>
          </a:xfrm>
          <a:prstGeom prst="rect">
            <a:avLst/>
          </a:prstGeom>
        </p:spPr>
      </p:pic>
      <p:pic>
        <p:nvPicPr>
          <p:cNvPr id="10" name="Picture 2" descr="https://www.ntnu.no/documents/1265706950/1266606739/gbygg_ntnu.jpg/91a107bd-f77c-4570-91c4-651775e93e21?t=145268315187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09536" y="2628989"/>
            <a:ext cx="4382463" cy="18260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809537" y="4666767"/>
            <a:ext cx="4382464" cy="2191233"/>
          </a:xfrm>
          <a:prstGeom prst="rect">
            <a:avLst/>
          </a:prstGeom>
        </p:spPr>
      </p:pic>
    </p:spTree>
    <p:extLst>
      <p:ext uri="{BB962C8B-B14F-4D97-AF65-F5344CB8AC3E}">
        <p14:creationId xmlns:p14="http://schemas.microsoft.com/office/powerpoint/2010/main" val="19662387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767A4-8936-48CF-BCCE-AEF1B1048036}"/>
              </a:ext>
            </a:extLst>
          </p:cNvPr>
          <p:cNvSpPr>
            <a:spLocks noGrp="1"/>
          </p:cNvSpPr>
          <p:nvPr>
            <p:ph type="title"/>
          </p:nvPr>
        </p:nvSpPr>
        <p:spPr>
          <a:xfrm>
            <a:off x="372505" y="1345225"/>
            <a:ext cx="11373428" cy="967153"/>
          </a:xfrm>
        </p:spPr>
        <p:txBody>
          <a:bodyPr>
            <a:noAutofit/>
          </a:bodyPr>
          <a:lstStyle/>
          <a:p>
            <a:r>
              <a:rPr lang="nb-NO" sz="3600" dirty="0"/>
              <a:t>Long term </a:t>
            </a:r>
            <a:r>
              <a:rPr lang="nb-NO" sz="3600" dirty="0" err="1"/>
              <a:t>collaboration</a:t>
            </a:r>
            <a:r>
              <a:rPr lang="nb-NO" sz="3600" dirty="0"/>
              <a:t> </a:t>
            </a:r>
            <a:r>
              <a:rPr lang="nb-NO" sz="3600" dirty="0" err="1"/>
              <a:t>with</a:t>
            </a:r>
            <a:r>
              <a:rPr lang="nb-NO" sz="3600" dirty="0"/>
              <a:t> Institute of </a:t>
            </a:r>
            <a:r>
              <a:rPr lang="nb-NO" sz="3600" dirty="0" err="1"/>
              <a:t>Engeneering</a:t>
            </a:r>
            <a:r>
              <a:rPr lang="nb-NO" sz="3600" dirty="0"/>
              <a:t>, IOE and the Department of Urban Development and </a:t>
            </a:r>
            <a:r>
              <a:rPr lang="nb-NO" sz="3600" dirty="0" err="1"/>
              <a:t>Building</a:t>
            </a:r>
            <a:r>
              <a:rPr lang="nb-NO" sz="3600" dirty="0"/>
              <a:t> Construction DUDBC)</a:t>
            </a:r>
            <a:r>
              <a:rPr lang="nb-NO" sz="2400" dirty="0"/>
              <a:t/>
            </a:r>
            <a:br>
              <a:rPr lang="nb-NO" sz="2400" dirty="0"/>
            </a:br>
            <a:r>
              <a:rPr lang="nb-NO" sz="2400" dirty="0"/>
              <a:t/>
            </a:r>
            <a:br>
              <a:rPr lang="nb-NO" sz="2400" dirty="0"/>
            </a:br>
            <a:r>
              <a:rPr lang="nb-NO" sz="2400" dirty="0" err="1" smtClean="0"/>
              <a:t>Master’s</a:t>
            </a:r>
            <a:r>
              <a:rPr lang="nb-NO" sz="2400" dirty="0" smtClean="0"/>
              <a:t> </a:t>
            </a:r>
            <a:r>
              <a:rPr lang="nb-NO" sz="2400" dirty="0" err="1" smtClean="0"/>
              <a:t>programme</a:t>
            </a:r>
            <a:r>
              <a:rPr lang="nb-NO" sz="2400" dirty="0" smtClean="0"/>
              <a:t> </a:t>
            </a:r>
            <a:r>
              <a:rPr lang="nb-NO" sz="2400" dirty="0"/>
              <a:t>in </a:t>
            </a:r>
            <a:br>
              <a:rPr lang="nb-NO" sz="2400" dirty="0"/>
            </a:br>
            <a:r>
              <a:rPr lang="nb-NO" sz="2400" dirty="0"/>
              <a:t>Urban </a:t>
            </a:r>
            <a:r>
              <a:rPr lang="nb-NO" sz="2400" dirty="0" err="1"/>
              <a:t>Ecological</a:t>
            </a:r>
            <a:r>
              <a:rPr lang="nb-NO" sz="2400" dirty="0"/>
              <a:t> Planning, NTNU</a:t>
            </a:r>
            <a:r>
              <a:rPr lang="nb-NO" sz="2000" dirty="0"/>
              <a:t/>
            </a:r>
            <a:br>
              <a:rPr lang="nb-NO" sz="2000" dirty="0"/>
            </a:br>
            <a:r>
              <a:rPr lang="nb-NO" sz="2000" dirty="0"/>
              <a:t> </a:t>
            </a:r>
            <a:endParaRPr lang="nb-NO" sz="2000" dirty="0">
              <a:solidFill>
                <a:srgbClr val="C00000"/>
              </a:solidFill>
            </a:endParaRPr>
          </a:p>
        </p:txBody>
      </p:sp>
      <p:pic>
        <p:nvPicPr>
          <p:cNvPr id="5" name="Picture 4">
            <a:extLst>
              <a:ext uri="{FF2B5EF4-FFF2-40B4-BE49-F238E27FC236}">
                <a16:creationId xmlns:a16="http://schemas.microsoft.com/office/drawing/2014/main" id="{711B5A47-8DB4-4491-B491-95E4D1C33A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483"/>
          <a:stretch/>
        </p:blipFill>
        <p:spPr>
          <a:xfrm>
            <a:off x="6601706" y="2505807"/>
            <a:ext cx="5590293" cy="3501619"/>
          </a:xfrm>
          <a:prstGeom prst="rect">
            <a:avLst/>
          </a:prstGeom>
        </p:spPr>
      </p:pic>
      <p:sp>
        <p:nvSpPr>
          <p:cNvPr id="7" name="TextBox 6">
            <a:extLst>
              <a:ext uri="{FF2B5EF4-FFF2-40B4-BE49-F238E27FC236}">
                <a16:creationId xmlns:a16="http://schemas.microsoft.com/office/drawing/2014/main" id="{EF6D36A0-60AE-4612-9553-EC7348B525E4}"/>
              </a:ext>
            </a:extLst>
          </p:cNvPr>
          <p:cNvSpPr txBox="1"/>
          <p:nvPr/>
        </p:nvSpPr>
        <p:spPr>
          <a:xfrm>
            <a:off x="372505" y="3230138"/>
            <a:ext cx="6021572" cy="2862322"/>
          </a:xfrm>
          <a:prstGeom prst="rect">
            <a:avLst/>
          </a:prstGeom>
          <a:noFill/>
        </p:spPr>
        <p:txBody>
          <a:bodyPr wrap="square" rtlCol="0">
            <a:spAutoFit/>
          </a:bodyPr>
          <a:lstStyle/>
          <a:p>
            <a:pPr marL="342900" indent="-342900">
              <a:buFont typeface="Arial" panose="020B0604020202020204" pitchFamily="34" charset="0"/>
              <a:buChar char="•"/>
            </a:pPr>
            <a:r>
              <a:rPr lang="nb-NO" sz="2000" dirty="0" err="1"/>
              <a:t>Number</a:t>
            </a:r>
            <a:r>
              <a:rPr lang="nb-NO" sz="2000" dirty="0"/>
              <a:t> of </a:t>
            </a:r>
            <a:r>
              <a:rPr lang="nb-NO" sz="2000" dirty="0" err="1"/>
              <a:t>projects</a:t>
            </a:r>
            <a:r>
              <a:rPr lang="nb-NO" sz="2000" dirty="0"/>
              <a:t> </a:t>
            </a:r>
            <a:r>
              <a:rPr lang="nb-NO" sz="2000" dirty="0" err="1"/>
              <a:t>with</a:t>
            </a:r>
            <a:r>
              <a:rPr lang="nb-NO" sz="2000" dirty="0"/>
              <a:t> NUFU/NORAD support</a:t>
            </a:r>
            <a:br>
              <a:rPr lang="nb-NO" sz="2000" dirty="0"/>
            </a:br>
            <a:r>
              <a:rPr lang="nb-NO" sz="2000" dirty="0"/>
              <a:t> </a:t>
            </a:r>
          </a:p>
          <a:p>
            <a:pPr marL="342900" indent="-342900">
              <a:buFont typeface="Arial" panose="020B0604020202020204" pitchFamily="34" charset="0"/>
              <a:buChar char="•"/>
            </a:pPr>
            <a:r>
              <a:rPr lang="nb-NO" sz="2000" dirty="0" err="1" smtClean="0"/>
              <a:t>Master’s</a:t>
            </a:r>
            <a:r>
              <a:rPr lang="nb-NO" sz="2000" dirty="0" smtClean="0"/>
              <a:t> </a:t>
            </a:r>
            <a:r>
              <a:rPr lang="nb-NO" sz="2000" dirty="0" err="1" smtClean="0"/>
              <a:t>programme</a:t>
            </a:r>
            <a:r>
              <a:rPr lang="nb-NO" sz="2000" dirty="0" smtClean="0"/>
              <a:t> in </a:t>
            </a:r>
            <a:r>
              <a:rPr lang="nb-NO" sz="2000" dirty="0"/>
              <a:t>Urban Planning at IOE</a:t>
            </a:r>
            <a:br>
              <a:rPr lang="nb-NO" sz="2000" dirty="0"/>
            </a:br>
            <a:endParaRPr lang="nb-NO" sz="2000" dirty="0"/>
          </a:p>
          <a:p>
            <a:pPr marL="342900" indent="-342900">
              <a:buFont typeface="Arial" panose="020B0604020202020204" pitchFamily="34" charset="0"/>
              <a:buChar char="•"/>
            </a:pPr>
            <a:r>
              <a:rPr lang="nb-NO" sz="2000" dirty="0" err="1"/>
              <a:t>Nepalese</a:t>
            </a:r>
            <a:r>
              <a:rPr lang="nb-NO" sz="2000" dirty="0"/>
              <a:t> students at UEP </a:t>
            </a:r>
            <a:r>
              <a:rPr lang="nb-NO" sz="2000" dirty="0" err="1"/>
              <a:t>with</a:t>
            </a:r>
            <a:r>
              <a:rPr lang="nb-NO" sz="2000" dirty="0"/>
              <a:t> </a:t>
            </a:r>
            <a:r>
              <a:rPr lang="nb-NO" sz="2000" dirty="0" err="1" smtClean="0"/>
              <a:t>uota</a:t>
            </a:r>
            <a:r>
              <a:rPr lang="nb-NO" sz="2000" dirty="0" smtClean="0"/>
              <a:t> </a:t>
            </a:r>
            <a:r>
              <a:rPr lang="nb-NO" sz="2000" dirty="0"/>
              <a:t>stipends</a:t>
            </a:r>
            <a:br>
              <a:rPr lang="nb-NO" sz="2000" dirty="0"/>
            </a:br>
            <a:endParaRPr lang="nb-NO" sz="2000" dirty="0"/>
          </a:p>
          <a:p>
            <a:pPr marL="342900" indent="-342900">
              <a:buFont typeface="Arial" panose="020B0604020202020204" pitchFamily="34" charset="0"/>
              <a:buChar char="•"/>
            </a:pPr>
            <a:r>
              <a:rPr lang="nb-NO" sz="2000" dirty="0" smtClean="0"/>
              <a:t>PhD </a:t>
            </a:r>
            <a:r>
              <a:rPr lang="nb-NO" sz="2000" dirty="0"/>
              <a:t>students at NTNU</a:t>
            </a:r>
            <a:br>
              <a:rPr lang="nb-NO" sz="2000" dirty="0"/>
            </a:br>
            <a:endParaRPr lang="nb-NO" sz="2000" dirty="0"/>
          </a:p>
          <a:p>
            <a:pPr marL="342900" indent="-342900">
              <a:buFont typeface="Arial" panose="020B0604020202020204" pitchFamily="34" charset="0"/>
              <a:buChar char="•"/>
            </a:pPr>
            <a:r>
              <a:rPr lang="nb-NO" sz="2000" dirty="0"/>
              <a:t>Joint </a:t>
            </a:r>
            <a:r>
              <a:rPr lang="nb-NO" sz="2000" dirty="0" err="1"/>
              <a:t>fieldwork</a:t>
            </a:r>
            <a:r>
              <a:rPr lang="nb-NO" sz="2000" dirty="0"/>
              <a:t> in Kathmandu for UEP</a:t>
            </a:r>
          </a:p>
        </p:txBody>
      </p:sp>
    </p:spTree>
    <p:extLst>
      <p:ext uri="{BB962C8B-B14F-4D97-AF65-F5344CB8AC3E}">
        <p14:creationId xmlns:p14="http://schemas.microsoft.com/office/powerpoint/2010/main" val="14437405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6">
            <a:extLst>
              <a:ext uri="{FF2B5EF4-FFF2-40B4-BE49-F238E27FC236}">
                <a16:creationId xmlns:a16="http://schemas.microsoft.com/office/drawing/2014/main" id="{33704E8B-AD21-4C4A-99FB-0F744C0740BC}"/>
              </a:ext>
            </a:extLst>
          </p:cNvPr>
          <p:cNvSpPr txBox="1"/>
          <p:nvPr/>
        </p:nvSpPr>
        <p:spPr>
          <a:xfrm>
            <a:off x="410550" y="1705451"/>
            <a:ext cx="6043004" cy="3447098"/>
          </a:xfrm>
          <a:prstGeom prst="rect">
            <a:avLst/>
          </a:prstGeom>
          <a:noFill/>
        </p:spPr>
        <p:txBody>
          <a:bodyPr wrap="square" rtlCol="0">
            <a:spAutoFit/>
          </a:bodyPr>
          <a:lstStyle/>
          <a:p>
            <a:pPr>
              <a:lnSpc>
                <a:spcPct val="150000"/>
              </a:lnSpc>
            </a:pPr>
            <a:r>
              <a:rPr lang="en-US" sz="4200" dirty="0"/>
              <a:t>NORAD PROJECT:</a:t>
            </a:r>
          </a:p>
          <a:p>
            <a:pPr>
              <a:lnSpc>
                <a:spcPct val="150000"/>
              </a:lnSpc>
            </a:pPr>
            <a:r>
              <a:rPr lang="en-US" sz="2400" dirty="0"/>
              <a:t>Energy for Sustainable Social Development (MSESSD), 2015-2020</a:t>
            </a:r>
          </a:p>
          <a:p>
            <a:pPr>
              <a:lnSpc>
                <a:spcPct val="150000"/>
              </a:lnSpc>
            </a:pPr>
            <a:r>
              <a:rPr lang="en-US" sz="2400" dirty="0"/>
              <a:t>Financed by ENPE. </a:t>
            </a:r>
            <a:br>
              <a:rPr lang="en-US" sz="2400" dirty="0"/>
            </a:br>
            <a:endParaRPr lang="en-US" b="1" dirty="0"/>
          </a:p>
          <a:p>
            <a:endParaRPr lang="en-US" sz="2000" b="1" dirty="0">
              <a:solidFill>
                <a:srgbClr val="C00000"/>
              </a:solidFill>
            </a:endParaRPr>
          </a:p>
        </p:txBody>
      </p:sp>
      <p:pic>
        <p:nvPicPr>
          <p:cNvPr id="13" name="Picture 12">
            <a:extLst>
              <a:ext uri="{FF2B5EF4-FFF2-40B4-BE49-F238E27FC236}">
                <a16:creationId xmlns:a16="http://schemas.microsoft.com/office/drawing/2014/main" id="{CBC541A2-EA11-4C10-BFAB-983BD63F5019}"/>
              </a:ext>
            </a:extLst>
          </p:cNvPr>
          <p:cNvPicPr>
            <a:picLocks noChangeAspect="1"/>
          </p:cNvPicPr>
          <p:nvPr/>
        </p:nvPicPr>
        <p:blipFill>
          <a:blip r:embed="rId2"/>
          <a:stretch>
            <a:fillRect/>
          </a:stretch>
        </p:blipFill>
        <p:spPr>
          <a:xfrm>
            <a:off x="6073393" y="852725"/>
            <a:ext cx="6136620" cy="5152549"/>
          </a:xfrm>
          <a:prstGeom prst="rect">
            <a:avLst/>
          </a:prstGeom>
        </p:spPr>
      </p:pic>
    </p:spTree>
    <p:extLst>
      <p:ext uri="{BB962C8B-B14F-4D97-AF65-F5344CB8AC3E}">
        <p14:creationId xmlns:p14="http://schemas.microsoft.com/office/powerpoint/2010/main" val="384529910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EBDF037-878A-4010-ABDA-83C44FB4EDF4}"/>
              </a:ext>
            </a:extLst>
          </p:cNvPr>
          <p:cNvSpPr txBox="1"/>
          <p:nvPr/>
        </p:nvSpPr>
        <p:spPr>
          <a:xfrm>
            <a:off x="351693" y="715675"/>
            <a:ext cx="6035660" cy="4770537"/>
          </a:xfrm>
          <a:prstGeom prst="rect">
            <a:avLst/>
          </a:prstGeom>
          <a:noFill/>
        </p:spPr>
        <p:txBody>
          <a:bodyPr wrap="square" rtlCol="0">
            <a:spAutoFit/>
          </a:bodyPr>
          <a:lstStyle/>
          <a:p>
            <a:r>
              <a:rPr lang="en-US" sz="3600" dirty="0"/>
              <a:t>Transdisciplinary Education </a:t>
            </a:r>
            <a:r>
              <a:rPr lang="en-US" sz="3600" dirty="0" smtClean="0"/>
              <a:t/>
            </a:r>
            <a:br>
              <a:rPr lang="en-US" sz="3600" dirty="0" smtClean="0"/>
            </a:br>
            <a:r>
              <a:rPr lang="en-US" sz="3600" dirty="0" smtClean="0"/>
              <a:t>for </a:t>
            </a:r>
            <a:r>
              <a:rPr lang="en-US" sz="3600" dirty="0"/>
              <a:t>a Sustainable Society (SAMAJ</a:t>
            </a:r>
            <a:r>
              <a:rPr lang="en-US" sz="3600" dirty="0" smtClean="0"/>
              <a:t>)</a:t>
            </a:r>
            <a:br>
              <a:rPr lang="en-US" sz="3600" dirty="0" smtClean="0"/>
            </a:br>
            <a:endParaRPr lang="en-US" sz="3600" dirty="0"/>
          </a:p>
          <a:p>
            <a:endParaRPr lang="en-US" sz="2000" dirty="0"/>
          </a:p>
          <a:p>
            <a:r>
              <a:rPr lang="en-US" sz="2400" dirty="0"/>
              <a:t>DIKU/</a:t>
            </a:r>
            <a:r>
              <a:rPr lang="en-US" sz="2400" dirty="0" err="1"/>
              <a:t>Norpart</a:t>
            </a:r>
            <a:r>
              <a:rPr lang="en-US" sz="2400" dirty="0"/>
              <a:t> project 2019-2023</a:t>
            </a:r>
          </a:p>
          <a:p>
            <a:endParaRPr lang="en-US" sz="2400" dirty="0"/>
          </a:p>
          <a:p>
            <a:r>
              <a:rPr lang="en-US" sz="2400" dirty="0">
                <a:ea typeface="Calibri" panose="020F0502020204030204" pitchFamily="34" charset="0"/>
                <a:cs typeface="Arial" panose="020B0604020202020204" pitchFamily="34" charset="0"/>
              </a:rPr>
              <a:t>Main purpose:</a:t>
            </a:r>
          </a:p>
          <a:p>
            <a:r>
              <a:rPr lang="en-US" sz="2400" dirty="0">
                <a:ea typeface="Calibri" panose="020F0502020204030204" pitchFamily="34" charset="0"/>
                <a:cs typeface="Arial" panose="020B0604020202020204" pitchFamily="34" charset="0"/>
              </a:rPr>
              <a:t>To integrate </a:t>
            </a:r>
            <a:r>
              <a:rPr lang="en-US" sz="2400" dirty="0" smtClean="0">
                <a:ea typeface="Calibri" panose="020F0502020204030204" pitchFamily="34" charset="0"/>
                <a:cs typeface="Arial" panose="020B0604020202020204" pitchFamily="34" charset="0"/>
              </a:rPr>
              <a:t>UN </a:t>
            </a:r>
            <a:r>
              <a:rPr lang="en-US" sz="2400" dirty="0" smtClean="0">
                <a:ea typeface="Calibri" panose="020F0502020204030204" pitchFamily="34" charset="0"/>
                <a:cs typeface="Arial" panose="020B0604020202020204" pitchFamily="34" charset="0"/>
              </a:rPr>
              <a:t>Sustainable </a:t>
            </a:r>
            <a:r>
              <a:rPr lang="en-US" sz="2400" dirty="0">
                <a:ea typeface="Calibri" panose="020F0502020204030204" pitchFamily="34" charset="0"/>
                <a:cs typeface="Arial" panose="020B0604020202020204" pitchFamily="34" charset="0"/>
              </a:rPr>
              <a:t>Development Goals </a:t>
            </a:r>
            <a:r>
              <a:rPr lang="en-US" sz="2400" dirty="0" smtClean="0">
                <a:ea typeface="Calibri" panose="020F0502020204030204" pitchFamily="34" charset="0"/>
                <a:cs typeface="Arial" panose="020B0604020202020204" pitchFamily="34" charset="0"/>
              </a:rPr>
              <a:t>in </a:t>
            </a:r>
            <a:r>
              <a:rPr lang="en-US" sz="2400" dirty="0">
                <a:ea typeface="Calibri" panose="020F0502020204030204" pitchFamily="34" charset="0"/>
                <a:cs typeface="Arial" panose="020B0604020202020204" pitchFamily="34" charset="0"/>
              </a:rPr>
              <a:t>education and </a:t>
            </a:r>
            <a:r>
              <a:rPr lang="en-US" sz="2400" dirty="0">
                <a:ea typeface="Calibri" panose="020F0502020204030204" pitchFamily="34" charset="0"/>
                <a:cs typeface="Arial" panose="020B0604020202020204" pitchFamily="34" charset="0"/>
              </a:rPr>
              <a:t>research at IOE . </a:t>
            </a:r>
            <a:endParaRPr lang="en-GB" sz="2400" dirty="0">
              <a:ea typeface="Calibri" panose="020F0502020204030204" pitchFamily="34" charset="0"/>
              <a:cs typeface="Arial" panose="020B0604020202020204" pitchFamily="34" charset="0"/>
            </a:endParaRPr>
          </a:p>
          <a:p>
            <a:endParaRPr lang="en-GB" sz="2000" dirty="0"/>
          </a:p>
        </p:txBody>
      </p:sp>
      <p:pic>
        <p:nvPicPr>
          <p:cNvPr id="15" name="Picture 14">
            <a:extLst>
              <a:ext uri="{FF2B5EF4-FFF2-40B4-BE49-F238E27FC236}">
                <a16:creationId xmlns:a16="http://schemas.microsoft.com/office/drawing/2014/main" id="{EE1C2328-9A39-4BE1-868D-98887AD83D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755" r="11507"/>
          <a:stretch/>
        </p:blipFill>
        <p:spPr>
          <a:xfrm>
            <a:off x="6561328" y="0"/>
            <a:ext cx="5630672" cy="6858000"/>
          </a:xfrm>
          <a:prstGeom prst="rect">
            <a:avLst/>
          </a:prstGeom>
        </p:spPr>
      </p:pic>
    </p:spTree>
    <p:extLst>
      <p:ext uri="{BB962C8B-B14F-4D97-AF65-F5344CB8AC3E}">
        <p14:creationId xmlns:p14="http://schemas.microsoft.com/office/powerpoint/2010/main" val="219643667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a:extLst>
              <a:ext uri="{FF2B5EF4-FFF2-40B4-BE49-F238E27FC236}">
                <a16:creationId xmlns:a16="http://schemas.microsoft.com/office/drawing/2014/main" id="{C0B153AC-4FEE-B043-B311-1B33B815590F}"/>
              </a:ext>
            </a:extLst>
          </p:cNvPr>
          <p:cNvSpPr txBox="1"/>
          <p:nvPr/>
        </p:nvSpPr>
        <p:spPr>
          <a:xfrm>
            <a:off x="5375665" y="2399339"/>
            <a:ext cx="6520868" cy="1384995"/>
          </a:xfrm>
          <a:prstGeom prst="rect">
            <a:avLst/>
          </a:prstGeom>
          <a:noFill/>
        </p:spPr>
        <p:txBody>
          <a:bodyPr wrap="square" rtlCol="0">
            <a:spAutoFit/>
          </a:bodyPr>
          <a:lstStyle/>
          <a:p>
            <a:r>
              <a:rPr lang="nb-NO" sz="4200" dirty="0"/>
              <a:t>Engineering </a:t>
            </a:r>
            <a:r>
              <a:rPr lang="nb-NO" sz="4200" dirty="0" err="1"/>
              <a:t>Geology</a:t>
            </a:r>
            <a:r>
              <a:rPr lang="nb-NO" sz="4200" dirty="0"/>
              <a:t> </a:t>
            </a:r>
          </a:p>
          <a:p>
            <a:r>
              <a:rPr lang="nb-NO" sz="4200" dirty="0"/>
              <a:t>and </a:t>
            </a:r>
            <a:r>
              <a:rPr lang="nb-NO" sz="4200" dirty="0" smtClean="0"/>
              <a:t>Tunnelling</a:t>
            </a:r>
            <a:endParaRPr lang="nb-NO" sz="4200" dirty="0"/>
          </a:p>
        </p:txBody>
      </p:sp>
      <p:pic>
        <p:nvPicPr>
          <p:cNvPr id="10" name="Picture 3" descr="KULOGO">
            <a:extLst>
              <a:ext uri="{FF2B5EF4-FFF2-40B4-BE49-F238E27FC236}">
                <a16:creationId xmlns:a16="http://schemas.microsoft.com/office/drawing/2014/main" id="{8E1787EA-47F7-A440-A4D2-6CF67A3EF9C1}"/>
              </a:ext>
            </a:extLst>
          </p:cNvPr>
          <p:cNvPicPr>
            <a:picLocks noChangeAspect="1" noChangeArrowheads="1"/>
          </p:cNvPicPr>
          <p:nvPr/>
        </p:nvPicPr>
        <p:blipFill>
          <a:blip r:embed="rId2" cstate="print"/>
          <a:srcRect/>
          <a:stretch>
            <a:fillRect/>
          </a:stretch>
        </p:blipFill>
        <p:spPr bwMode="auto">
          <a:xfrm>
            <a:off x="1529579" y="2607122"/>
            <a:ext cx="926935" cy="95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C:\Users\Oled\Work\Ole\Bilder arbeid\NTNU\NTNU_logo.jpg">
            <a:extLst>
              <a:ext uri="{FF2B5EF4-FFF2-40B4-BE49-F238E27FC236}">
                <a16:creationId xmlns:a16="http://schemas.microsoft.com/office/drawing/2014/main" id="{79649F4F-727B-7C4E-9A9E-CA727059CEE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56105" y="2607122"/>
            <a:ext cx="898980" cy="957833"/>
          </a:xfrm>
          <a:prstGeom prst="rect">
            <a:avLst/>
          </a:prstGeom>
          <a:noFill/>
        </p:spPr>
      </p:pic>
      <p:pic>
        <p:nvPicPr>
          <p:cNvPr id="12" name="Picture 2" descr="https://encrypted-tbn3.gstatic.com/images?q=tbn:ANd9GcSKKE17XPQzin_1oPxV2-5RWg5P3ORyXy0p43atuHvQPX6muRZR">
            <a:hlinkClick r:id="rId4"/>
            <a:extLst>
              <a:ext uri="{FF2B5EF4-FFF2-40B4-BE49-F238E27FC236}">
                <a16:creationId xmlns:a16="http://schemas.microsoft.com/office/drawing/2014/main" id="{1BC4377B-2370-4A43-9463-8AACF7937A0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34689" y="2553854"/>
            <a:ext cx="1179115" cy="113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81803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3506" y="308717"/>
            <a:ext cx="11187518" cy="5859145"/>
          </a:xfrm>
        </p:spPr>
        <p:txBody>
          <a:bodyPr>
            <a:normAutofit lnSpcReduction="10000"/>
          </a:bodyPr>
          <a:lstStyle/>
          <a:p>
            <a:pPr marL="0" indent="0">
              <a:buNone/>
            </a:pPr>
            <a:r>
              <a:rPr lang="en-US" sz="3600" dirty="0" smtClean="0"/>
              <a:t>Geoscience and Petroleum</a:t>
            </a:r>
          </a:p>
          <a:p>
            <a:pPr>
              <a:lnSpc>
                <a:spcPct val="170000"/>
              </a:lnSpc>
            </a:pPr>
            <a:r>
              <a:rPr lang="nb-NO" sz="2400" dirty="0" smtClean="0"/>
              <a:t>IGP-NTNU </a:t>
            </a:r>
            <a:r>
              <a:rPr lang="nb-NO" sz="2400" dirty="0" smtClean="0"/>
              <a:t>plan to </a:t>
            </a:r>
            <a:r>
              <a:rPr lang="en-US" sz="2400" dirty="0" smtClean="0"/>
              <a:t>collaborate</a:t>
            </a:r>
            <a:r>
              <a:rPr lang="nb-NO" sz="2400" dirty="0" smtClean="0"/>
              <a:t> </a:t>
            </a:r>
            <a:r>
              <a:rPr lang="nb-NO" sz="2400" dirty="0" err="1" smtClean="0"/>
              <a:t>with</a:t>
            </a:r>
            <a:r>
              <a:rPr lang="nb-NO" sz="2400" dirty="0" smtClean="0"/>
              <a:t> </a:t>
            </a:r>
            <a:r>
              <a:rPr lang="nb-NO" sz="2400" dirty="0" err="1" smtClean="0"/>
              <a:t>IoE</a:t>
            </a:r>
            <a:r>
              <a:rPr lang="nb-NO" sz="2400" dirty="0" smtClean="0"/>
              <a:t>-TU to start a </a:t>
            </a:r>
            <a:r>
              <a:rPr lang="nb-NO" sz="2400" dirty="0" err="1" smtClean="0"/>
              <a:t>new</a:t>
            </a:r>
            <a:r>
              <a:rPr lang="nb-NO" sz="2400" dirty="0" smtClean="0"/>
              <a:t> </a:t>
            </a:r>
            <a:r>
              <a:rPr lang="nb-NO" sz="2400" dirty="0" err="1" smtClean="0"/>
              <a:t>MSc</a:t>
            </a:r>
            <a:r>
              <a:rPr lang="nb-NO" sz="2400" dirty="0" smtClean="0"/>
              <a:t> </a:t>
            </a:r>
            <a:r>
              <a:rPr lang="nb-NO" sz="2400" dirty="0" smtClean="0"/>
              <a:t>program in «Rock and Tunnel Engineering»</a:t>
            </a:r>
          </a:p>
          <a:p>
            <a:pPr>
              <a:lnSpc>
                <a:spcPct val="160000"/>
              </a:lnSpc>
            </a:pPr>
            <a:r>
              <a:rPr lang="nb-NO" sz="2200" dirty="0" smtClean="0"/>
              <a:t>IGP-NTNU </a:t>
            </a:r>
            <a:r>
              <a:rPr lang="nb-NO" sz="2200" dirty="0" smtClean="0"/>
              <a:t>is </a:t>
            </a:r>
            <a:r>
              <a:rPr lang="en-US" sz="2200" dirty="0" smtClean="0"/>
              <a:t>collaborating with KU </a:t>
            </a:r>
            <a:r>
              <a:rPr lang="en-US" sz="2200" dirty="0" smtClean="0"/>
              <a:t>on</a:t>
            </a:r>
            <a:r>
              <a:rPr lang="en-US" sz="2200" dirty="0" smtClean="0"/>
              <a:t> </a:t>
            </a:r>
            <a:r>
              <a:rPr lang="en-US" sz="2200" dirty="0" smtClean="0"/>
              <a:t>the </a:t>
            </a:r>
            <a:r>
              <a:rPr lang="nb-NO" sz="2200" dirty="0" smtClean="0"/>
              <a:t>«</a:t>
            </a:r>
            <a:r>
              <a:rPr lang="en-US" sz="2200" dirty="0" smtClean="0"/>
              <a:t>Technical </a:t>
            </a:r>
            <a:r>
              <a:rPr lang="en-US" sz="2200" dirty="0"/>
              <a:t>Investigation of Hydropower Plants in </a:t>
            </a:r>
            <a:r>
              <a:rPr lang="en-US" sz="2200" dirty="0" smtClean="0"/>
              <a:t>Nepal, </a:t>
            </a:r>
            <a:r>
              <a:rPr lang="en-US" sz="2200" dirty="0"/>
              <a:t>with special focus on Tunnel </a:t>
            </a:r>
            <a:r>
              <a:rPr lang="en-US" sz="2200" dirty="0" smtClean="0"/>
              <a:t>Technology” </a:t>
            </a:r>
            <a:r>
              <a:rPr lang="en-US" sz="2200" dirty="0" smtClean="0"/>
              <a:t>under</a:t>
            </a:r>
            <a:r>
              <a:rPr lang="en-US" sz="2200" dirty="0" smtClean="0"/>
              <a:t> the </a:t>
            </a:r>
            <a:r>
              <a:rPr lang="nb-NO" sz="2200" dirty="0" err="1" smtClean="0"/>
              <a:t>Energize</a:t>
            </a:r>
            <a:r>
              <a:rPr lang="nb-NO" sz="2200" dirty="0" smtClean="0"/>
              <a:t> Nepal Project</a:t>
            </a:r>
          </a:p>
          <a:p>
            <a:pPr>
              <a:lnSpc>
                <a:spcPct val="160000"/>
              </a:lnSpc>
            </a:pPr>
            <a:r>
              <a:rPr lang="en-US" sz="2200" dirty="0" smtClean="0"/>
              <a:t>5 </a:t>
            </a:r>
            <a:r>
              <a:rPr lang="en-US" sz="2200" dirty="0" smtClean="0"/>
              <a:t>Completed PhD Research Projects </a:t>
            </a:r>
            <a:br>
              <a:rPr lang="en-US" sz="2200" dirty="0" smtClean="0"/>
            </a:br>
            <a:r>
              <a:rPr lang="en-US" sz="2200" dirty="0" smtClean="0"/>
              <a:t>associated with </a:t>
            </a:r>
            <a:r>
              <a:rPr lang="en-US" sz="2200" dirty="0" smtClean="0"/>
              <a:t>Nepal from 2003 to 2018</a:t>
            </a:r>
          </a:p>
          <a:p>
            <a:pPr>
              <a:lnSpc>
                <a:spcPct val="160000"/>
              </a:lnSpc>
            </a:pPr>
            <a:r>
              <a:rPr lang="en-US" sz="2200" dirty="0" smtClean="0"/>
              <a:t>Over </a:t>
            </a:r>
            <a:r>
              <a:rPr lang="en-US" sz="2200" dirty="0" smtClean="0"/>
              <a:t>30 HPD </a:t>
            </a:r>
            <a:r>
              <a:rPr lang="en-US" sz="2200" dirty="0" smtClean="0"/>
              <a:t>MSc </a:t>
            </a:r>
            <a:r>
              <a:rPr lang="en-US" sz="2200" dirty="0" smtClean="0"/>
              <a:t>fellows completed their </a:t>
            </a:r>
            <a:r>
              <a:rPr lang="en-US" sz="2200" dirty="0"/>
              <a:t/>
            </a:r>
            <a:br>
              <a:rPr lang="en-US" sz="2200" dirty="0"/>
            </a:br>
            <a:r>
              <a:rPr lang="en-US" sz="2200" dirty="0" smtClean="0"/>
              <a:t>thesis in </a:t>
            </a:r>
            <a:r>
              <a:rPr lang="en-US" sz="2200" dirty="0" smtClean="0"/>
              <a:t>Rock Engineering </a:t>
            </a:r>
            <a:r>
              <a:rPr lang="en-US" sz="2200" dirty="0" smtClean="0"/>
              <a:t>tunneling </a:t>
            </a:r>
            <a:r>
              <a:rPr lang="en-US" sz="2200" dirty="0" smtClean="0"/>
              <a:t>for </a:t>
            </a:r>
            <a:r>
              <a:rPr lang="en-US" sz="2200" dirty="0" smtClean="0"/>
              <a:t>hydropower</a:t>
            </a:r>
            <a:endParaRPr lang="en-US" sz="2200" dirty="0" smtClean="0"/>
          </a:p>
          <a:p>
            <a:pPr marL="0" indent="0">
              <a:buNone/>
            </a:pPr>
            <a:endParaRPr lang="nb-NO"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1" y="3657601"/>
            <a:ext cx="4800599" cy="3200400"/>
          </a:xfrm>
          <a:prstGeom prst="rect">
            <a:avLst/>
          </a:prstGeom>
        </p:spPr>
      </p:pic>
    </p:spTree>
    <p:extLst>
      <p:ext uri="{BB962C8B-B14F-4D97-AF65-F5344CB8AC3E}">
        <p14:creationId xmlns:p14="http://schemas.microsoft.com/office/powerpoint/2010/main" val="1890075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356" y="0"/>
            <a:ext cx="11940644" cy="980096"/>
          </a:xfrm>
        </p:spPr>
        <p:txBody>
          <a:bodyPr>
            <a:normAutofit/>
          </a:bodyPr>
          <a:lstStyle/>
          <a:p>
            <a:r>
              <a:rPr lang="nb-NO" sz="3200" dirty="0" err="1"/>
              <a:t>Graduated</a:t>
            </a:r>
            <a:r>
              <a:rPr lang="nb-NO" sz="3200" dirty="0"/>
              <a:t> </a:t>
            </a:r>
            <a:r>
              <a:rPr lang="nb-NO" sz="3200" dirty="0" err="1"/>
              <a:t>doctoral</a:t>
            </a:r>
            <a:r>
              <a:rPr lang="nb-NO" sz="3200" dirty="0"/>
              <a:t> </a:t>
            </a:r>
            <a:r>
              <a:rPr lang="nb-NO" sz="3200" dirty="0" err="1"/>
              <a:t>candidates</a:t>
            </a:r>
            <a:r>
              <a:rPr lang="nb-NO" sz="3200" dirty="0"/>
              <a:t> from Nepal at NTNU 2003–2018</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39774971"/>
              </p:ext>
            </p:extLst>
          </p:nvPr>
        </p:nvGraphicFramePr>
        <p:xfrm>
          <a:off x="363416" y="1163237"/>
          <a:ext cx="10515600" cy="51090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7562793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70997"/>
            <a:ext cx="10995212" cy="1325563"/>
          </a:xfrm>
        </p:spPr>
        <p:txBody>
          <a:bodyPr>
            <a:normAutofit/>
          </a:bodyPr>
          <a:lstStyle/>
          <a:p>
            <a:r>
              <a:rPr lang="nb-NO" sz="3600" dirty="0" err="1"/>
              <a:t>Outgoing</a:t>
            </a:r>
            <a:r>
              <a:rPr lang="nb-NO" sz="3600" dirty="0"/>
              <a:t> </a:t>
            </a:r>
            <a:r>
              <a:rPr lang="nb-NO" sz="3600" dirty="0" err="1"/>
              <a:t>mobility</a:t>
            </a:r>
            <a:r>
              <a:rPr lang="nb-NO" sz="3600" dirty="0"/>
              <a:t> - Total 193 </a:t>
            </a:r>
            <a:r>
              <a:rPr lang="nb-NO" sz="3600" dirty="0" smtClean="0"/>
              <a:t>students 2014 </a:t>
            </a:r>
            <a:r>
              <a:rPr lang="nb-NO" sz="3600" dirty="0"/>
              <a:t>- 2018</a:t>
            </a:r>
          </a:p>
        </p:txBody>
      </p:sp>
      <p:graphicFrame>
        <p:nvGraphicFramePr>
          <p:cNvPr id="6" name="Chart 5"/>
          <p:cNvGraphicFramePr>
            <a:graphicFrameLocks/>
          </p:cNvGraphicFramePr>
          <p:nvPr>
            <p:extLst/>
          </p:nvPr>
        </p:nvGraphicFramePr>
        <p:xfrm>
          <a:off x="838200" y="1949481"/>
          <a:ext cx="10515600" cy="40510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562498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600" dirty="0" err="1"/>
              <a:t>Incoming</a:t>
            </a:r>
            <a:r>
              <a:rPr lang="nb-NO" sz="3600" dirty="0"/>
              <a:t> </a:t>
            </a:r>
            <a:r>
              <a:rPr lang="nb-NO" sz="3600" dirty="0" err="1"/>
              <a:t>mobility</a:t>
            </a:r>
            <a:r>
              <a:rPr lang="nb-NO" sz="3600" dirty="0"/>
              <a:t> - </a:t>
            </a:r>
            <a:r>
              <a:rPr lang="nb-NO" sz="3600" dirty="0" err="1"/>
              <a:t>Nepalese</a:t>
            </a:r>
            <a:r>
              <a:rPr lang="nb-NO" sz="3600" dirty="0"/>
              <a:t> students to NTNU</a:t>
            </a:r>
          </a:p>
        </p:txBody>
      </p:sp>
      <p:sp>
        <p:nvSpPr>
          <p:cNvPr id="4" name="Content Placeholder 3"/>
          <p:cNvSpPr>
            <a:spLocks noGrp="1"/>
          </p:cNvSpPr>
          <p:nvPr>
            <p:ph sz="half" idx="2"/>
          </p:nvPr>
        </p:nvSpPr>
        <p:spPr/>
        <p:txBody>
          <a:bodyPr>
            <a:normAutofit fontScale="92500" lnSpcReduction="20000"/>
          </a:bodyPr>
          <a:lstStyle/>
          <a:p>
            <a:r>
              <a:rPr lang="nb-NO" dirty="0"/>
              <a:t>Total 72 students from Nepal from TU and KU </a:t>
            </a:r>
            <a:r>
              <a:rPr lang="nb-NO" dirty="0" err="1"/>
              <a:t>on</a:t>
            </a:r>
            <a:r>
              <a:rPr lang="nb-NO" dirty="0"/>
              <a:t> 2-years master </a:t>
            </a:r>
            <a:r>
              <a:rPr lang="en-GB" dirty="0"/>
              <a:t>degree</a:t>
            </a:r>
            <a:r>
              <a:rPr lang="nb-NO" dirty="0"/>
              <a:t> </a:t>
            </a:r>
            <a:r>
              <a:rPr lang="nb-NO" dirty="0" err="1"/>
              <a:t>programmes</a:t>
            </a:r>
            <a:endParaRPr lang="nb-NO" dirty="0"/>
          </a:p>
          <a:p>
            <a:endParaRPr lang="nb-NO" dirty="0"/>
          </a:p>
          <a:p>
            <a:r>
              <a:rPr lang="nb-NO" dirty="0"/>
              <a:t>In </a:t>
            </a:r>
            <a:r>
              <a:rPr lang="nb-NO" dirty="0" err="1"/>
              <a:t>addition</a:t>
            </a:r>
            <a:r>
              <a:rPr lang="nb-NO" dirty="0"/>
              <a:t> 11 </a:t>
            </a:r>
            <a:r>
              <a:rPr lang="nb-NO" dirty="0" err="1"/>
              <a:t>incoming</a:t>
            </a:r>
            <a:r>
              <a:rPr lang="nb-NO" dirty="0"/>
              <a:t> </a:t>
            </a:r>
            <a:r>
              <a:rPr lang="nb-NO" dirty="0" err="1"/>
              <a:t>exchange</a:t>
            </a:r>
            <a:r>
              <a:rPr lang="nb-NO" dirty="0"/>
              <a:t> students from 2014-2018 Kathmandu </a:t>
            </a:r>
            <a:r>
              <a:rPr lang="nb-NO" dirty="0" err="1"/>
              <a:t>University</a:t>
            </a:r>
            <a:r>
              <a:rPr lang="nb-NO" dirty="0"/>
              <a:t> and 9 from TU.</a:t>
            </a:r>
          </a:p>
          <a:p>
            <a:endParaRPr lang="nb-NO" dirty="0"/>
          </a:p>
          <a:p>
            <a:r>
              <a:rPr lang="nb-NO" dirty="0"/>
              <a:t>Total 92 </a:t>
            </a:r>
            <a:r>
              <a:rPr lang="nb-NO" dirty="0" err="1"/>
              <a:t>incoming</a:t>
            </a:r>
            <a:r>
              <a:rPr lang="nb-NO" dirty="0"/>
              <a:t> students </a:t>
            </a:r>
            <a:r>
              <a:rPr lang="nb-NO" dirty="0" err="1"/>
              <a:t>on</a:t>
            </a:r>
            <a:r>
              <a:rPr lang="nb-NO" dirty="0"/>
              <a:t> </a:t>
            </a:r>
            <a:r>
              <a:rPr lang="nb-NO" dirty="0" err="1"/>
              <a:t>degree</a:t>
            </a:r>
            <a:r>
              <a:rPr lang="nb-NO" dirty="0"/>
              <a:t> </a:t>
            </a:r>
            <a:r>
              <a:rPr lang="nb-NO" dirty="0" err="1"/>
              <a:t>programmes</a:t>
            </a:r>
            <a:r>
              <a:rPr lang="nb-NO" dirty="0"/>
              <a:t> as </a:t>
            </a:r>
            <a:r>
              <a:rPr lang="nb-NO" dirty="0" err="1"/>
              <a:t>well</a:t>
            </a:r>
            <a:r>
              <a:rPr lang="nb-NO" dirty="0"/>
              <a:t> as </a:t>
            </a:r>
            <a:r>
              <a:rPr lang="nb-NO" dirty="0" err="1"/>
              <a:t>exchange</a:t>
            </a:r>
            <a:endParaRPr lang="nb-NO" dirty="0"/>
          </a:p>
          <a:p>
            <a:pPr marL="0" indent="0">
              <a:buNone/>
            </a:pPr>
            <a:endParaRPr lang="nb-NO" dirty="0"/>
          </a:p>
          <a:p>
            <a:pPr marL="0" indent="0">
              <a:buNone/>
            </a:pPr>
            <a:endParaRPr lang="nb-NO" dirty="0"/>
          </a:p>
        </p:txBody>
      </p:sp>
      <p:graphicFrame>
        <p:nvGraphicFramePr>
          <p:cNvPr id="5" name="Content Placeholder 4"/>
          <p:cNvGraphicFramePr>
            <a:graphicFrameLocks noGrp="1"/>
          </p:cNvGraphicFramePr>
          <p:nvPr>
            <p:ph sz="half" idx="1"/>
            <p:extLst/>
          </p:nvPr>
        </p:nvGraphicFramePr>
        <p:xfrm>
          <a:off x="838200" y="1825625"/>
          <a:ext cx="5181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501558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a:extLst>
              <a:ext uri="{28A0092B-C50C-407E-A947-70E740481C1C}">
                <a14:useLocalDpi xmlns:a14="http://schemas.microsoft.com/office/drawing/2010/main"/>
              </a:ext>
            </a:extLst>
          </a:blip>
          <a:srcRect l="4062" t="13710" r="1969"/>
          <a:stretch/>
        </p:blipFill>
        <p:spPr>
          <a:xfrm>
            <a:off x="0" y="0"/>
            <a:ext cx="12192000" cy="6294717"/>
          </a:xfrm>
          <a:prstGeom prst="rect">
            <a:avLst/>
          </a:prstGeom>
        </p:spPr>
      </p:pic>
      <p:sp>
        <p:nvSpPr>
          <p:cNvPr id="3" name="TekstSylinder 2"/>
          <p:cNvSpPr txBox="1"/>
          <p:nvPr/>
        </p:nvSpPr>
        <p:spPr>
          <a:xfrm>
            <a:off x="357348" y="3678799"/>
            <a:ext cx="2715366" cy="2585323"/>
          </a:xfrm>
          <a:prstGeom prst="rect">
            <a:avLst/>
          </a:prstGeom>
          <a:noFill/>
        </p:spPr>
        <p:txBody>
          <a:bodyPr wrap="square" rtlCol="0">
            <a:spAutoFit/>
          </a:bodyPr>
          <a:lstStyle/>
          <a:p>
            <a:r>
              <a:rPr lang="nb-NO" dirty="0" err="1">
                <a:solidFill>
                  <a:schemeClr val="bg1"/>
                </a:solidFill>
              </a:rPr>
              <a:t>Suresh</a:t>
            </a:r>
            <a:r>
              <a:rPr lang="nb-NO" dirty="0">
                <a:solidFill>
                  <a:schemeClr val="bg1"/>
                </a:solidFill>
              </a:rPr>
              <a:t> </a:t>
            </a:r>
            <a:r>
              <a:rPr lang="nb-NO" dirty="0" err="1">
                <a:solidFill>
                  <a:schemeClr val="bg1"/>
                </a:solidFill>
              </a:rPr>
              <a:t>Raj</a:t>
            </a:r>
            <a:r>
              <a:rPr lang="nb-NO" dirty="0">
                <a:solidFill>
                  <a:schemeClr val="bg1"/>
                </a:solidFill>
              </a:rPr>
              <a:t> Sharma </a:t>
            </a:r>
            <a:r>
              <a:rPr lang="nb-NO" dirty="0" err="1">
                <a:solidFill>
                  <a:schemeClr val="bg1"/>
                </a:solidFill>
              </a:rPr>
              <a:t>was</a:t>
            </a:r>
            <a:r>
              <a:rPr lang="nb-NO" dirty="0">
                <a:solidFill>
                  <a:schemeClr val="bg1"/>
                </a:solidFill>
              </a:rPr>
              <a:t> </a:t>
            </a:r>
            <a:r>
              <a:rPr lang="nb-NO" dirty="0" err="1">
                <a:solidFill>
                  <a:schemeClr val="bg1"/>
                </a:solidFill>
              </a:rPr>
              <a:t>awarded</a:t>
            </a:r>
            <a:r>
              <a:rPr lang="nb-NO" dirty="0">
                <a:solidFill>
                  <a:schemeClr val="bg1"/>
                </a:solidFill>
              </a:rPr>
              <a:t> an </a:t>
            </a:r>
            <a:r>
              <a:rPr lang="nb-NO" dirty="0" err="1">
                <a:solidFill>
                  <a:schemeClr val="bg1"/>
                </a:solidFill>
              </a:rPr>
              <a:t>honorary</a:t>
            </a:r>
            <a:r>
              <a:rPr lang="nb-NO" dirty="0">
                <a:solidFill>
                  <a:schemeClr val="bg1"/>
                </a:solidFill>
              </a:rPr>
              <a:t> </a:t>
            </a:r>
            <a:r>
              <a:rPr lang="nb-NO" dirty="0" err="1">
                <a:solidFill>
                  <a:schemeClr val="bg1"/>
                </a:solidFill>
              </a:rPr>
              <a:t>doctorate</a:t>
            </a:r>
            <a:r>
              <a:rPr lang="nb-NO" dirty="0">
                <a:solidFill>
                  <a:schemeClr val="bg1"/>
                </a:solidFill>
              </a:rPr>
              <a:t> at NTNU in 2014.</a:t>
            </a:r>
          </a:p>
          <a:p>
            <a:r>
              <a:rPr lang="nb-NO" dirty="0">
                <a:solidFill>
                  <a:schemeClr val="bg1"/>
                </a:solidFill>
              </a:rPr>
              <a:t/>
            </a:r>
            <a:br>
              <a:rPr lang="nb-NO" dirty="0">
                <a:solidFill>
                  <a:schemeClr val="bg1"/>
                </a:solidFill>
              </a:rPr>
            </a:br>
            <a:r>
              <a:rPr lang="nb-NO" dirty="0">
                <a:solidFill>
                  <a:schemeClr val="bg1"/>
                </a:solidFill>
              </a:rPr>
              <a:t>He is </a:t>
            </a:r>
            <a:r>
              <a:rPr lang="nb-NO" dirty="0" err="1">
                <a:solidFill>
                  <a:schemeClr val="bg1"/>
                </a:solidFill>
              </a:rPr>
              <a:t>shown</a:t>
            </a:r>
            <a:r>
              <a:rPr lang="nb-NO" dirty="0">
                <a:solidFill>
                  <a:schemeClr val="bg1"/>
                </a:solidFill>
              </a:rPr>
              <a:t> </a:t>
            </a:r>
            <a:r>
              <a:rPr lang="nb-NO" dirty="0" err="1">
                <a:solidFill>
                  <a:schemeClr val="bg1"/>
                </a:solidFill>
              </a:rPr>
              <a:t>here</a:t>
            </a:r>
            <a:r>
              <a:rPr lang="nb-NO" dirty="0">
                <a:solidFill>
                  <a:schemeClr val="bg1"/>
                </a:solidFill>
              </a:rPr>
              <a:t> </a:t>
            </a:r>
            <a:r>
              <a:rPr lang="nb-NO" dirty="0" err="1">
                <a:solidFill>
                  <a:schemeClr val="bg1"/>
                </a:solidFill>
              </a:rPr>
              <a:t>with</a:t>
            </a:r>
            <a:r>
              <a:rPr lang="nb-NO" dirty="0">
                <a:solidFill>
                  <a:schemeClr val="bg1"/>
                </a:solidFill>
              </a:rPr>
              <a:t> </a:t>
            </a:r>
            <a:r>
              <a:rPr lang="nb-NO" dirty="0" err="1">
                <a:solidFill>
                  <a:schemeClr val="bg1"/>
                </a:solidFill>
              </a:rPr>
              <a:t>Rector</a:t>
            </a:r>
            <a:r>
              <a:rPr lang="nb-NO" dirty="0">
                <a:solidFill>
                  <a:schemeClr val="bg1"/>
                </a:solidFill>
              </a:rPr>
              <a:t> Gunnar </a:t>
            </a:r>
            <a:r>
              <a:rPr lang="nb-NO" dirty="0" err="1">
                <a:solidFill>
                  <a:schemeClr val="bg1"/>
                </a:solidFill>
              </a:rPr>
              <a:t>Bovim</a:t>
            </a:r>
            <a:r>
              <a:rPr lang="nb-NO" dirty="0">
                <a:solidFill>
                  <a:schemeClr val="bg1"/>
                </a:solidFill>
              </a:rPr>
              <a:t> at </a:t>
            </a:r>
            <a:r>
              <a:rPr lang="nb-NO" dirty="0" err="1">
                <a:solidFill>
                  <a:schemeClr val="bg1"/>
                </a:solidFill>
              </a:rPr>
              <a:t>the</a:t>
            </a:r>
            <a:r>
              <a:rPr lang="nb-NO" dirty="0">
                <a:solidFill>
                  <a:schemeClr val="bg1"/>
                </a:solidFill>
              </a:rPr>
              <a:t> </a:t>
            </a:r>
            <a:r>
              <a:rPr lang="nb-NO" dirty="0" err="1">
                <a:solidFill>
                  <a:schemeClr val="bg1"/>
                </a:solidFill>
              </a:rPr>
              <a:t>Doctoral</a:t>
            </a:r>
            <a:r>
              <a:rPr lang="nb-NO" dirty="0">
                <a:solidFill>
                  <a:schemeClr val="bg1"/>
                </a:solidFill>
              </a:rPr>
              <a:t> </a:t>
            </a:r>
            <a:r>
              <a:rPr lang="nb-NO" dirty="0" err="1">
                <a:solidFill>
                  <a:schemeClr val="bg1"/>
                </a:solidFill>
              </a:rPr>
              <a:t>Awards</a:t>
            </a:r>
            <a:r>
              <a:rPr lang="nb-NO" dirty="0">
                <a:solidFill>
                  <a:schemeClr val="bg1"/>
                </a:solidFill>
              </a:rPr>
              <a:t> </a:t>
            </a:r>
            <a:r>
              <a:rPr lang="nb-NO" dirty="0" err="1">
                <a:solidFill>
                  <a:schemeClr val="bg1"/>
                </a:solidFill>
              </a:rPr>
              <a:t>Ceremony</a:t>
            </a:r>
            <a:r>
              <a:rPr lang="nb-NO" dirty="0">
                <a:solidFill>
                  <a:schemeClr val="bg1"/>
                </a:solidFill>
              </a:rPr>
              <a:t>.  </a:t>
            </a:r>
          </a:p>
        </p:txBody>
      </p:sp>
    </p:spTree>
    <p:extLst>
      <p:ext uri="{BB962C8B-B14F-4D97-AF65-F5344CB8AC3E}">
        <p14:creationId xmlns:p14="http://schemas.microsoft.com/office/powerpoint/2010/main" val="118321482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8245" y="0"/>
            <a:ext cx="11469303" cy="2031023"/>
          </a:xfrm>
        </p:spPr>
        <p:txBody>
          <a:bodyPr>
            <a:normAutofit/>
          </a:bodyPr>
          <a:lstStyle/>
          <a:p>
            <a:endParaRPr lang="en-US" sz="3200" dirty="0"/>
          </a:p>
          <a:p>
            <a:pPr marL="0" indent="0">
              <a:buNone/>
            </a:pPr>
            <a:r>
              <a:rPr lang="en-US" sz="3600" dirty="0"/>
              <a:t>Future plans and challenges:</a:t>
            </a:r>
          </a:p>
          <a:p>
            <a:r>
              <a:rPr lang="en-US" sz="2200" dirty="0"/>
              <a:t>Bridging academia and local industry</a:t>
            </a:r>
          </a:p>
          <a:p>
            <a:r>
              <a:rPr lang="en-US" sz="2200" dirty="0"/>
              <a:t>Establish Centre of </a:t>
            </a:r>
            <a:r>
              <a:rPr lang="en-US" sz="2200" dirty="0" smtClean="0"/>
              <a:t>Excellence on sediment </a:t>
            </a:r>
            <a:r>
              <a:rPr lang="en-US" sz="2200" dirty="0"/>
              <a:t>erosion in hydro turbines</a:t>
            </a:r>
          </a:p>
          <a:p>
            <a:pPr lvl="2"/>
            <a:endParaRPr lang="en-US" dirty="0"/>
          </a:p>
        </p:txBody>
      </p:sp>
      <p:sp>
        <p:nvSpPr>
          <p:cNvPr id="5" name="Content Placeholder 3"/>
          <p:cNvSpPr txBox="1">
            <a:spLocks/>
          </p:cNvSpPr>
          <p:nvPr/>
        </p:nvSpPr>
        <p:spPr>
          <a:xfrm>
            <a:off x="368245" y="2267378"/>
            <a:ext cx="11469303" cy="4362021"/>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a:ea typeface="+mn-ea"/>
                <a:cs typeface="Arial"/>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a:ea typeface="+mn-ea"/>
                <a:cs typeface="Arial"/>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a:ea typeface="+mn-ea"/>
                <a:cs typeface="Arial"/>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a:ea typeface="+mn-ea"/>
                <a:cs typeface="Arial"/>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dirty="0" smtClean="0"/>
              <a:t>How </a:t>
            </a:r>
            <a:r>
              <a:rPr lang="en-GB" sz="3600" dirty="0"/>
              <a:t>do we establish sustainable cooperation</a:t>
            </a:r>
            <a:r>
              <a:rPr lang="en-GB" sz="3600" dirty="0" smtClean="0"/>
              <a:t>?</a:t>
            </a:r>
            <a:endParaRPr lang="en-GB" sz="3600" dirty="0"/>
          </a:p>
          <a:p>
            <a:r>
              <a:rPr lang="en-GB" sz="2400" dirty="0" smtClean="0"/>
              <a:t>Establish </a:t>
            </a:r>
            <a:r>
              <a:rPr lang="en-GB" sz="2400" dirty="0"/>
              <a:t>network </a:t>
            </a:r>
            <a:r>
              <a:rPr lang="en-GB" sz="2400" dirty="0" smtClean="0"/>
              <a:t>with cooperating partners, </a:t>
            </a:r>
            <a:br>
              <a:rPr lang="en-GB" sz="2400" dirty="0" smtClean="0"/>
            </a:br>
            <a:r>
              <a:rPr lang="en-GB" sz="2400" dirty="0" smtClean="0"/>
              <a:t>preferably </a:t>
            </a:r>
            <a:r>
              <a:rPr lang="en-GB" sz="2400" dirty="0"/>
              <a:t>former students from NTNU</a:t>
            </a:r>
          </a:p>
          <a:p>
            <a:r>
              <a:rPr lang="en-GB" sz="2400" dirty="0"/>
              <a:t>Common </a:t>
            </a:r>
            <a:r>
              <a:rPr lang="en-GB" sz="2400" dirty="0" smtClean="0"/>
              <a:t>curricula</a:t>
            </a:r>
            <a:endParaRPr lang="en-GB" sz="2400" dirty="0"/>
          </a:p>
          <a:p>
            <a:r>
              <a:rPr lang="en-GB" sz="2400" dirty="0"/>
              <a:t>Student </a:t>
            </a:r>
            <a:r>
              <a:rPr lang="en-GB" sz="2400" dirty="0" smtClean="0"/>
              <a:t>exchanges</a:t>
            </a:r>
            <a:endParaRPr lang="en-GB" sz="2400" dirty="0"/>
          </a:p>
          <a:p>
            <a:r>
              <a:rPr lang="en-GB" sz="2400" dirty="0"/>
              <a:t>Common research</a:t>
            </a:r>
          </a:p>
          <a:p>
            <a:r>
              <a:rPr lang="en-GB" sz="2400" dirty="0"/>
              <a:t>Common publications </a:t>
            </a:r>
          </a:p>
          <a:p>
            <a:r>
              <a:rPr lang="en-GB" sz="2400" dirty="0"/>
              <a:t>Common industry network</a:t>
            </a:r>
          </a:p>
        </p:txBody>
      </p:sp>
      <p:pic>
        <p:nvPicPr>
          <p:cNvPr id="3" name="Bilde 2">
            <a:extLst>
              <a:ext uri="{FF2B5EF4-FFF2-40B4-BE49-F238E27FC236}">
                <a16:creationId xmlns:a16="http://schemas.microsoft.com/office/drawing/2014/main" id="{4A47BC9E-921E-4443-8838-E8B20AD51D89}"/>
              </a:ext>
            </a:extLst>
          </p:cNvPr>
          <p:cNvPicPr>
            <a:picLocks noChangeAspect="1"/>
          </p:cNvPicPr>
          <p:nvPr/>
        </p:nvPicPr>
        <p:blipFill>
          <a:blip r:embed="rId3"/>
          <a:stretch>
            <a:fillRect/>
          </a:stretch>
        </p:blipFill>
        <p:spPr>
          <a:xfrm>
            <a:off x="8528760" y="3887750"/>
            <a:ext cx="3308788" cy="2479431"/>
          </a:xfrm>
          <a:prstGeom prst="rect">
            <a:avLst/>
          </a:prstGeom>
        </p:spPr>
      </p:pic>
      <p:pic>
        <p:nvPicPr>
          <p:cNvPr id="7" name="Bilde 6">
            <a:extLst>
              <a:ext uri="{FF2B5EF4-FFF2-40B4-BE49-F238E27FC236}">
                <a16:creationId xmlns:a16="http://schemas.microsoft.com/office/drawing/2014/main" id="{52066A7D-A6D0-9944-88D1-80499E717DC5}"/>
              </a:ext>
            </a:extLst>
          </p:cNvPr>
          <p:cNvPicPr>
            <a:picLocks noChangeAspect="1"/>
          </p:cNvPicPr>
          <p:nvPr/>
        </p:nvPicPr>
        <p:blipFill rotWithShape="1">
          <a:blip r:embed="rId4"/>
          <a:srcRect t="10450" b="14615"/>
          <a:stretch/>
        </p:blipFill>
        <p:spPr>
          <a:xfrm>
            <a:off x="4840399" y="3887749"/>
            <a:ext cx="3308788" cy="2479431"/>
          </a:xfrm>
          <a:prstGeom prst="rect">
            <a:avLst/>
          </a:prstGeom>
        </p:spPr>
      </p:pic>
    </p:spTree>
    <p:extLst>
      <p:ext uri="{BB962C8B-B14F-4D97-AF65-F5344CB8AC3E}">
        <p14:creationId xmlns:p14="http://schemas.microsoft.com/office/powerpoint/2010/main" val="61616859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a:xfrm>
            <a:off x="466096" y="711688"/>
            <a:ext cx="4594101" cy="929898"/>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Arial" charset="0"/>
                <a:ea typeface="ＭＳ Ｐゴシック" charset="0"/>
              </a:defRPr>
            </a:lvl6pPr>
            <a:lvl7pPr marL="914400" algn="l" rtl="0" eaLnBrk="0" fontAlgn="base" hangingPunct="0">
              <a:spcBef>
                <a:spcPct val="0"/>
              </a:spcBef>
              <a:spcAft>
                <a:spcPct val="0"/>
              </a:spcAft>
              <a:defRPr sz="4400">
                <a:solidFill>
                  <a:schemeClr val="tx2"/>
                </a:solidFill>
                <a:latin typeface="Arial" charset="0"/>
                <a:ea typeface="ＭＳ Ｐゴシック" charset="0"/>
              </a:defRPr>
            </a:lvl7pPr>
            <a:lvl8pPr marL="1371600" algn="l" rtl="0" eaLnBrk="0" fontAlgn="base" hangingPunct="0">
              <a:spcBef>
                <a:spcPct val="0"/>
              </a:spcBef>
              <a:spcAft>
                <a:spcPct val="0"/>
              </a:spcAft>
              <a:defRPr sz="4400">
                <a:solidFill>
                  <a:schemeClr val="tx2"/>
                </a:solidFill>
                <a:latin typeface="Arial" charset="0"/>
                <a:ea typeface="ＭＳ Ｐゴシック" charset="0"/>
              </a:defRPr>
            </a:lvl8pPr>
            <a:lvl9pPr marL="1828800" algn="l" rtl="0" eaLnBrk="0" fontAlgn="base" hangingPunct="0">
              <a:spcBef>
                <a:spcPct val="0"/>
              </a:spcBef>
              <a:spcAft>
                <a:spcPct val="0"/>
              </a:spcAft>
              <a:defRPr sz="4400">
                <a:solidFill>
                  <a:schemeClr val="tx2"/>
                </a:solidFill>
                <a:latin typeface="Arial" charset="0"/>
                <a:ea typeface="ＭＳ Ｐゴシック" charset="0"/>
              </a:defRPr>
            </a:lvl9pPr>
          </a:lstStyle>
          <a:p>
            <a:pPr>
              <a:defRPr b="0" i="0"/>
            </a:pPr>
            <a:r>
              <a:rPr lang="x-none" sz="4200" dirty="0">
                <a:solidFill>
                  <a:prstClr val="black"/>
                </a:solidFill>
              </a:rPr>
              <a:t>Key figure</a:t>
            </a:r>
            <a:r>
              <a:rPr lang="nb-NO" sz="4200" dirty="0">
                <a:solidFill>
                  <a:prstClr val="black"/>
                </a:solidFill>
              </a:rPr>
              <a:t>s</a:t>
            </a:r>
            <a:endParaRPr lang="x-none" sz="4200" dirty="0">
              <a:solidFill>
                <a:prstClr val="black"/>
              </a:solidFill>
            </a:endParaRPr>
          </a:p>
        </p:txBody>
      </p:sp>
      <p:sp>
        <p:nvSpPr>
          <p:cNvPr id="5" name="Rectangle 5"/>
          <p:cNvSpPr txBox="1">
            <a:spLocks noChangeArrowheads="1"/>
          </p:cNvSpPr>
          <p:nvPr/>
        </p:nvSpPr>
        <p:spPr>
          <a:xfrm>
            <a:off x="411954" y="1709135"/>
            <a:ext cx="8447085" cy="3725512"/>
          </a:xfrm>
          <a:prstGeom prst="rect">
            <a:avLst/>
          </a:prstGeom>
        </p:spPr>
        <p:txBody>
          <a:bodyPr anchor="t"/>
          <a:lst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600">
                <a:solidFill>
                  <a:schemeClr val="tx1"/>
                </a:solidFill>
                <a:latin typeface="+mn-lt"/>
                <a:ea typeface="+mn-ea"/>
              </a:defRPr>
            </a:lvl5pPr>
            <a:lvl6pPr marL="2438400" indent="-228600" algn="l" rtl="0" eaLnBrk="0" fontAlgn="base" hangingPunct="0">
              <a:spcBef>
                <a:spcPct val="20000"/>
              </a:spcBef>
              <a:spcAft>
                <a:spcPct val="0"/>
              </a:spcAft>
              <a:buChar char="•"/>
              <a:defRPr sz="1600">
                <a:solidFill>
                  <a:schemeClr val="tx1"/>
                </a:solidFill>
                <a:latin typeface="+mn-lt"/>
                <a:ea typeface="+mn-ea"/>
              </a:defRPr>
            </a:lvl6pPr>
            <a:lvl7pPr marL="2895600" indent="-228600" algn="l" rtl="0" eaLnBrk="0" fontAlgn="base" hangingPunct="0">
              <a:spcBef>
                <a:spcPct val="20000"/>
              </a:spcBef>
              <a:spcAft>
                <a:spcPct val="0"/>
              </a:spcAft>
              <a:buChar char="•"/>
              <a:defRPr sz="1600">
                <a:solidFill>
                  <a:schemeClr val="tx1"/>
                </a:solidFill>
                <a:latin typeface="+mn-lt"/>
                <a:ea typeface="+mn-ea"/>
              </a:defRPr>
            </a:lvl7pPr>
            <a:lvl8pPr marL="3352800" indent="-228600" algn="l" rtl="0" eaLnBrk="0" fontAlgn="base" hangingPunct="0">
              <a:spcBef>
                <a:spcPct val="20000"/>
              </a:spcBef>
              <a:spcAft>
                <a:spcPct val="0"/>
              </a:spcAft>
              <a:buChar char="•"/>
              <a:defRPr sz="1600">
                <a:solidFill>
                  <a:schemeClr val="tx1"/>
                </a:solidFill>
                <a:latin typeface="+mn-lt"/>
                <a:ea typeface="+mn-ea"/>
              </a:defRPr>
            </a:lvl8pPr>
            <a:lvl9pPr marL="3810000" indent="-228600" algn="l" rtl="0" eaLnBrk="0" fontAlgn="base" hangingPunct="0">
              <a:spcBef>
                <a:spcPct val="20000"/>
              </a:spcBef>
              <a:spcAft>
                <a:spcPct val="0"/>
              </a:spcAft>
              <a:buChar char="•"/>
              <a:defRPr sz="1600">
                <a:solidFill>
                  <a:schemeClr val="tx1"/>
                </a:solidFill>
                <a:latin typeface="+mn-lt"/>
                <a:ea typeface="+mn-ea"/>
              </a:defRPr>
            </a:lvl9pPr>
          </a:lstStyle>
          <a:p>
            <a:pPr>
              <a:defRPr b="0" i="0"/>
            </a:pPr>
            <a:r>
              <a:rPr lang="x-none" sz="2600" dirty="0">
                <a:solidFill>
                  <a:prstClr val="black"/>
                </a:solidFill>
              </a:rPr>
              <a:t>8 faculties, 55 departments and NTNU University Museum </a:t>
            </a:r>
          </a:p>
          <a:p>
            <a:pPr>
              <a:defRPr b="0" i="0"/>
            </a:pPr>
            <a:r>
              <a:rPr lang="nb-NO" sz="2600" dirty="0">
                <a:solidFill>
                  <a:prstClr val="black"/>
                </a:solidFill>
              </a:rPr>
              <a:t>7401</a:t>
            </a:r>
            <a:r>
              <a:rPr lang="x-none" sz="2600" dirty="0">
                <a:solidFill>
                  <a:prstClr val="black"/>
                </a:solidFill>
              </a:rPr>
              <a:t> </a:t>
            </a:r>
            <a:r>
              <a:rPr lang="nb-NO" sz="2600" dirty="0">
                <a:solidFill>
                  <a:prstClr val="black"/>
                </a:solidFill>
              </a:rPr>
              <a:t>person-</a:t>
            </a:r>
            <a:r>
              <a:rPr lang="nb-NO" sz="2600" dirty="0" err="1">
                <a:solidFill>
                  <a:prstClr val="black"/>
                </a:solidFill>
              </a:rPr>
              <a:t>years</a:t>
            </a:r>
            <a:r>
              <a:rPr lang="nb-NO" sz="2600" dirty="0">
                <a:solidFill>
                  <a:prstClr val="black"/>
                </a:solidFill>
              </a:rPr>
              <a:t> (2018)</a:t>
            </a:r>
            <a:endParaRPr lang="x-none" sz="2600" dirty="0">
              <a:solidFill>
                <a:prstClr val="black"/>
              </a:solidFill>
            </a:endParaRPr>
          </a:p>
          <a:p>
            <a:pPr>
              <a:defRPr b="0" i="0"/>
            </a:pPr>
            <a:r>
              <a:rPr lang="nb-NO" sz="2600" dirty="0">
                <a:solidFill>
                  <a:prstClr val="black"/>
                </a:solidFill>
              </a:rPr>
              <a:t>More </a:t>
            </a:r>
            <a:r>
              <a:rPr lang="nb-NO" sz="2600" dirty="0" err="1">
                <a:solidFill>
                  <a:prstClr val="black"/>
                </a:solidFill>
              </a:rPr>
              <a:t>than</a:t>
            </a:r>
            <a:r>
              <a:rPr lang="nb-NO" sz="2600" dirty="0">
                <a:solidFill>
                  <a:prstClr val="black"/>
                </a:solidFill>
              </a:rPr>
              <a:t> 42 000 </a:t>
            </a:r>
            <a:r>
              <a:rPr lang="x-none" sz="2600" dirty="0">
                <a:solidFill>
                  <a:prstClr val="black"/>
                </a:solidFill>
              </a:rPr>
              <a:t>students</a:t>
            </a:r>
            <a:r>
              <a:rPr lang="nb-NO" sz="2600" dirty="0">
                <a:solidFill>
                  <a:prstClr val="black"/>
                </a:solidFill>
              </a:rPr>
              <a:t> (2018)</a:t>
            </a:r>
            <a:endParaRPr lang="x-none" sz="2600" dirty="0">
              <a:solidFill>
                <a:prstClr val="black"/>
              </a:solidFill>
            </a:endParaRPr>
          </a:p>
          <a:p>
            <a:pPr>
              <a:defRPr b="0" i="0"/>
            </a:pPr>
            <a:r>
              <a:rPr lang="nb-NO" sz="2600" dirty="0">
                <a:solidFill>
                  <a:prstClr val="black"/>
                </a:solidFill>
              </a:rPr>
              <a:t>722</a:t>
            </a:r>
            <a:r>
              <a:rPr lang="x-none" sz="2600" dirty="0">
                <a:solidFill>
                  <a:prstClr val="black"/>
                </a:solidFill>
              </a:rPr>
              <a:t>0 completed bachelor’s and master’s degrees</a:t>
            </a:r>
            <a:r>
              <a:rPr lang="nb-NO" sz="2600" dirty="0">
                <a:solidFill>
                  <a:prstClr val="black"/>
                </a:solidFill>
              </a:rPr>
              <a:t> (2018)</a:t>
            </a:r>
            <a:r>
              <a:rPr lang="x-none" sz="2600" dirty="0">
                <a:solidFill>
                  <a:prstClr val="black"/>
                </a:solidFill>
              </a:rPr>
              <a:t> </a:t>
            </a:r>
            <a:endParaRPr lang="nb-NO" sz="2600" dirty="0">
              <a:solidFill>
                <a:prstClr val="black"/>
              </a:solidFill>
            </a:endParaRPr>
          </a:p>
          <a:p>
            <a:pPr>
              <a:defRPr b="0" i="0"/>
            </a:pPr>
            <a:r>
              <a:rPr lang="x-none" sz="2600" dirty="0"/>
              <a:t>3</a:t>
            </a:r>
            <a:r>
              <a:rPr lang="nb-NO" sz="2600" dirty="0"/>
              <a:t>97</a:t>
            </a:r>
            <a:r>
              <a:rPr lang="x-none" sz="2600" dirty="0"/>
              <a:t> doctoral degrees</a:t>
            </a:r>
            <a:r>
              <a:rPr lang="nb-NO" sz="2600" dirty="0"/>
              <a:t> (2018)</a:t>
            </a:r>
          </a:p>
          <a:p>
            <a:pPr>
              <a:defRPr b="0" i="0"/>
            </a:pPr>
            <a:r>
              <a:rPr lang="nb-NO" sz="2600" dirty="0"/>
              <a:t>Operating </a:t>
            </a:r>
            <a:r>
              <a:rPr lang="nb-NO" sz="2600" dirty="0" err="1"/>
              <a:t>income</a:t>
            </a:r>
            <a:r>
              <a:rPr lang="nb-NO" sz="2600" dirty="0"/>
              <a:t>: 1 billion Euro/</a:t>
            </a:r>
            <a:r>
              <a:rPr lang="nb-NO" sz="2600" dirty="0" err="1"/>
              <a:t>year</a:t>
            </a:r>
            <a:endParaRPr lang="nb-NO" sz="2600" dirty="0"/>
          </a:p>
          <a:p>
            <a:pPr>
              <a:defRPr b="0" i="0"/>
            </a:pPr>
            <a:r>
              <a:rPr lang="en-US" sz="2800" dirty="0">
                <a:solidFill>
                  <a:schemeClr val="bg1"/>
                </a:solidFill>
              </a:rPr>
              <a:t>Operating income: 1 billion Euro/year</a:t>
            </a:r>
            <a:endParaRPr lang="en-US" sz="2800" dirty="0">
              <a:solidFill>
                <a:schemeClr val="bg1"/>
              </a:solidFill>
              <a:cs typeface="Arial"/>
            </a:endParaRPr>
          </a:p>
          <a:p>
            <a:pPr>
              <a:defRPr b="0" i="0"/>
            </a:pPr>
            <a:r>
              <a:rPr lang="en-US" sz="2800" dirty="0">
                <a:solidFill>
                  <a:schemeClr val="bg1"/>
                </a:solidFill>
              </a:rPr>
              <a:t>Operating income: 1 billion Euro/year</a:t>
            </a:r>
            <a:endParaRPr lang="en-US" sz="2800" dirty="0">
              <a:solidFill>
                <a:schemeClr val="bg1"/>
              </a:solidFill>
              <a:cs typeface="Arial"/>
            </a:endParaRPr>
          </a:p>
          <a:p>
            <a:pPr>
              <a:defRPr b="0" i="0"/>
            </a:pPr>
            <a:endParaRPr lang="x-none" sz="2600" dirty="0"/>
          </a:p>
        </p:txBody>
      </p:sp>
      <p:pic>
        <p:nvPicPr>
          <p:cNvPr id="6" name="Bilde 5" descr="hb_nordlys.jpg"/>
          <p:cNvPicPr>
            <a:picLocks noChangeAspect="1"/>
          </p:cNvPicPr>
          <p:nvPr/>
        </p:nvPicPr>
        <p:blipFill>
          <a:blip r:embed="rId2">
            <a:extLst>
              <a:ext uri="{28A0092B-C50C-407E-A947-70E740481C1C}">
                <a14:useLocalDpi xmlns:a14="http://schemas.microsoft.com/office/drawing/2010/main"/>
              </a:ext>
            </a:extLst>
          </a:blip>
          <a:stretch/>
        </p:blipFill>
        <p:spPr>
          <a:xfrm>
            <a:off x="9184425" y="0"/>
            <a:ext cx="3007576" cy="6858000"/>
          </a:xfrm>
          <a:prstGeom prst="rect">
            <a:avLst/>
          </a:prstGeom>
        </p:spPr>
      </p:pic>
    </p:spTree>
    <p:extLst>
      <p:ext uri="{BB962C8B-B14F-4D97-AF65-F5344CB8AC3E}">
        <p14:creationId xmlns:p14="http://schemas.microsoft.com/office/powerpoint/2010/main" val="88351410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txBox="1">
            <a:spLocks/>
          </p:cNvSpPr>
          <p:nvPr/>
        </p:nvSpPr>
        <p:spPr>
          <a:xfrm>
            <a:off x="312422" y="140002"/>
            <a:ext cx="11431281" cy="1143000"/>
          </a:xfrm>
          <a:prstGeom prst="rect">
            <a:avLst/>
          </a:prstGeom>
        </p:spPr>
        <p:txBody>
          <a:bodyPr vert="horz" lIns="121920" tIns="60960" rIns="121920" bIns="60960" rtlCol="0" anchor="ctr">
            <a:no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a:lnSpc>
                <a:spcPts val="5333"/>
              </a:lnSpc>
              <a:defRPr b="0" i="0"/>
            </a:pPr>
            <a:r>
              <a:rPr lang="x-none" sz="4800" b="0" dirty="0">
                <a:solidFill>
                  <a:srgbClr val="1C3148"/>
                </a:solidFill>
              </a:rPr>
              <a:t>UN’s Sustainable Development Goals</a:t>
            </a:r>
          </a:p>
        </p:txBody>
      </p:sp>
      <p:pic>
        <p:nvPicPr>
          <p:cNvPr id="27" name="Bilde 2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142" y="1283003"/>
            <a:ext cx="1547157" cy="1533623"/>
          </a:xfrm>
          <a:prstGeom prst="rect">
            <a:avLst/>
          </a:prstGeom>
        </p:spPr>
      </p:pic>
      <p:pic>
        <p:nvPicPr>
          <p:cNvPr id="28" name="Bilde 2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29021" y="1283001"/>
            <a:ext cx="1547157" cy="1533623"/>
          </a:xfrm>
          <a:prstGeom prst="rect">
            <a:avLst/>
          </a:prstGeom>
        </p:spPr>
      </p:pic>
      <p:pic>
        <p:nvPicPr>
          <p:cNvPr id="29" name="Bilde 2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10900" y="1283001"/>
            <a:ext cx="1547157" cy="1533623"/>
          </a:xfrm>
          <a:prstGeom prst="rect">
            <a:avLst/>
          </a:prstGeom>
        </p:spPr>
      </p:pic>
      <p:pic>
        <p:nvPicPr>
          <p:cNvPr id="30" name="Bilde 29"/>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92778" y="1283000"/>
            <a:ext cx="1547157" cy="1533623"/>
          </a:xfrm>
          <a:prstGeom prst="rect">
            <a:avLst/>
          </a:prstGeom>
        </p:spPr>
      </p:pic>
      <p:pic>
        <p:nvPicPr>
          <p:cNvPr id="31" name="Bilde 3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74657" y="1282999"/>
            <a:ext cx="1547157" cy="1533623"/>
          </a:xfrm>
          <a:prstGeom prst="rect">
            <a:avLst/>
          </a:prstGeom>
        </p:spPr>
      </p:pic>
      <p:pic>
        <p:nvPicPr>
          <p:cNvPr id="32" name="Bilde 3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856536" y="1282997"/>
            <a:ext cx="1547157" cy="1533623"/>
          </a:xfrm>
          <a:prstGeom prst="rect">
            <a:avLst/>
          </a:prstGeom>
        </p:spPr>
      </p:pic>
      <p:pic>
        <p:nvPicPr>
          <p:cNvPr id="33" name="Bilde 3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47142" y="2958268"/>
            <a:ext cx="1547157" cy="1533623"/>
          </a:xfrm>
          <a:prstGeom prst="rect">
            <a:avLst/>
          </a:prstGeom>
        </p:spPr>
      </p:pic>
      <p:pic>
        <p:nvPicPr>
          <p:cNvPr id="34" name="Bilde 3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129021" y="2958267"/>
            <a:ext cx="1547157" cy="1533623"/>
          </a:xfrm>
          <a:prstGeom prst="rect">
            <a:avLst/>
          </a:prstGeom>
        </p:spPr>
      </p:pic>
      <p:pic>
        <p:nvPicPr>
          <p:cNvPr id="35" name="Bilde 3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810900" y="2958267"/>
            <a:ext cx="1547157" cy="1533623"/>
          </a:xfrm>
          <a:prstGeom prst="rect">
            <a:avLst/>
          </a:prstGeom>
        </p:spPr>
      </p:pic>
      <p:pic>
        <p:nvPicPr>
          <p:cNvPr id="36" name="Bilde 35"/>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492778" y="2972720"/>
            <a:ext cx="1547157" cy="1533623"/>
          </a:xfrm>
          <a:prstGeom prst="rect">
            <a:avLst/>
          </a:prstGeom>
        </p:spPr>
      </p:pic>
      <p:pic>
        <p:nvPicPr>
          <p:cNvPr id="37" name="Bilde 36"/>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174657" y="2972719"/>
            <a:ext cx="1547157" cy="1533623"/>
          </a:xfrm>
          <a:prstGeom prst="rect">
            <a:avLst/>
          </a:prstGeom>
        </p:spPr>
      </p:pic>
      <p:pic>
        <p:nvPicPr>
          <p:cNvPr id="38" name="Bilde 37"/>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856536" y="2958265"/>
            <a:ext cx="1547157" cy="1533623"/>
          </a:xfrm>
          <a:prstGeom prst="rect">
            <a:avLst/>
          </a:prstGeom>
        </p:spPr>
      </p:pic>
      <p:pic>
        <p:nvPicPr>
          <p:cNvPr id="39" name="Bilde 38"/>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447142" y="4633533"/>
            <a:ext cx="1547157" cy="1533623"/>
          </a:xfrm>
          <a:prstGeom prst="rect">
            <a:avLst/>
          </a:prstGeom>
        </p:spPr>
      </p:pic>
      <p:pic>
        <p:nvPicPr>
          <p:cNvPr id="40" name="Bilde 39"/>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129021" y="4633533"/>
            <a:ext cx="1547157" cy="1533623"/>
          </a:xfrm>
          <a:prstGeom prst="rect">
            <a:avLst/>
          </a:prstGeom>
        </p:spPr>
      </p:pic>
      <p:pic>
        <p:nvPicPr>
          <p:cNvPr id="41" name="Bilde 40"/>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810900" y="4633533"/>
            <a:ext cx="1547157" cy="1533623"/>
          </a:xfrm>
          <a:prstGeom prst="rect">
            <a:avLst/>
          </a:prstGeom>
        </p:spPr>
      </p:pic>
      <p:pic>
        <p:nvPicPr>
          <p:cNvPr id="42" name="Bilde 41"/>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5492778" y="4633532"/>
            <a:ext cx="1547157" cy="1533623"/>
          </a:xfrm>
          <a:prstGeom prst="rect">
            <a:avLst/>
          </a:prstGeom>
        </p:spPr>
      </p:pic>
      <p:pic>
        <p:nvPicPr>
          <p:cNvPr id="43" name="Bilde 42"/>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174657" y="4633531"/>
            <a:ext cx="1547157" cy="1533623"/>
          </a:xfrm>
          <a:prstGeom prst="rect">
            <a:avLst/>
          </a:prstGeom>
        </p:spPr>
      </p:pic>
      <p:grpSp>
        <p:nvGrpSpPr>
          <p:cNvPr id="4" name="Gruppe 3">
            <a:extLst>
              <a:ext uri="{FF2B5EF4-FFF2-40B4-BE49-F238E27FC236}">
                <a16:creationId xmlns:a16="http://schemas.microsoft.com/office/drawing/2014/main" id="{DDE61271-3F7D-C34A-91A5-947A365BFD37}"/>
              </a:ext>
            </a:extLst>
          </p:cNvPr>
          <p:cNvGrpSpPr/>
          <p:nvPr/>
        </p:nvGrpSpPr>
        <p:grpSpPr>
          <a:xfrm>
            <a:off x="394800" y="1141357"/>
            <a:ext cx="10225993" cy="5127639"/>
            <a:chOff x="551322" y="1050739"/>
            <a:chExt cx="10225993" cy="5127639"/>
          </a:xfrm>
        </p:grpSpPr>
        <p:sp>
          <p:nvSpPr>
            <p:cNvPr id="3" name="Rektangel 2">
              <a:extLst>
                <a:ext uri="{FF2B5EF4-FFF2-40B4-BE49-F238E27FC236}">
                  <a16:creationId xmlns:a16="http://schemas.microsoft.com/office/drawing/2014/main" id="{C534674D-84FF-B64B-A7AE-0D76D7088685}"/>
                </a:ext>
              </a:extLst>
            </p:cNvPr>
            <p:cNvSpPr/>
            <p:nvPr/>
          </p:nvSpPr>
          <p:spPr>
            <a:xfrm>
              <a:off x="551322" y="1050739"/>
              <a:ext cx="6727515" cy="5127639"/>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a:extLst>
                <a:ext uri="{FF2B5EF4-FFF2-40B4-BE49-F238E27FC236}">
                  <a16:creationId xmlns:a16="http://schemas.microsoft.com/office/drawing/2014/main" id="{7DDBE524-9EAF-5346-A562-497A18FB8F7B}"/>
                </a:ext>
              </a:extLst>
            </p:cNvPr>
            <p:cNvSpPr/>
            <p:nvPr/>
          </p:nvSpPr>
          <p:spPr>
            <a:xfrm>
              <a:off x="7303550" y="1129878"/>
              <a:ext cx="3473765" cy="3351506"/>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4054870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BC74A3B-06DF-DD41-AC5F-E9DE49306B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12192001" cy="6306871"/>
          </a:xfrm>
          <a:prstGeom prst="rect">
            <a:avLst/>
          </a:prstGeom>
        </p:spPr>
      </p:pic>
      <p:sp>
        <p:nvSpPr>
          <p:cNvPr id="7" name="Rektangel 6">
            <a:extLst>
              <a:ext uri="{FF2B5EF4-FFF2-40B4-BE49-F238E27FC236}">
                <a16:creationId xmlns:a16="http://schemas.microsoft.com/office/drawing/2014/main" id="{BE39AB13-51BF-9B43-AD41-C84A7830ABC4}"/>
              </a:ext>
            </a:extLst>
          </p:cNvPr>
          <p:cNvSpPr/>
          <p:nvPr/>
        </p:nvSpPr>
        <p:spPr>
          <a:xfrm>
            <a:off x="3873962" y="4876799"/>
            <a:ext cx="4444076" cy="1005018"/>
          </a:xfrm>
          <a:prstGeom prst="rect">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2B7B63C8-54EE-774E-A8D9-BDEB40CB57F5}"/>
              </a:ext>
            </a:extLst>
          </p:cNvPr>
          <p:cNvSpPr txBox="1"/>
          <p:nvPr/>
        </p:nvSpPr>
        <p:spPr>
          <a:xfrm>
            <a:off x="4108977" y="4968786"/>
            <a:ext cx="4098087" cy="738664"/>
          </a:xfrm>
          <a:prstGeom prst="rect">
            <a:avLst/>
          </a:prstGeom>
          <a:noFill/>
        </p:spPr>
        <p:txBody>
          <a:bodyPr wrap="square" rtlCol="0">
            <a:spAutoFit/>
          </a:bodyPr>
          <a:lstStyle/>
          <a:p>
            <a:r>
              <a:rPr lang="nb-NO" sz="4200" dirty="0" err="1"/>
              <a:t>Gender</a:t>
            </a:r>
            <a:r>
              <a:rPr lang="nb-NO" sz="4200" dirty="0"/>
              <a:t> </a:t>
            </a:r>
            <a:r>
              <a:rPr lang="nb-NO" sz="4200" dirty="0" err="1"/>
              <a:t>equality</a:t>
            </a:r>
            <a:endParaRPr lang="nb-NO" sz="4200" dirty="0"/>
          </a:p>
        </p:txBody>
      </p:sp>
    </p:spTree>
    <p:extLst>
      <p:ext uri="{BB962C8B-B14F-4D97-AF65-F5344CB8AC3E}">
        <p14:creationId xmlns:p14="http://schemas.microsoft.com/office/powerpoint/2010/main" val="87517124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descr="diplom.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0106892">
            <a:off x="7112900" y="2174869"/>
            <a:ext cx="4806518" cy="3962901"/>
          </a:xfrm>
          <a:prstGeom prst="rect">
            <a:avLst/>
          </a:prstGeom>
        </p:spPr>
      </p:pic>
      <p:sp>
        <p:nvSpPr>
          <p:cNvPr id="4" name="TekstSylinder 3"/>
          <p:cNvSpPr txBox="1"/>
          <p:nvPr/>
        </p:nvSpPr>
        <p:spPr>
          <a:xfrm>
            <a:off x="954741" y="1502441"/>
            <a:ext cx="3523129" cy="4647426"/>
          </a:xfrm>
          <a:prstGeom prst="rect">
            <a:avLst/>
          </a:prstGeom>
          <a:noFill/>
        </p:spPr>
        <p:txBody>
          <a:bodyPr wrap="square" rtlCol="0">
            <a:spAutoFit/>
          </a:bodyPr>
          <a:lstStyle/>
          <a:p>
            <a:r>
              <a:rPr lang="en-GB" sz="2000" dirty="0"/>
              <a:t>All NTNU students should graduate with:</a:t>
            </a:r>
          </a:p>
          <a:p>
            <a:r>
              <a:rPr lang="en-GB" sz="2000" dirty="0"/>
              <a:t/>
            </a:r>
            <a:br>
              <a:rPr lang="en-GB" sz="2000" dirty="0"/>
            </a:br>
            <a:r>
              <a:rPr lang="en-GB" sz="3600" dirty="0"/>
              <a:t>A sound educational foundation</a:t>
            </a:r>
          </a:p>
          <a:p>
            <a:endParaRPr lang="en-GB" sz="2000" dirty="0"/>
          </a:p>
          <a:p>
            <a:r>
              <a:rPr lang="en-GB" sz="3600" dirty="0"/>
              <a:t>Curiosity</a:t>
            </a:r>
          </a:p>
          <a:p>
            <a:endParaRPr lang="en-GB" dirty="0"/>
          </a:p>
          <a:p>
            <a:r>
              <a:rPr lang="en-GB" sz="3600" dirty="0"/>
              <a:t>Strong values</a:t>
            </a:r>
            <a:endParaRPr lang="en-GB" dirty="0"/>
          </a:p>
          <a:p>
            <a:endParaRPr lang="nb-NO" dirty="0"/>
          </a:p>
        </p:txBody>
      </p:sp>
      <p:pic>
        <p:nvPicPr>
          <p:cNvPr id="3" name="Bilde 2" descr="verdier.jpg"/>
          <p:cNvPicPr>
            <a:picLocks noChangeAspect="1"/>
          </p:cNvPicPr>
          <p:nvPr/>
        </p:nvPicPr>
        <p:blipFill rotWithShape="1">
          <a:blip r:embed="rId3" cstate="screen">
            <a:extLst>
              <a:ext uri="{28A0092B-C50C-407E-A947-70E740481C1C}">
                <a14:useLocalDpi xmlns:a14="http://schemas.microsoft.com/office/drawing/2010/main"/>
              </a:ext>
            </a:extLst>
          </a:blip>
          <a:srcRect t="-8312" b="-1"/>
          <a:stretch/>
        </p:blipFill>
        <p:spPr>
          <a:xfrm>
            <a:off x="5065786" y="830651"/>
            <a:ext cx="3348317" cy="3059431"/>
          </a:xfrm>
          <a:prstGeom prst="rect">
            <a:avLst/>
          </a:prstGeom>
        </p:spPr>
      </p:pic>
      <p:sp>
        <p:nvSpPr>
          <p:cNvPr id="6" name="Rektangel 5">
            <a:extLst>
              <a:ext uri="{FF2B5EF4-FFF2-40B4-BE49-F238E27FC236}">
                <a16:creationId xmlns:a16="http://schemas.microsoft.com/office/drawing/2014/main" id="{9519B186-AACD-424B-813C-3E0ACD543CA6}"/>
              </a:ext>
            </a:extLst>
          </p:cNvPr>
          <p:cNvSpPr/>
          <p:nvPr/>
        </p:nvSpPr>
        <p:spPr>
          <a:xfrm>
            <a:off x="1045722" y="0"/>
            <a:ext cx="2106708" cy="1005018"/>
          </a:xfrm>
          <a:prstGeom prst="rect">
            <a:avLst/>
          </a:prstGeom>
          <a:solidFill>
            <a:schemeClr val="tx1">
              <a:lumMod val="95000"/>
              <a:lumOff val="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kstSylinder 6">
            <a:extLst>
              <a:ext uri="{FF2B5EF4-FFF2-40B4-BE49-F238E27FC236}">
                <a16:creationId xmlns:a16="http://schemas.microsoft.com/office/drawing/2014/main" id="{68974073-97D1-F848-A4F5-84FF2EFF4017}"/>
              </a:ext>
            </a:extLst>
          </p:cNvPr>
          <p:cNvSpPr txBox="1"/>
          <p:nvPr/>
        </p:nvSpPr>
        <p:spPr>
          <a:xfrm>
            <a:off x="1280737" y="91987"/>
            <a:ext cx="4098087" cy="738664"/>
          </a:xfrm>
          <a:prstGeom prst="rect">
            <a:avLst/>
          </a:prstGeom>
          <a:noFill/>
        </p:spPr>
        <p:txBody>
          <a:bodyPr wrap="square" rtlCol="0">
            <a:spAutoFit/>
          </a:bodyPr>
          <a:lstStyle/>
          <a:p>
            <a:r>
              <a:rPr lang="nb-NO" sz="4200" err="1">
                <a:solidFill>
                  <a:schemeClr val="bg1"/>
                </a:solidFill>
              </a:rPr>
              <a:t>Ethics</a:t>
            </a:r>
            <a:endParaRPr lang="nb-NO" sz="4200">
              <a:solidFill>
                <a:schemeClr val="bg1"/>
              </a:solidFill>
            </a:endParaRPr>
          </a:p>
        </p:txBody>
      </p:sp>
    </p:spTree>
    <p:extLst>
      <p:ext uri="{BB962C8B-B14F-4D97-AF65-F5344CB8AC3E}">
        <p14:creationId xmlns:p14="http://schemas.microsoft.com/office/powerpoint/2010/main" val="30663541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47D72D5-E05D-1648-AFC3-342CC92B3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672" y="333171"/>
            <a:ext cx="5504328" cy="5614415"/>
          </a:xfrm>
          <a:prstGeom prst="rect">
            <a:avLst/>
          </a:prstGeom>
          <a:effectLst>
            <a:outerShdw blurRad="50800" dist="101600" dir="2700000" algn="tl" rotWithShape="0">
              <a:prstClr val="black">
                <a:alpha val="29000"/>
              </a:prstClr>
            </a:outerShdw>
          </a:effectLst>
        </p:spPr>
      </p:pic>
      <p:pic>
        <p:nvPicPr>
          <p:cNvPr id="4" name="Bilde 3">
            <a:extLst>
              <a:ext uri="{FF2B5EF4-FFF2-40B4-BE49-F238E27FC236}">
                <a16:creationId xmlns:a16="http://schemas.microsoft.com/office/drawing/2014/main" id="{25B8F8D4-F306-E444-8A2B-DA96982EB9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51"/>
          <a:stretch/>
        </p:blipFill>
        <p:spPr>
          <a:xfrm>
            <a:off x="8112008" y="430306"/>
            <a:ext cx="2559638" cy="2610206"/>
          </a:xfrm>
          <a:prstGeom prst="ellipse">
            <a:avLst/>
          </a:prstGeom>
          <a:ln w="190500">
            <a:solidFill>
              <a:schemeClr val="bg1"/>
            </a:solidFill>
          </a:ln>
          <a:effectLst>
            <a:softEdge rad="0"/>
          </a:effectLst>
        </p:spPr>
      </p:pic>
      <p:pic>
        <p:nvPicPr>
          <p:cNvPr id="12" name="Bilde 11">
            <a:extLst>
              <a:ext uri="{FF2B5EF4-FFF2-40B4-BE49-F238E27FC236}">
                <a16:creationId xmlns:a16="http://schemas.microsoft.com/office/drawing/2014/main" id="{9E69D573-E770-5D47-8682-29BD235B65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12008" y="3575442"/>
            <a:ext cx="2625610" cy="2635543"/>
          </a:xfrm>
          <a:prstGeom prst="ellipse">
            <a:avLst/>
          </a:prstGeom>
          <a:ln w="190500">
            <a:solidFill>
              <a:schemeClr val="bg1"/>
            </a:solidFill>
          </a:ln>
        </p:spPr>
      </p:pic>
    </p:spTree>
    <p:extLst>
      <p:ext uri="{BB962C8B-B14F-4D97-AF65-F5344CB8AC3E}">
        <p14:creationId xmlns:p14="http://schemas.microsoft.com/office/powerpoint/2010/main" val="19332590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p:cNvPicPr preferRelativeResize="0">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tel 1"/>
          <p:cNvSpPr txBox="1"/>
          <p:nvPr/>
        </p:nvSpPr>
        <p:spPr>
          <a:xfrm>
            <a:off x="875508" y="400428"/>
            <a:ext cx="10398785" cy="3361345"/>
          </a:xfrm>
          <a:prstGeom prst="rect">
            <a:avLst/>
          </a:prstGeom>
        </p:spPr>
        <p:txBody>
          <a:bodyPr>
            <a:noAutofit/>
          </a:bodyPr>
          <a:lstStyle>
            <a:lvl1pPr algn="l" defTabSz="457200" rtl="0" eaLnBrk="1" latinLnBrk="0" hangingPunct="1">
              <a:spcBef>
                <a:spcPct val="0"/>
              </a:spcBef>
              <a:buNone/>
              <a:defRPr sz="3600" b="1" i="0" kern="1200">
                <a:solidFill>
                  <a:schemeClr val="tx1"/>
                </a:solidFill>
                <a:latin typeface="Arial"/>
                <a:ea typeface="+mj-ea"/>
                <a:cs typeface="Arial"/>
              </a:defRPr>
            </a:lvl1pPr>
          </a:lstStyle>
          <a:p>
            <a:pPr algn="ctr">
              <a:defRPr b="0" i="0"/>
            </a:pPr>
            <a:r>
              <a:rPr lang="x-none" sz="7000">
                <a:solidFill>
                  <a:schemeClr val="bg1"/>
                </a:solidFill>
                <a:latin typeface="Arial" panose="020B0604020202020204" pitchFamily="34" charset="0"/>
                <a:cs typeface="Arial" panose="020B0604020202020204" pitchFamily="34" charset="0"/>
              </a:rPr>
              <a:t>Knowledge for </a:t>
            </a:r>
            <a:endParaRPr lang="nb-NO" sz="7000" dirty="0">
              <a:solidFill>
                <a:schemeClr val="bg1"/>
              </a:solidFill>
              <a:latin typeface="Arial" panose="020B0604020202020204" pitchFamily="34" charset="0"/>
              <a:cs typeface="Arial" panose="020B0604020202020204" pitchFamily="34" charset="0"/>
            </a:endParaRPr>
          </a:p>
          <a:p>
            <a:pPr algn="ctr">
              <a:defRPr b="0" i="0"/>
            </a:pPr>
            <a:r>
              <a:rPr lang="x-none" sz="7000">
                <a:solidFill>
                  <a:schemeClr val="bg1"/>
                </a:solidFill>
                <a:latin typeface="Arial" panose="020B0604020202020204" pitchFamily="34" charset="0"/>
                <a:cs typeface="Arial" panose="020B0604020202020204" pitchFamily="34" charset="0"/>
              </a:rPr>
              <a:t>a better world </a:t>
            </a:r>
          </a:p>
        </p:txBody>
      </p:sp>
    </p:spTree>
    <p:extLst>
      <p:ext uri="{BB962C8B-B14F-4D97-AF65-F5344CB8AC3E}">
        <p14:creationId xmlns:p14="http://schemas.microsoft.com/office/powerpoint/2010/main" val="65083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19247" y="1725564"/>
            <a:ext cx="10977536" cy="2111781"/>
          </a:xfrm>
          <a:prstGeom prst="rect">
            <a:avLst/>
          </a:prstGeom>
        </p:spPr>
      </p:pic>
      <p:sp>
        <p:nvSpPr>
          <p:cNvPr id="2" name="Tittel 1"/>
          <p:cNvSpPr>
            <a:spLocks noGrp="1"/>
          </p:cNvSpPr>
          <p:nvPr>
            <p:ph type="title"/>
          </p:nvPr>
        </p:nvSpPr>
        <p:spPr>
          <a:xfrm>
            <a:off x="363836" y="75075"/>
            <a:ext cx="10545331" cy="1221060"/>
          </a:xfrm>
        </p:spPr>
        <p:txBody>
          <a:bodyPr>
            <a:normAutofit/>
          </a:bodyPr>
          <a:lstStyle/>
          <a:p>
            <a:pPr>
              <a:defRPr b="0" i="0"/>
            </a:pPr>
            <a:r>
              <a:rPr lang="x-none" sz="4200" dirty="0"/>
              <a:t>Strategic research</a:t>
            </a:r>
            <a:r>
              <a:rPr lang="nb-NO" sz="4200" dirty="0"/>
              <a:t> </a:t>
            </a:r>
            <a:r>
              <a:rPr lang="x-none" sz="4200" dirty="0"/>
              <a:t>areas</a:t>
            </a:r>
          </a:p>
        </p:txBody>
      </p:sp>
      <p:sp>
        <p:nvSpPr>
          <p:cNvPr id="4" name="TekstSylinder 3"/>
          <p:cNvSpPr txBox="1"/>
          <p:nvPr/>
        </p:nvSpPr>
        <p:spPr>
          <a:xfrm>
            <a:off x="519247" y="1212440"/>
            <a:ext cx="11536503" cy="400110"/>
          </a:xfrm>
          <a:prstGeom prst="rect">
            <a:avLst/>
          </a:prstGeom>
          <a:noFill/>
        </p:spPr>
        <p:txBody>
          <a:bodyPr wrap="square" rtlCol="0">
            <a:spAutoFit/>
          </a:bodyPr>
          <a:lstStyle/>
          <a:p>
            <a:pPr>
              <a:defRPr b="0" i="0"/>
            </a:pPr>
            <a:r>
              <a:rPr lang="x-none" sz="2000" b="1" dirty="0"/>
              <a:t>NTNU Energy                      NTNU Health                     NTNU Oceans              NTNU Sustainability  </a:t>
            </a:r>
          </a:p>
        </p:txBody>
      </p:sp>
      <p:sp>
        <p:nvSpPr>
          <p:cNvPr id="8" name="Rektangel 7"/>
          <p:cNvSpPr/>
          <p:nvPr/>
        </p:nvSpPr>
        <p:spPr>
          <a:xfrm>
            <a:off x="0" y="4389036"/>
            <a:ext cx="2897312" cy="1781749"/>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a:p>
        </p:txBody>
      </p:sp>
      <p:sp>
        <p:nvSpPr>
          <p:cNvPr id="9" name="TekstSylinder 8"/>
          <p:cNvSpPr txBox="1"/>
          <p:nvPr/>
        </p:nvSpPr>
        <p:spPr>
          <a:xfrm>
            <a:off x="221761" y="4587745"/>
            <a:ext cx="2678227" cy="1261884"/>
          </a:xfrm>
          <a:prstGeom prst="rect">
            <a:avLst/>
          </a:prstGeom>
          <a:noFill/>
        </p:spPr>
        <p:txBody>
          <a:bodyPr wrap="square" rtlCol="0">
            <a:spAutoFit/>
          </a:bodyPr>
          <a:lstStyle/>
          <a:p>
            <a:pPr lvl="0">
              <a:defRPr b="0" i="0"/>
            </a:pPr>
            <a:r>
              <a:rPr lang="x-none" sz="1900"/>
              <a:t>Work together across disciplines, solve complex challenges of great importance</a:t>
            </a:r>
          </a:p>
        </p:txBody>
      </p:sp>
      <p:sp>
        <p:nvSpPr>
          <p:cNvPr id="16" name="Rektangel 15"/>
          <p:cNvSpPr/>
          <p:nvPr/>
        </p:nvSpPr>
        <p:spPr>
          <a:xfrm>
            <a:off x="3101083" y="4389036"/>
            <a:ext cx="2897312" cy="1781749"/>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a:p>
        </p:txBody>
      </p:sp>
      <p:sp>
        <p:nvSpPr>
          <p:cNvPr id="17" name="TekstSylinder 16"/>
          <p:cNvSpPr txBox="1"/>
          <p:nvPr/>
        </p:nvSpPr>
        <p:spPr>
          <a:xfrm>
            <a:off x="3271473" y="4587744"/>
            <a:ext cx="2678227" cy="1323439"/>
          </a:xfrm>
          <a:prstGeom prst="rect">
            <a:avLst/>
          </a:prstGeom>
          <a:noFill/>
        </p:spPr>
        <p:txBody>
          <a:bodyPr wrap="square" rtlCol="0">
            <a:spAutoFit/>
          </a:bodyPr>
          <a:lstStyle/>
          <a:p>
            <a:pPr lvl="0">
              <a:defRPr b="0" i="0"/>
            </a:pPr>
            <a:r>
              <a:rPr lang="x-none" sz="2000"/>
              <a:t>Face global challenges with an interdisciplinary and flexible organization</a:t>
            </a:r>
          </a:p>
        </p:txBody>
      </p:sp>
      <p:sp>
        <p:nvSpPr>
          <p:cNvPr id="18" name="Rektangel 17"/>
          <p:cNvSpPr/>
          <p:nvPr/>
        </p:nvSpPr>
        <p:spPr>
          <a:xfrm>
            <a:off x="6189333" y="4389036"/>
            <a:ext cx="2897312" cy="1781749"/>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a:p>
        </p:txBody>
      </p:sp>
      <p:sp>
        <p:nvSpPr>
          <p:cNvPr id="19" name="TekstSylinder 18"/>
          <p:cNvSpPr txBox="1"/>
          <p:nvPr/>
        </p:nvSpPr>
        <p:spPr>
          <a:xfrm>
            <a:off x="6411093" y="4587744"/>
            <a:ext cx="2678227" cy="1323439"/>
          </a:xfrm>
          <a:prstGeom prst="rect">
            <a:avLst/>
          </a:prstGeom>
          <a:noFill/>
        </p:spPr>
        <p:txBody>
          <a:bodyPr wrap="square" rtlCol="0">
            <a:spAutoFit/>
          </a:bodyPr>
          <a:lstStyle/>
          <a:p>
            <a:pPr lvl="0">
              <a:defRPr b="0" i="0"/>
            </a:pPr>
            <a:r>
              <a:rPr lang="x-none" sz="2000"/>
              <a:t>Strengthen cooperation with the world of work and our innovative capability</a:t>
            </a:r>
          </a:p>
        </p:txBody>
      </p:sp>
      <p:sp>
        <p:nvSpPr>
          <p:cNvPr id="20" name="Rektangel 19"/>
          <p:cNvSpPr/>
          <p:nvPr/>
        </p:nvSpPr>
        <p:spPr>
          <a:xfrm>
            <a:off x="9294688" y="4389036"/>
            <a:ext cx="2897312" cy="1781749"/>
          </a:xfrm>
          <a:prstGeom prst="rect">
            <a:avLst/>
          </a:prstGeom>
          <a:solidFill>
            <a:srgbClr val="91A8C6">
              <a:alpha val="50196"/>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b="0" i="0"/>
            </a:pPr>
            <a:endParaRPr lang="nb-NO"/>
          </a:p>
        </p:txBody>
      </p:sp>
      <p:sp>
        <p:nvSpPr>
          <p:cNvPr id="21" name="TekstSylinder 20"/>
          <p:cNvSpPr txBox="1"/>
          <p:nvPr/>
        </p:nvSpPr>
        <p:spPr>
          <a:xfrm>
            <a:off x="9516449" y="4587744"/>
            <a:ext cx="2678227" cy="1015663"/>
          </a:xfrm>
          <a:prstGeom prst="rect">
            <a:avLst/>
          </a:prstGeom>
          <a:noFill/>
        </p:spPr>
        <p:txBody>
          <a:bodyPr wrap="square" rtlCol="0">
            <a:spAutoFit/>
          </a:bodyPr>
          <a:lstStyle/>
          <a:p>
            <a:pPr lvl="0">
              <a:defRPr b="0" i="0"/>
            </a:pPr>
            <a:r>
              <a:rPr lang="x-none" sz="2000"/>
              <a:t>Increase NTNU’s </a:t>
            </a:r>
          </a:p>
          <a:p>
            <a:pPr lvl="0">
              <a:defRPr b="0" i="0"/>
            </a:pPr>
            <a:r>
              <a:rPr lang="x-none" sz="2000"/>
              <a:t>share of international research funds</a:t>
            </a:r>
          </a:p>
        </p:txBody>
      </p:sp>
      <p:sp>
        <p:nvSpPr>
          <p:cNvPr id="22" name="TekstSylinder 21"/>
          <p:cNvSpPr txBox="1"/>
          <p:nvPr/>
        </p:nvSpPr>
        <p:spPr>
          <a:xfrm>
            <a:off x="-12049" y="3851977"/>
            <a:ext cx="12067799" cy="400110"/>
          </a:xfrm>
          <a:prstGeom prst="rect">
            <a:avLst/>
          </a:prstGeom>
          <a:noFill/>
        </p:spPr>
        <p:txBody>
          <a:bodyPr wrap="square" rtlCol="0">
            <a:spAutoFit/>
          </a:bodyPr>
          <a:lstStyle/>
          <a:p>
            <a:pPr algn="ctr">
              <a:defRPr b="0" i="0"/>
            </a:pPr>
            <a:r>
              <a:rPr lang="x-none" sz="2000" b="1"/>
              <a:t>The  strategic research areas aim to:</a:t>
            </a:r>
          </a:p>
        </p:txBody>
      </p:sp>
    </p:spTree>
    <p:extLst>
      <p:ext uri="{BB962C8B-B14F-4D97-AF65-F5344CB8AC3E}">
        <p14:creationId xmlns:p14="http://schemas.microsoft.com/office/powerpoint/2010/main" val="280614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6" grpId="0" animBg="1"/>
      <p:bldP spid="17" grpId="0"/>
      <p:bldP spid="18" grpId="0" animBg="1"/>
      <p:bldP spid="19" grpId="0"/>
      <p:bldP spid="20"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BCF45A0C-E821-B342-B1AB-95511149FE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23886">
            <a:off x="704325" y="609374"/>
            <a:ext cx="4076721" cy="4076721"/>
          </a:xfrm>
          <a:prstGeom prst="rect">
            <a:avLst/>
          </a:prstGeom>
          <a:effectLst>
            <a:outerShdw blurRad="317500" dist="38100" dir="2700000" sx="102000" sy="102000" algn="tl" rotWithShape="0">
              <a:prstClr val="black">
                <a:alpha val="22000"/>
              </a:prstClr>
            </a:outerShdw>
          </a:effectLst>
        </p:spPr>
      </p:pic>
      <p:pic>
        <p:nvPicPr>
          <p:cNvPr id="6" name="Bilde 5">
            <a:extLst>
              <a:ext uri="{FF2B5EF4-FFF2-40B4-BE49-F238E27FC236}">
                <a16:creationId xmlns:a16="http://schemas.microsoft.com/office/drawing/2014/main" id="{B8854729-F330-904A-A81E-4BA4C3D43D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233184">
            <a:off x="2990764" y="2338259"/>
            <a:ext cx="5251274" cy="3249612"/>
          </a:xfrm>
          <a:prstGeom prst="rect">
            <a:avLst/>
          </a:prstGeom>
          <a:effectLst>
            <a:outerShdw blurRad="254000" dist="38100" dir="2700000" sx="102000" sy="102000" algn="tl" rotWithShape="0">
              <a:prstClr val="black">
                <a:alpha val="16000"/>
              </a:prstClr>
            </a:outerShdw>
          </a:effectLst>
        </p:spPr>
      </p:pic>
      <p:pic>
        <p:nvPicPr>
          <p:cNvPr id="2" name="Bild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8558" y="426654"/>
            <a:ext cx="4919205" cy="4935995"/>
          </a:xfrm>
          <a:prstGeom prst="rect">
            <a:avLst/>
          </a:prstGeom>
        </p:spPr>
      </p:pic>
    </p:spTree>
    <p:extLst>
      <p:ext uri="{BB962C8B-B14F-4D97-AF65-F5344CB8AC3E}">
        <p14:creationId xmlns:p14="http://schemas.microsoft.com/office/powerpoint/2010/main" val="24653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ilde 26">
            <a:extLst>
              <a:ext uri="{FF2B5EF4-FFF2-40B4-BE49-F238E27FC236}">
                <a16:creationId xmlns:a16="http://schemas.microsoft.com/office/drawing/2014/main" id="{7455BCF3-EA8C-5C44-9413-2C0C5C765A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01526" cy="6243639"/>
          </a:xfrm>
          <a:prstGeom prst="rect">
            <a:avLst/>
          </a:prstGeom>
        </p:spPr>
      </p:pic>
    </p:spTree>
    <p:extLst>
      <p:ext uri="{BB962C8B-B14F-4D97-AF65-F5344CB8AC3E}">
        <p14:creationId xmlns:p14="http://schemas.microsoft.com/office/powerpoint/2010/main" val="195464854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81909C08-77B6-754C-ABD8-32B5BBBCE7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78"/>
          <a:stretch/>
        </p:blipFill>
        <p:spPr>
          <a:xfrm>
            <a:off x="0" y="0"/>
            <a:ext cx="12192000" cy="6266985"/>
          </a:xfrm>
          <a:prstGeom prst="rect">
            <a:avLst/>
          </a:prstGeom>
        </p:spPr>
      </p:pic>
    </p:spTree>
    <p:extLst>
      <p:ext uri="{BB962C8B-B14F-4D97-AF65-F5344CB8AC3E}">
        <p14:creationId xmlns:p14="http://schemas.microsoft.com/office/powerpoint/2010/main" val="295290263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e 18">
            <a:extLst>
              <a:ext uri="{FF2B5EF4-FFF2-40B4-BE49-F238E27FC236}">
                <a16:creationId xmlns:a16="http://schemas.microsoft.com/office/drawing/2014/main" id="{AFC93373-F2C3-A341-8424-815E0E86C0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69486" y="3279800"/>
            <a:ext cx="4042047" cy="2698942"/>
          </a:xfrm>
          <a:prstGeom prst="rect">
            <a:avLst/>
          </a:prstGeom>
        </p:spPr>
      </p:pic>
      <p:pic>
        <p:nvPicPr>
          <p:cNvPr id="15" name="Bilde 14">
            <a:extLst>
              <a:ext uri="{FF2B5EF4-FFF2-40B4-BE49-F238E27FC236}">
                <a16:creationId xmlns:a16="http://schemas.microsoft.com/office/drawing/2014/main" id="{A8C20588-9C7E-7645-9CB6-A78CE63088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8171906" y="522512"/>
            <a:ext cx="4014604" cy="2697096"/>
          </a:xfrm>
          <a:prstGeom prst="rect">
            <a:avLst/>
          </a:prstGeom>
        </p:spPr>
      </p:pic>
      <p:pic>
        <p:nvPicPr>
          <p:cNvPr id="4" name="Bilde 3">
            <a:extLst>
              <a:ext uri="{FF2B5EF4-FFF2-40B4-BE49-F238E27FC236}">
                <a16:creationId xmlns:a16="http://schemas.microsoft.com/office/drawing/2014/main" id="{469CB7A5-7C3B-584B-A6B8-A37BA9FD556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22513"/>
            <a:ext cx="4003627" cy="2697096"/>
          </a:xfrm>
          <a:prstGeom prst="rect">
            <a:avLst/>
          </a:prstGeom>
        </p:spPr>
      </p:pic>
      <p:pic>
        <p:nvPicPr>
          <p:cNvPr id="13" name="Bilde 12">
            <a:extLst>
              <a:ext uri="{FF2B5EF4-FFF2-40B4-BE49-F238E27FC236}">
                <a16:creationId xmlns:a16="http://schemas.microsoft.com/office/drawing/2014/main" id="{F3FD90EA-46D5-D745-A342-68BE6BE44E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
          <a:stretch/>
        </p:blipFill>
        <p:spPr>
          <a:xfrm>
            <a:off x="4069487" y="522512"/>
            <a:ext cx="4042047" cy="2697096"/>
          </a:xfrm>
          <a:prstGeom prst="rect">
            <a:avLst/>
          </a:prstGeom>
        </p:spPr>
      </p:pic>
      <p:pic>
        <p:nvPicPr>
          <p:cNvPr id="17" name="Bilde 16">
            <a:extLst>
              <a:ext uri="{FF2B5EF4-FFF2-40B4-BE49-F238E27FC236}">
                <a16:creationId xmlns:a16="http://schemas.microsoft.com/office/drawing/2014/main" id="{70D7FCCA-7655-6E48-B1C9-D895479D88D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0" y="3279800"/>
            <a:ext cx="4003626" cy="2697096"/>
          </a:xfrm>
          <a:prstGeom prst="rect">
            <a:avLst/>
          </a:prstGeom>
        </p:spPr>
      </p:pic>
      <p:pic>
        <p:nvPicPr>
          <p:cNvPr id="21" name="Bilde 20">
            <a:extLst>
              <a:ext uri="{FF2B5EF4-FFF2-40B4-BE49-F238E27FC236}">
                <a16:creationId xmlns:a16="http://schemas.microsoft.com/office/drawing/2014/main" id="{92514BD2-01E1-2646-80A2-036425E5840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171906" y="3279800"/>
            <a:ext cx="4014604" cy="2697096"/>
          </a:xfrm>
          <a:prstGeom prst="rect">
            <a:avLst/>
          </a:prstGeom>
        </p:spPr>
      </p:pic>
    </p:spTree>
    <p:extLst>
      <p:ext uri="{BB962C8B-B14F-4D97-AF65-F5344CB8AC3E}">
        <p14:creationId xmlns:p14="http://schemas.microsoft.com/office/powerpoint/2010/main" val="224462700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6F49CC49-BD87-BD40-BA92-7F5609344E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060" b="23085"/>
          <a:stretch/>
        </p:blipFill>
        <p:spPr>
          <a:xfrm>
            <a:off x="-1" y="1019869"/>
            <a:ext cx="12191999" cy="3483293"/>
          </a:xfrm>
          <a:prstGeom prst="rect">
            <a:avLst/>
          </a:prstGeom>
        </p:spPr>
      </p:pic>
      <p:pic>
        <p:nvPicPr>
          <p:cNvPr id="2" name="Bild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027" y="4096484"/>
            <a:ext cx="3087688" cy="2011751"/>
          </a:xfrm>
          <a:prstGeom prst="rect">
            <a:avLst/>
          </a:prstGeom>
          <a:ln w="38100">
            <a:solidFill>
              <a:schemeClr val="bg1"/>
            </a:solidFill>
          </a:ln>
        </p:spPr>
      </p:pic>
      <p:pic>
        <p:nvPicPr>
          <p:cNvPr id="1026" name="Picture 2" descr="Bilderesultat for vannkraftlaboratoriet 191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19635" y="4096484"/>
            <a:ext cx="2675200" cy="2011751"/>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6" name="Bild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65981" y="4096484"/>
            <a:ext cx="2675200" cy="1972960"/>
          </a:xfrm>
          <a:prstGeom prst="rect">
            <a:avLst/>
          </a:prstGeom>
          <a:ln w="38100">
            <a:solidFill>
              <a:schemeClr val="bg1"/>
            </a:solidFill>
          </a:ln>
        </p:spPr>
      </p:pic>
      <p:sp>
        <p:nvSpPr>
          <p:cNvPr id="3" name="TekstSylinder 2"/>
          <p:cNvSpPr txBox="1"/>
          <p:nvPr/>
        </p:nvSpPr>
        <p:spPr>
          <a:xfrm>
            <a:off x="313039" y="324909"/>
            <a:ext cx="7351785" cy="569387"/>
          </a:xfrm>
          <a:prstGeom prst="rect">
            <a:avLst/>
          </a:prstGeom>
          <a:noFill/>
        </p:spPr>
        <p:txBody>
          <a:bodyPr wrap="square" rtlCol="0">
            <a:spAutoFit/>
          </a:bodyPr>
          <a:lstStyle/>
          <a:p>
            <a:r>
              <a:rPr lang="nb-NO" sz="3100" dirty="0"/>
              <a:t>The </a:t>
            </a:r>
            <a:r>
              <a:rPr lang="nb-NO" sz="3050" dirty="0"/>
              <a:t>story</a:t>
            </a:r>
            <a:r>
              <a:rPr lang="nb-NO" sz="3100" dirty="0"/>
              <a:t> </a:t>
            </a:r>
            <a:r>
              <a:rPr lang="nb-NO" sz="3100" dirty="0" err="1"/>
              <a:t>of</a:t>
            </a:r>
            <a:r>
              <a:rPr lang="nb-NO" sz="3100" dirty="0"/>
              <a:t> </a:t>
            </a:r>
            <a:r>
              <a:rPr lang="nb-NO" sz="3100" dirty="0" err="1"/>
              <a:t>the</a:t>
            </a:r>
            <a:r>
              <a:rPr lang="nb-NO" sz="3100" dirty="0"/>
              <a:t> NTNU – KU </a:t>
            </a:r>
            <a:r>
              <a:rPr lang="nb-NO" sz="3100" dirty="0" err="1" smtClean="0"/>
              <a:t>cooperation</a:t>
            </a:r>
            <a:endParaRPr lang="nb-NO" sz="3100" dirty="0"/>
          </a:p>
        </p:txBody>
      </p:sp>
    </p:spTree>
    <p:extLst>
      <p:ext uri="{BB962C8B-B14F-4D97-AF65-F5344CB8AC3E}">
        <p14:creationId xmlns:p14="http://schemas.microsoft.com/office/powerpoint/2010/main" val="2015950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4.10.24"/>
  <p:tag name="AS_TITLE" val="Aspose.Slides for .NET 4.0 Client Profile"/>
  <p:tag name="AS_VERSION" val="14.8.1.0"/>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klassisk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988</Words>
  <Application>Microsoft Office PowerPoint</Application>
  <PresentationFormat>Widescreen</PresentationFormat>
  <Paragraphs>169</Paragraphs>
  <Slides>34</Slides>
  <Notes>17</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34</vt:i4>
      </vt:variant>
    </vt:vector>
  </HeadingPairs>
  <TitlesOfParts>
    <vt:vector size="40" baseType="lpstr">
      <vt:lpstr>ＭＳ Ｐゴシック</vt:lpstr>
      <vt:lpstr>Arial</vt:lpstr>
      <vt:lpstr>Calibri</vt:lpstr>
      <vt:lpstr>NTNU-DIN NTNU-DIN-Regular</vt:lpstr>
      <vt:lpstr>Wingdings</vt:lpstr>
      <vt:lpstr>Office-tema</vt:lpstr>
      <vt:lpstr>PowerPoint-presentasjon</vt:lpstr>
      <vt:lpstr>PowerPoint-presentasjon</vt:lpstr>
      <vt:lpstr>PowerPoint-presentasjon</vt:lpstr>
      <vt:lpstr>Strategic research areas</vt:lpstr>
      <vt:lpstr>PowerPoint-presentasjon</vt:lpstr>
      <vt:lpstr>PowerPoint-presentasjon</vt:lpstr>
      <vt:lpstr>PowerPoint-presentasjon</vt:lpstr>
      <vt:lpstr>PowerPoint-presentasjon</vt:lpstr>
      <vt:lpstr>PowerPoint-presentasjon</vt:lpstr>
      <vt:lpstr>Today’s cooperation between  NTNU and Nepal</vt:lpstr>
      <vt:lpstr>PowerPoint-presentasjon</vt:lpstr>
      <vt:lpstr>Hydropower and cooperation with Tribhuvan University  </vt:lpstr>
      <vt:lpstr>PowerPoint-presentasjon</vt:lpstr>
      <vt:lpstr>Research dissemination and outreach</vt:lpstr>
      <vt:lpstr>PowerPoint-presentasjon</vt:lpstr>
      <vt:lpstr>NTNU and Kathmandu University, School of Medical Sciences / Dhulikhel Hospital</vt:lpstr>
      <vt:lpstr>Triage and training to improve  emergency care – DHECARE</vt:lpstr>
      <vt:lpstr>Evaluating interventions in antenatal care to identify and assist victims of gender-based violence in Nepal and Sri Lanka </vt:lpstr>
      <vt:lpstr>PowerPoint-presentasjon</vt:lpstr>
      <vt:lpstr>Long term collaboration with Institute of Engeneering, IOE and the Department of Urban Development and Building Construction DUDBC)  Master’s programme in  Urban Ecological Planning, NTNU  </vt:lpstr>
      <vt:lpstr>PowerPoint-presentasjon</vt:lpstr>
      <vt:lpstr>PowerPoint-presentasjon</vt:lpstr>
      <vt:lpstr>PowerPoint-presentasjon</vt:lpstr>
      <vt:lpstr>PowerPoint-presentasjon</vt:lpstr>
      <vt:lpstr>Graduated doctoral candidates from Nepal at NTNU 2003–2018</vt:lpstr>
      <vt:lpstr>Outgoing mobility - Total 193 students 2014 - 2018</vt:lpstr>
      <vt:lpstr>Incoming mobility - Nepalese students to NTNU</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Manager/>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Jan Erik Kaarø</dc:creator>
  <cp:lastModifiedBy>Anne Katharine Dahl</cp:lastModifiedBy>
  <cp:revision>326</cp:revision>
  <cp:lastPrinted>2019-05-09T12:26:46Z</cp:lastPrinted>
  <dcterms:created xsi:type="dcterms:W3CDTF">2017-08-19T19:17:31Z</dcterms:created>
  <dcterms:modified xsi:type="dcterms:W3CDTF">2019-05-09T13:07:43Z</dcterms:modified>
</cp:coreProperties>
</file>