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9" r:id="rId3"/>
    <p:sldId id="290" r:id="rId4"/>
    <p:sldId id="276" r:id="rId5"/>
    <p:sldId id="264" r:id="rId6"/>
    <p:sldId id="277" r:id="rId7"/>
    <p:sldId id="278" r:id="rId8"/>
    <p:sldId id="279" r:id="rId9"/>
    <p:sldId id="293" r:id="rId10"/>
    <p:sldId id="269" r:id="rId11"/>
    <p:sldId id="294" r:id="rId12"/>
    <p:sldId id="274" r:id="rId13"/>
    <p:sldId id="275" r:id="rId14"/>
    <p:sldId id="295" r:id="rId15"/>
    <p:sldId id="285" r:id="rId16"/>
    <p:sldId id="286" r:id="rId17"/>
    <p:sldId id="280" r:id="rId18"/>
    <p:sldId id="283" r:id="rId19"/>
    <p:sldId id="284" r:id="rId20"/>
    <p:sldId id="268" r:id="rId21"/>
    <p:sldId id="262" r:id="rId22"/>
    <p:sldId id="265" r:id="rId23"/>
    <p:sldId id="263" r:id="rId24"/>
    <p:sldId id="260" r:id="rId25"/>
    <p:sldId id="261" r:id="rId26"/>
    <p:sldId id="292" r:id="rId27"/>
    <p:sldId id="273" r:id="rId28"/>
    <p:sldId id="296" r:id="rId29"/>
    <p:sldId id="297" r:id="rId30"/>
    <p:sldId id="291" r:id="rId31"/>
    <p:sldId id="300" r:id="rId32"/>
    <p:sldId id="298" r:id="rId33"/>
    <p:sldId id="2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EA894-AF3F-449A-B3C6-762AE37BA2C0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6CFE-B899-48B4-BF01-FB406E8C0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810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810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810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8107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6F3137B-B487-4388-823F-B1218DAEC4FB}" type="slidenum">
              <a:rPr lang="en-US" sz="1400"/>
              <a:pPr eaLnBrk="1" hangingPunct="1"/>
              <a:t>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9669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9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Sony George. </a:t>
            </a:r>
          </a:p>
          <a:p>
            <a:r>
              <a:rPr lang="en-US" dirty="0"/>
              <a:t>Today I would be talking about the Application of spectral imaging for ink separation in ancient manuscripts. </a:t>
            </a:r>
          </a:p>
          <a:p>
            <a:r>
              <a:rPr lang="nb-NO" dirty="0"/>
              <a:t>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ancient</a:t>
            </a:r>
            <a:r>
              <a:rPr lang="nb-NO" dirty="0"/>
              <a:t> </a:t>
            </a:r>
            <a:r>
              <a:rPr lang="nb-NO" dirty="0" err="1"/>
              <a:t>manuscripts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handwritten</a:t>
            </a:r>
            <a:r>
              <a:rPr lang="nb-NO" dirty="0"/>
              <a:t> and </a:t>
            </a:r>
            <a:r>
              <a:rPr lang="nb-NO" dirty="0" err="1"/>
              <a:t>undergoing</a:t>
            </a:r>
            <a:r>
              <a:rPr lang="nb-NO" baseline="0" dirty="0"/>
              <a:t> </a:t>
            </a:r>
            <a:r>
              <a:rPr lang="nb-NO" baseline="0" dirty="0" err="1"/>
              <a:t>several</a:t>
            </a:r>
            <a:r>
              <a:rPr lang="nb-NO" baseline="0" dirty="0"/>
              <a:t> </a:t>
            </a:r>
            <a:r>
              <a:rPr lang="nb-NO" baseline="0" dirty="0" err="1"/>
              <a:t>kind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changes</a:t>
            </a:r>
            <a:r>
              <a:rPr lang="nb-NO" baseline="0" dirty="0"/>
              <a:t> over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2A8C27-E06F-48E0-AE82-8628D0624F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22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  <a:p>
            <a:r>
              <a:rPr lang="nb-NO" dirty="0"/>
              <a:t>HySpex VNIR</a:t>
            </a:r>
            <a:r>
              <a:rPr lang="nb-NO" baseline="0" dirty="0"/>
              <a:t> 1600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2A8C27-E06F-48E0-AE82-8628D0624F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42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2A8C27-E06F-48E0-AE82-8628D0624FC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3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tried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manuscript</a:t>
            </a:r>
            <a:r>
              <a:rPr lang="nb-NO" baseline="0" dirty="0"/>
              <a:t> </a:t>
            </a:r>
            <a:r>
              <a:rPr lang="nb-NO" baseline="0" dirty="0" err="1"/>
              <a:t>looks</a:t>
            </a:r>
            <a:r>
              <a:rPr lang="nb-NO" baseline="0" dirty="0"/>
              <a:t> like in different </a:t>
            </a:r>
            <a:r>
              <a:rPr lang="nb-NO" baseline="0" dirty="0" err="1"/>
              <a:t>illuminants</a:t>
            </a:r>
            <a:endParaRPr lang="nb-NO" baseline="0" dirty="0"/>
          </a:p>
          <a:p>
            <a:r>
              <a:rPr lang="nb-NO" baseline="0" dirty="0" err="1"/>
              <a:t>Sometimes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ambient </a:t>
            </a:r>
            <a:r>
              <a:rPr lang="nb-NO" baseline="0" dirty="0" err="1"/>
              <a:t>light</a:t>
            </a:r>
            <a:r>
              <a:rPr lang="nb-NO" baseline="0" dirty="0"/>
              <a:t> makes </a:t>
            </a:r>
            <a:r>
              <a:rPr lang="nb-NO" baseline="0" dirty="0" err="1"/>
              <a:t>things</a:t>
            </a:r>
            <a:r>
              <a:rPr lang="nb-NO" baseline="0" dirty="0"/>
              <a:t> </a:t>
            </a:r>
            <a:r>
              <a:rPr lang="nb-NO" baseline="0" dirty="0" err="1"/>
              <a:t>further</a:t>
            </a:r>
            <a:r>
              <a:rPr lang="nb-NO" baseline="0" dirty="0"/>
              <a:t> bad.</a:t>
            </a:r>
          </a:p>
          <a:p>
            <a:r>
              <a:rPr lang="nb-NO" baseline="0" dirty="0"/>
              <a:t>Right side, </a:t>
            </a:r>
            <a:r>
              <a:rPr lang="nb-NO" baseline="0" dirty="0" err="1"/>
              <a:t>both</a:t>
            </a:r>
            <a:r>
              <a:rPr lang="nb-NO" baseline="0" dirty="0"/>
              <a:t> </a:t>
            </a:r>
            <a:r>
              <a:rPr lang="nb-NO" baseline="0" dirty="0" err="1"/>
              <a:t>inks</a:t>
            </a:r>
            <a:r>
              <a:rPr lang="nb-NO" baseline="0" dirty="0"/>
              <a:t> </a:t>
            </a:r>
            <a:r>
              <a:rPr lang="nb-NO" baseline="0" dirty="0" err="1"/>
              <a:t>looks</a:t>
            </a:r>
            <a:r>
              <a:rPr lang="nb-NO" baseline="0" dirty="0"/>
              <a:t> like </a:t>
            </a:r>
            <a:r>
              <a:rPr lang="nb-NO" baseline="0" dirty="0" err="1"/>
              <a:t>almost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2A8C27-E06F-48E0-AE82-8628D0624F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84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9063B-488B-4FEF-9015-2272463277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78E2C689-6343-40A0-B1A3-02F7AAAF3514}" type="slidenum">
              <a:rPr lang="en-US" sz="1200" smtClean="0"/>
              <a:pPr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59257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EA3E4361-0D6E-4689-B1C8-817BFE0D0B0A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90536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A28F91-C503-47EE-99BF-4629E4C7B98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893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Every target gives different information regarding quality:</a:t>
            </a:r>
            <a:r>
              <a:rPr lang="en-US" altLang="en-US" baseline="0" dirty="0">
                <a:latin typeface="Arial" panose="020B0604020202020204" pitchFamily="34" charset="0"/>
              </a:rPr>
              <a:t> (Motivation for the selection is in next slide)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91CDBD-3FDB-4C31-9549-CC426EA618D6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5318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See cube. Digital imaging (spatial) + spectroscopy (spectral)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Click, show 2 examples. Obtain full</a:t>
            </a:r>
            <a:r>
              <a:rPr lang="en-US" sz="1200" baseline="0" dirty="0"/>
              <a:t> spectrum instead of 1 or 3 values as in digital imaging.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AE1D3-0AF8-4268-AA56-B52D9DC67F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191DC-0D84-48F1-8FB2-78048AA91909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14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4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0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Vermilion: red pigment</a:t>
            </a:r>
          </a:p>
          <a:p>
            <a:r>
              <a:rPr lang="en-US" dirty="0"/>
              <a:t>Cadmium yellow:</a:t>
            </a:r>
            <a:r>
              <a:rPr lang="en-US" baseline="0" dirty="0"/>
              <a:t> yellow pigment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AE1D3-0AF8-4268-AA56-B52D9DC67F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3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EB10A-D5CE-6245-9310-9C8B9E113D5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30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695517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219203"/>
            <a:ext cx="5257800" cy="491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80200" y="1219203"/>
            <a:ext cx="5259917" cy="491331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3F554-B808-4046-BC7F-C35536A69EF7}" type="datetime1">
              <a:rPr lang="en-US" smtClean="0"/>
              <a:t>1/17/2017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73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lIns="91440"/>
          <a:lstStyle>
            <a:lvl1pPr>
              <a:buSzPct val="65000"/>
              <a:buFontTx/>
              <a:buBlip>
                <a:blip r:embed="rId3"/>
              </a:buBlip>
              <a:defRPr sz="3000" b="0" baseline="0"/>
            </a:lvl1pPr>
            <a:lvl2pPr>
              <a:buSzPct val="65000"/>
              <a:buFontTx/>
              <a:buBlip>
                <a:blip r:embed="rId4"/>
              </a:buBlip>
              <a:defRPr sz="2500" b="0" baseline="0"/>
            </a:lvl2pPr>
            <a:lvl3pPr>
              <a:buFont typeface="Arial" pitchFamily="34" charset="0"/>
              <a:buChar char="•"/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CD0C5-13AF-4DDE-A96D-D75CAA9C7E7E}" type="datetime1">
              <a:rPr lang="nb-NO" smtClean="0"/>
              <a:pPr/>
              <a:t>17.01.2017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icture 2" descr="C:\Users\mariusp\Documents\Arbeid\Papers and projects\Colorlab strategy\Profildokumenter for The Norwegian Colour and Visual Computing Laboratory\RGB\PNG\ColourLab Logo RGB-06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16" y="-192013"/>
            <a:ext cx="9552384" cy="16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116633"/>
            <a:ext cx="8448939" cy="11563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088555" y="6453336"/>
            <a:ext cx="1103445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1039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4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6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5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D7C1-3A0F-4CE4-A43F-20AC52DA990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B8D8-5DA8-46A7-A5FB-C41C1C9AD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10" Type="http://schemas.openxmlformats.org/officeDocument/2006/relationships/image" Target="../media/image62.jpg"/><Relationship Id="rId4" Type="http://schemas.openxmlformats.org/officeDocument/2006/relationships/image" Target="../media/image58.png"/><Relationship Id="rId9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ch.inf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830" y="470513"/>
            <a:ext cx="9144000" cy="23876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Imaging for cultural heritage applications</a:t>
            </a:r>
            <a:endParaRPr lang="en-US" b="1" dirty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7" y="3484073"/>
            <a:ext cx="3080474" cy="205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02" y="3484073"/>
            <a:ext cx="3334677" cy="212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22289" r="52610" b="7334"/>
          <a:stretch/>
        </p:blipFill>
        <p:spPr>
          <a:xfrm>
            <a:off x="9694902" y="3186550"/>
            <a:ext cx="2230759" cy="2771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4" b="23547"/>
          <a:stretch/>
        </p:blipFill>
        <p:spPr>
          <a:xfrm>
            <a:off x="7054937" y="3186550"/>
            <a:ext cx="2511262" cy="27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33" y="533400"/>
            <a:ext cx="9341667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</a:t>
            </a:r>
            <a:r>
              <a:rPr lang="en-US" b="1" dirty="0" err="1"/>
              <a:t>Hyperspectral</a:t>
            </a:r>
            <a:r>
              <a:rPr lang="en-US" b="1" dirty="0"/>
              <a:t> imaging of  ‘The Scream’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3" y="1524000"/>
            <a:ext cx="5086366" cy="34015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5779926"/>
            <a:ext cx="2019300" cy="409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5678873"/>
            <a:ext cx="2376264" cy="52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75" y="5622763"/>
            <a:ext cx="3209925" cy="7239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70" y="1524000"/>
            <a:ext cx="3218943" cy="36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5" y="703287"/>
            <a:ext cx="8014532" cy="5601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4877" y="3042469"/>
            <a:ext cx="221054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nb-NO" sz="2400" i="1" dirty="0"/>
              <a:t>December  2015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41906" y="333955"/>
            <a:ext cx="806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Spectral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Scream:Hyperspectral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image acquisition and analysis of a masterpiece.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7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"/>
            <a:ext cx="6336615" cy="5961492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59" y="1268760"/>
            <a:ext cx="3445433" cy="2232248"/>
          </a:xfrm>
        </p:spPr>
        <p:txBody>
          <a:bodyPr/>
          <a:lstStyle/>
          <a:p>
            <a:r>
              <a:rPr lang="nb-NO" dirty="0" err="1">
                <a:solidFill>
                  <a:schemeClr val="bg1"/>
                </a:solidFill>
              </a:rPr>
              <a:t>Wordings</a:t>
            </a:r>
            <a:r>
              <a:rPr lang="nb-NO" dirty="0">
                <a:solidFill>
                  <a:schemeClr val="bg1"/>
                </a:solidFill>
              </a:rPr>
              <a:t> in ‘The </a:t>
            </a:r>
            <a:r>
              <a:rPr lang="nb-NO" dirty="0" err="1">
                <a:solidFill>
                  <a:schemeClr val="bg1"/>
                </a:solidFill>
              </a:rPr>
              <a:t>Scream</a:t>
            </a:r>
            <a:r>
              <a:rPr lang="nb-NO" dirty="0">
                <a:solidFill>
                  <a:schemeClr val="bg1"/>
                </a:solidFill>
              </a:rPr>
              <a:t>’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15" y="0"/>
            <a:ext cx="5676709" cy="5961492"/>
          </a:xfrm>
          <a:prstGeom prst="rect">
            <a:avLst/>
          </a:prstGeom>
        </p:spPr>
      </p:pic>
      <p:pic>
        <p:nvPicPr>
          <p:cNvPr id="7" name="Picture 6" descr="Wordings_Scre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" y="4585444"/>
            <a:ext cx="6295697" cy="1376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73" y="6147520"/>
            <a:ext cx="12118427" cy="7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Jon Yngve Hardeberg, Sony George, Ferdinand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Deger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Ivar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Baarstad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Julio Ernesto Hernandez Palacios, Spectral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Scream:Hyperspectral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image acquisition and analysis of a masterpiece. To appear in “</a:t>
            </a:r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 paintings by 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Edvard</a:t>
            </a:r>
            <a:r>
              <a:rPr lang="en-US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Munch and some of his contemporaries. Changes and conservation challenges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,” Tine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Frøysaker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Noëlle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Streeton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Hatmut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Kutzke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Biljana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Topalova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‐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Casadiego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Françoise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Hanssen</a:t>
            </a:r>
            <a:r>
              <a:rPr lang="en-US" sz="12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‐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Bauer, eds., Archetype Publications, London, 2014</a:t>
            </a:r>
          </a:p>
        </p:txBody>
      </p:sp>
    </p:spTree>
    <p:extLst>
      <p:ext uri="{BB962C8B-B14F-4D97-AF65-F5344CB8AC3E}">
        <p14:creationId xmlns:p14="http://schemas.microsoft.com/office/powerpoint/2010/main" val="3609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A7AE88D-D6FE-4235-B900-5E73C5813EC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C:\Users\Hilda\Desktop\Thesis Defense\resized-o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7734" y="945138"/>
            <a:ext cx="3188616" cy="5593775"/>
          </a:xfrm>
          <a:prstGeom prst="rect">
            <a:avLst/>
          </a:prstGeom>
          <a:noFill/>
        </p:spPr>
      </p:pic>
      <p:pic>
        <p:nvPicPr>
          <p:cNvPr id="6" name="Picture 5" descr="C:\Users\Hilda\Desktop\Thesis Defense\resized-o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562" y="934282"/>
            <a:ext cx="3195357" cy="5605601"/>
          </a:xfrm>
          <a:prstGeom prst="rect">
            <a:avLst/>
          </a:prstGeom>
          <a:noFill/>
        </p:spPr>
      </p:pic>
      <p:pic>
        <p:nvPicPr>
          <p:cNvPr id="8" name="Picture 7" descr="C:\Users\Hilda\Desktop\Thesis Defense\resized-ori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6562" y="955939"/>
            <a:ext cx="3183792" cy="5583944"/>
          </a:xfrm>
          <a:prstGeom prst="rect">
            <a:avLst/>
          </a:prstGeom>
          <a:noFill/>
        </p:spPr>
      </p:pic>
      <p:pic>
        <p:nvPicPr>
          <p:cNvPr id="9" name="Picture 8" descr="C:\Users\Hilda\Desktop\Thesis Defense\resized-ori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286202" y="955938"/>
            <a:ext cx="3183240" cy="55829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6562" y="6138803"/>
            <a:ext cx="2487476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Lead white, vermilion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9294" y="6138803"/>
            <a:ext cx="1962204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Cadmium yellow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8353" y="186497"/>
            <a:ext cx="421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Pigment mapping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8543604" y="6033185"/>
            <a:ext cx="363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*Pigment Mapping of The Scream (1893) Based on Hyperspectral Imaging , Hilda Deborah, Sony George, Jon Yngve Hardeberg,. Accepted ICISP 2014</a:t>
            </a:r>
          </a:p>
        </p:txBody>
      </p:sp>
    </p:spTree>
    <p:extLst>
      <p:ext uri="{BB962C8B-B14F-4D97-AF65-F5344CB8AC3E}">
        <p14:creationId xmlns:p14="http://schemas.microsoft.com/office/powerpoint/2010/main" val="17307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354" y="620688"/>
            <a:ext cx="8136904" cy="1512168"/>
          </a:xfrm>
        </p:spPr>
        <p:txBody>
          <a:bodyPr>
            <a:normAutofit/>
          </a:bodyPr>
          <a:lstStyle/>
          <a:p>
            <a:r>
              <a:rPr lang="nb-NO" sz="2800" dirty="0"/>
              <a:t>Pigment locations for invasive studies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8" b="11958"/>
          <a:stretch>
            <a:fillRect/>
          </a:stretch>
        </p:blipFill>
        <p:spPr>
          <a:xfrm>
            <a:off x="1880672" y="1905158"/>
            <a:ext cx="7836694" cy="3638551"/>
          </a:xfrm>
        </p:spPr>
      </p:pic>
      <p:sp>
        <p:nvSpPr>
          <p:cNvPr id="3" name="Rectangle 2"/>
          <p:cNvSpPr/>
          <p:nvPr/>
        </p:nvSpPr>
        <p:spPr>
          <a:xfrm>
            <a:off x="1719861" y="5824291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en-US" sz="1400" i="1" dirty="0"/>
              <a:t>'Investigation of Materials Used by </a:t>
            </a:r>
            <a:r>
              <a:rPr lang="en-US" sz="1400" i="1" dirty="0" err="1"/>
              <a:t>Edvard</a:t>
            </a:r>
            <a:r>
              <a:rPr lang="en-US" sz="1400" i="1" dirty="0"/>
              <a:t> </a:t>
            </a:r>
            <a:r>
              <a:rPr lang="en-US" sz="1400" i="1" dirty="0" err="1"/>
              <a:t>Munch</a:t>
            </a:r>
            <a:r>
              <a:rPr lang="en-US" sz="1400" dirty="0" err="1"/>
              <a:t>';Brian</a:t>
            </a:r>
            <a:r>
              <a:rPr lang="en-US" sz="1400" dirty="0"/>
              <a:t> Singer, </a:t>
            </a:r>
            <a:r>
              <a:rPr lang="en-US" sz="1400" dirty="0" err="1"/>
              <a:t>Trond</a:t>
            </a:r>
            <a:r>
              <a:rPr lang="en-US" sz="1400" dirty="0"/>
              <a:t> </a:t>
            </a:r>
            <a:r>
              <a:rPr lang="en-US" sz="1400" dirty="0" err="1"/>
              <a:t>Aslaksby</a:t>
            </a:r>
            <a:r>
              <a:rPr lang="en-US" sz="1400" dirty="0"/>
              <a:t>, </a:t>
            </a:r>
            <a:r>
              <a:rPr lang="en-US" sz="1400" dirty="0" err="1"/>
              <a:t>Biljana</a:t>
            </a:r>
            <a:r>
              <a:rPr lang="en-US" sz="1400" dirty="0"/>
              <a:t> </a:t>
            </a:r>
            <a:r>
              <a:rPr lang="en-US" sz="1400" dirty="0" err="1"/>
              <a:t>Topalova-Casadiego</a:t>
            </a:r>
            <a:r>
              <a:rPr lang="en-US" sz="1400" dirty="0"/>
              <a:t> and Eva </a:t>
            </a:r>
            <a:r>
              <a:rPr lang="en-US" sz="1400" dirty="0" err="1"/>
              <a:t>Storevik</a:t>
            </a:r>
            <a:r>
              <a:rPr lang="en-US" sz="1400" dirty="0"/>
              <a:t> </a:t>
            </a:r>
            <a:r>
              <a:rPr lang="en-US" sz="1400" dirty="0" err="1"/>
              <a:t>Tveit;Studies</a:t>
            </a:r>
            <a:r>
              <a:rPr lang="en-US" sz="1400" dirty="0"/>
              <a:t> in conservation 55 (2010)</a:t>
            </a:r>
          </a:p>
        </p:txBody>
      </p:sp>
    </p:spTree>
    <p:extLst>
      <p:ext uri="{BB962C8B-B14F-4D97-AF65-F5344CB8AC3E}">
        <p14:creationId xmlns:p14="http://schemas.microsoft.com/office/powerpoint/2010/main" val="361957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detection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43970-FA2F-422E-A1CD-E03B06BB9E36}" type="slidenum">
              <a:rPr lang="en-US" smtClean="0"/>
              <a:t>15</a:t>
            </a:fld>
            <a:endParaRPr lang="en-US"/>
          </a:p>
        </p:txBody>
      </p:sp>
      <p:pic>
        <p:nvPicPr>
          <p:cNvPr id="2051" name="Picture 3" descr="E:\Source codes\Color_Imaging_Course\SC_cracks_02_env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12850" r="22569" b="10288"/>
          <a:stretch/>
        </p:blipFill>
        <p:spPr bwMode="auto">
          <a:xfrm rot="5400000">
            <a:off x="4337792" y="-154807"/>
            <a:ext cx="4436851" cy="82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Source codes\Color_Imaging_Course\SCC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12851" r="22569" b="10288"/>
          <a:stretch/>
        </p:blipFill>
        <p:spPr bwMode="auto">
          <a:xfrm rot="5400000">
            <a:off x="4337794" y="-154812"/>
            <a:ext cx="4436849" cy="82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detection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43970-FA2F-422E-A1CD-E03B06BB9E36}" type="slidenum">
              <a:rPr lang="en-US" smtClean="0"/>
              <a:t>16</a:t>
            </a:fld>
            <a:endParaRPr lang="en-US"/>
          </a:p>
        </p:txBody>
      </p:sp>
      <p:pic>
        <p:nvPicPr>
          <p:cNvPr id="3075" name="Picture 3" descr="E:\Source codes\Color_Imaging_Course\SC_cracks_01_env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35698" b="38700"/>
          <a:stretch/>
        </p:blipFill>
        <p:spPr bwMode="auto">
          <a:xfrm rot="5400000">
            <a:off x="3717876" y="746425"/>
            <a:ext cx="4756248" cy="60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Source codes\Color_Imaging_Course\SCC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35698" b="38700"/>
          <a:stretch/>
        </p:blipFill>
        <p:spPr bwMode="auto">
          <a:xfrm rot="5400000">
            <a:off x="3717877" y="746427"/>
            <a:ext cx="4756249" cy="6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978" y="633569"/>
            <a:ext cx="2969842" cy="128021"/>
          </a:xfrm>
        </p:spPr>
        <p:txBody>
          <a:bodyPr>
            <a:normAutofit fontScale="90000"/>
          </a:bodyPr>
          <a:lstStyle/>
          <a:p>
            <a:r>
              <a:rPr lang="en-US" sz="1600" b="1" dirty="0" err="1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Utsikt</a:t>
            </a:r>
            <a:r>
              <a:rPr lang="en-US" sz="1600" b="1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 </a:t>
            </a:r>
            <a:r>
              <a:rPr lang="en-US" sz="1600" b="1" dirty="0" err="1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fra</a:t>
            </a:r>
            <a:r>
              <a:rPr lang="en-US" sz="1600" b="1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 </a:t>
            </a:r>
            <a:r>
              <a:rPr lang="en-US" sz="1600" b="1" dirty="0" err="1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Fossveien</a:t>
            </a:r>
            <a:r>
              <a:rPr lang="en-US" sz="1600" b="1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 (1881)</a:t>
            </a:r>
            <a:br>
              <a:rPr lang="en-US" b="1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B667C-A33E-A847-B271-F0E7F88764C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1" y="649102"/>
            <a:ext cx="2191265" cy="3391959"/>
          </a:xfr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68" y="3739691"/>
            <a:ext cx="4020517" cy="261665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15" y="1300298"/>
            <a:ext cx="3901580" cy="33306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56839" y="3324329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Minner</a:t>
            </a:r>
            <a:r>
              <a:rPr lang="en-US" b="1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 (1891)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62404" y="930966"/>
            <a:ext cx="2420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Treschows</a:t>
            </a:r>
            <a:r>
              <a:rPr lang="en-US" dirty="0">
                <a:latin typeface="Klavika-Regular" charset="0"/>
                <a:ea typeface="ＭＳ Ｐゴシック" charset="0"/>
                <a:cs typeface="Klavika-Regular" charset="0"/>
                <a:sym typeface="Klavika-Regular" charset="0"/>
              </a:rPr>
              <a:t> bro (1898)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27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35122"/>
            <a:ext cx="7836694" cy="1724025"/>
          </a:xfrm>
        </p:spPr>
        <p:txBody>
          <a:bodyPr/>
          <a:lstStyle/>
          <a:p>
            <a:r>
              <a:rPr lang="nb-NO" sz="3200" dirty="0"/>
              <a:t>How it looks like if we use these lights?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87" y="3005731"/>
            <a:ext cx="2673690" cy="29761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B667C-A33E-A847-B271-F0E7F88764C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14" y="2992785"/>
            <a:ext cx="2778586" cy="304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2969727"/>
            <a:ext cx="2785809" cy="3048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408" y="607951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Calculated_Data_4_LED_with_yellow_LED</a:t>
            </a:r>
          </a:p>
        </p:txBody>
      </p:sp>
      <p:sp>
        <p:nvSpPr>
          <p:cNvPr id="9" name="Rectangle 8"/>
          <p:cNvSpPr/>
          <p:nvPr/>
        </p:nvSpPr>
        <p:spPr>
          <a:xfrm>
            <a:off x="3767907" y="60924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GE_F40WAD_FL__6500K__9200_CRI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50004" y="6092454"/>
            <a:ext cx="1882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GE_Standard_Tungsten_TH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657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1524001" y="3678311"/>
            <a:ext cx="2069977" cy="586769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968208" y="3731938"/>
            <a:ext cx="2699792" cy="520956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505026" y="2012357"/>
            <a:ext cx="2918553" cy="338554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764706"/>
            <a:ext cx="8582947" cy="1152127"/>
          </a:xfrm>
        </p:spPr>
        <p:txBody>
          <a:bodyPr/>
          <a:lstStyle/>
          <a:p>
            <a:r>
              <a:rPr lang="nb-NO" sz="2800" dirty="0"/>
              <a:t>How it looks like if we use these lights?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B667C-A33E-A847-B271-F0E7F88764C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77" y="1623634"/>
            <a:ext cx="3917944" cy="2549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50" y="4252894"/>
            <a:ext cx="3917944" cy="2549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8" y="4241429"/>
            <a:ext cx="3917944" cy="2549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8302" y="196178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err="1"/>
              <a:t>Leelium</a:t>
            </a:r>
            <a:r>
              <a:rPr lang="en-US" sz="1600" b="1" dirty="0"/>
              <a:t> </a:t>
            </a:r>
            <a:r>
              <a:rPr lang="en-US" sz="1600" b="1" dirty="0" err="1"/>
              <a:t>Daylight_MSR_HMI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272988" y="36803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Philips Par38_LED</a:t>
            </a:r>
          </a:p>
          <a:p>
            <a:r>
              <a:rPr lang="en-US" sz="1600" b="1" dirty="0"/>
              <a:t>2660K 8400_CRI</a:t>
            </a:r>
          </a:p>
        </p:txBody>
      </p:sp>
      <p:sp>
        <p:nvSpPr>
          <p:cNvPr id="9" name="Rectangle 8"/>
          <p:cNvSpPr/>
          <p:nvPr/>
        </p:nvSpPr>
        <p:spPr>
          <a:xfrm>
            <a:off x="6972371" y="3678311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ProLite</a:t>
            </a:r>
            <a:r>
              <a:rPr lang="en-US" sz="1600" b="1" dirty="0"/>
              <a:t> Daylight_SRI30W</a:t>
            </a:r>
          </a:p>
          <a:p>
            <a:r>
              <a:rPr lang="en-US" sz="1600" b="1" dirty="0"/>
              <a:t> Par_30_CFL</a:t>
            </a:r>
          </a:p>
        </p:txBody>
      </p:sp>
    </p:spTree>
    <p:extLst>
      <p:ext uri="{BB962C8B-B14F-4D97-AF65-F5344CB8AC3E}">
        <p14:creationId xmlns:p14="http://schemas.microsoft.com/office/powerpoint/2010/main" val="139411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b="1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>
            <a:normAutofit/>
          </a:bodyPr>
          <a:lstStyle/>
          <a:p>
            <a:pPr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Accurate documentation </a:t>
            </a:r>
          </a:p>
          <a:p>
            <a:pPr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B050"/>
                </a:solidFill>
              </a:rPr>
              <a:t>High image resolution </a:t>
            </a:r>
            <a:r>
              <a:rPr lang="en-GB" sz="2400" b="1" dirty="0">
                <a:solidFill>
                  <a:srgbClr val="0070C0"/>
                </a:solidFill>
              </a:rPr>
              <a:t>and </a:t>
            </a:r>
            <a:r>
              <a:rPr lang="en-GB" sz="2400" b="1" dirty="0">
                <a:solidFill>
                  <a:srgbClr val="00B050"/>
                </a:solidFill>
              </a:rPr>
              <a:t>penetration </a:t>
            </a:r>
            <a:r>
              <a:rPr lang="en-GB" sz="2400" b="1" dirty="0">
                <a:solidFill>
                  <a:srgbClr val="0070C0"/>
                </a:solidFill>
              </a:rPr>
              <a:t>have always been the two most important parameters that conservators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Hi- fi reproduction </a:t>
            </a:r>
            <a:r>
              <a:rPr lang="en-GB" sz="2400" b="1" dirty="0">
                <a:solidFill>
                  <a:srgbClr val="0070C0"/>
                </a:solidFill>
              </a:rPr>
              <a:t>of art paintings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 Investigation the </a:t>
            </a:r>
            <a:r>
              <a:rPr lang="en-GB" sz="2400" b="1" dirty="0">
                <a:solidFill>
                  <a:srgbClr val="00B050"/>
                </a:solidFill>
              </a:rPr>
              <a:t>under paintings 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Non-destructive </a:t>
            </a:r>
            <a:r>
              <a:rPr lang="en-GB" sz="2400" b="1" dirty="0">
                <a:solidFill>
                  <a:srgbClr val="00B050"/>
                </a:solidFill>
              </a:rPr>
              <a:t>Pigment identification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Virtual restoration </a:t>
            </a:r>
            <a:r>
              <a:rPr lang="en-GB" sz="2400" b="1" dirty="0">
                <a:solidFill>
                  <a:srgbClr val="0070C0"/>
                </a:solidFill>
              </a:rPr>
              <a:t>of paintings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Study the </a:t>
            </a:r>
            <a:r>
              <a:rPr lang="en-GB" sz="2400" b="1" dirty="0">
                <a:solidFill>
                  <a:srgbClr val="00B050"/>
                </a:solidFill>
              </a:rPr>
              <a:t>effect of ambient light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Virtual Museum</a:t>
            </a:r>
          </a:p>
          <a:p>
            <a:pPr marL="285750" indent="-285750"/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360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386" y="1451552"/>
            <a:ext cx="8030236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Application of spectral imaging for the analysis of ancient manuscripts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0180" y="4129668"/>
            <a:ext cx="1134649" cy="13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68" y="4159913"/>
            <a:ext cx="1356478" cy="127043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248" y="4159913"/>
            <a:ext cx="2741628" cy="135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347" y="4188766"/>
            <a:ext cx="1227345" cy="125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" y="4188766"/>
            <a:ext cx="1239116" cy="124158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5" b="1254"/>
          <a:stretch/>
        </p:blipFill>
        <p:spPr bwMode="auto">
          <a:xfrm>
            <a:off x="10171597" y="4013712"/>
            <a:ext cx="1628267" cy="14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4" b="23547"/>
          <a:stretch/>
        </p:blipFill>
        <p:spPr>
          <a:xfrm>
            <a:off x="8573178" y="4107531"/>
            <a:ext cx="1450117" cy="14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07" y="138410"/>
            <a:ext cx="8229600" cy="998460"/>
          </a:xfrm>
        </p:spPr>
        <p:txBody>
          <a:bodyPr/>
          <a:lstStyle/>
          <a:p>
            <a:pPr algn="l"/>
            <a:r>
              <a:rPr lang="nb-NO" sz="3200" dirty="0" err="1"/>
              <a:t>Spectral</a:t>
            </a:r>
            <a:r>
              <a:rPr lang="nb-NO" sz="3200" dirty="0"/>
              <a:t> </a:t>
            </a:r>
            <a:r>
              <a:rPr lang="nb-NO" sz="3200" dirty="0" err="1"/>
              <a:t>aquisition</a:t>
            </a:r>
            <a:r>
              <a:rPr lang="nb-NO" sz="3200" dirty="0"/>
              <a:t> at National Library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99" y="405750"/>
            <a:ext cx="3063638" cy="46077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5" y="1034924"/>
            <a:ext cx="5654999" cy="3759973"/>
          </a:xfrm>
          <a:prstGeom prst="rect">
            <a:avLst/>
          </a:prstGeom>
        </p:spPr>
      </p:pic>
      <p:pic>
        <p:nvPicPr>
          <p:cNvPr id="8" name="Picture 7" descr="http://www.colourlab.no/var/ezwebin_site/storage/images/imt/research/colorlab/events/cvcs2013/logo_neo_hyspex/477719-1-eng-US/logo_neo_hyspex_listite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5196" y="5738586"/>
            <a:ext cx="912043" cy="83742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04284" y="5905269"/>
            <a:ext cx="2735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916" y="5951428"/>
            <a:ext cx="2282069" cy="53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47" y="5951428"/>
            <a:ext cx="2348458" cy="529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3" y="5783515"/>
            <a:ext cx="865451" cy="8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z="3600" dirty="0" err="1"/>
              <a:t>Ink</a:t>
            </a:r>
            <a:r>
              <a:rPr lang="nb-NO" sz="3600" dirty="0"/>
              <a:t> </a:t>
            </a:r>
            <a:r>
              <a:rPr lang="nb-NO" sz="3600" dirty="0" err="1"/>
              <a:t>Separation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060849"/>
            <a:ext cx="3386646" cy="37766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31504" y="6198797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Brev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Munch, </a:t>
            </a:r>
            <a:r>
              <a:rPr lang="en-US" dirty="0" err="1"/>
              <a:t>Nathalia</a:t>
            </a:r>
            <a:r>
              <a:rPr lang="en-US" dirty="0"/>
              <a:t> (1812-1900) </a:t>
            </a:r>
            <a:r>
              <a:rPr lang="en-US" dirty="0" err="1"/>
              <a:t>til</a:t>
            </a:r>
            <a:r>
              <a:rPr lang="en-US" dirty="0"/>
              <a:t> Munch, Peter Andreas (1810-1863)”, dated 27.9.1833</a:t>
            </a:r>
          </a:p>
        </p:txBody>
      </p:sp>
    </p:spTree>
    <p:extLst>
      <p:ext uri="{BB962C8B-B14F-4D97-AF65-F5344CB8AC3E}">
        <p14:creationId xmlns:p14="http://schemas.microsoft.com/office/powerpoint/2010/main" val="425730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z="3600" dirty="0"/>
              <a:t>Visualisation at different </a:t>
            </a:r>
            <a:r>
              <a:rPr lang="nb-NO" sz="3600" dirty="0" err="1"/>
              <a:t>illuminants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2060848"/>
            <a:ext cx="2637695" cy="237564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52" y="2000873"/>
            <a:ext cx="2637696" cy="2375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66" y="4214074"/>
            <a:ext cx="3237100" cy="2422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4214074"/>
            <a:ext cx="3176478" cy="23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z="3600" dirty="0"/>
              <a:t>Band </a:t>
            </a:r>
            <a:r>
              <a:rPr lang="nb-NO" sz="3600" dirty="0" err="1"/>
              <a:t>selection</a:t>
            </a:r>
            <a:r>
              <a:rPr lang="nb-NO" sz="3600" dirty="0"/>
              <a:t> ?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60" y="2349501"/>
            <a:ext cx="8126281" cy="37766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79777" y="594928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512 </a:t>
            </a:r>
            <a:r>
              <a:rPr lang="nb-NO" dirty="0" err="1"/>
              <a:t>nm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72265" y="598135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730 </a:t>
            </a:r>
            <a:r>
              <a:rPr lang="nb-NO" dirty="0" err="1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7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z="3600" dirty="0"/>
              <a:t>SID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258872"/>
            <a:ext cx="3776663" cy="37766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1AC3D3-2B29-45C7-A13B-48B1098CA600}" type="datetime1">
              <a:rPr lang="en-US" smtClean="0"/>
              <a:t>1/17/2017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264357"/>
            <a:ext cx="1905198" cy="2124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0" y="4527550"/>
            <a:ext cx="12668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34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167" y="460694"/>
            <a:ext cx="8229600" cy="998460"/>
          </a:xfrm>
        </p:spPr>
        <p:txBody>
          <a:bodyPr/>
          <a:lstStyle/>
          <a:p>
            <a:r>
              <a:rPr lang="en-US" sz="4000" b="1" dirty="0"/>
              <a:t>Khirbet </a:t>
            </a:r>
            <a:r>
              <a:rPr lang="en-US" sz="4000" b="1" dirty="0" err="1"/>
              <a:t>Qeiyafa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8444" y="1459154"/>
            <a:ext cx="4343400" cy="48768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endParaRPr lang="en-US" altLang="fr-F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2600" b="1" dirty="0"/>
              <a:t>Khirbet </a:t>
            </a:r>
            <a:r>
              <a:rPr lang="en-US" sz="2600" b="1" dirty="0" err="1"/>
              <a:t>Qeiyafa</a:t>
            </a:r>
            <a:r>
              <a:rPr lang="en-US" sz="2600" dirty="0"/>
              <a:t> (</a:t>
            </a:r>
            <a:r>
              <a:rPr lang="en-US" sz="2600" b="1" dirty="0" err="1"/>
              <a:t>Elah</a:t>
            </a:r>
            <a:r>
              <a:rPr lang="en-US" sz="2600" b="1" dirty="0"/>
              <a:t> Fortress</a:t>
            </a:r>
            <a:r>
              <a:rPr lang="en-US" sz="2600" dirty="0"/>
              <a:t>) is the site of an ancient city overlooking the </a:t>
            </a:r>
            <a:r>
              <a:rPr lang="en-US" sz="2600" dirty="0" err="1"/>
              <a:t>Elah</a:t>
            </a:r>
            <a:r>
              <a:rPr lang="en-US" sz="2600" dirty="0"/>
              <a:t> Valle - (32 km) from Jerusalem 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Covers nearly 6 acres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Encircled by a 700 meter long city wall constructed of stones weighing up to eight tons</a:t>
            </a:r>
          </a:p>
          <a:p>
            <a:pPr>
              <a:buFont typeface="Arial" charset="0"/>
              <a:buChar char="•"/>
            </a:pPr>
            <a:r>
              <a:rPr lang="en-US" sz="2600" dirty="0"/>
              <a:t>Estimated</a:t>
            </a:r>
            <a:r>
              <a:rPr lang="fr-FR" sz="2600" dirty="0"/>
              <a:t> </a:t>
            </a:r>
            <a:r>
              <a:rPr lang="en-US" sz="2600" dirty="0"/>
              <a:t>historical period: </a:t>
            </a:r>
            <a:r>
              <a:rPr lang="fr-FR" sz="2600" dirty="0"/>
              <a:t>10th-century BCE</a:t>
            </a:r>
            <a:endParaRPr lang="cs-CZ" altLang="fr-FR" sz="2600" dirty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n-US" altLang="fr-FR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0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84" y="1129640"/>
            <a:ext cx="4038600" cy="228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84" y="3524085"/>
            <a:ext cx="3059159" cy="29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E299B-9997-40FE-85A7-E1B7E919E23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728" y="1441734"/>
            <a:ext cx="5187000" cy="40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Content Placeholder 2"/>
          <p:cNvSpPr>
            <a:spLocks noGrp="1"/>
          </p:cNvSpPr>
          <p:nvPr>
            <p:ph idx="1"/>
          </p:nvPr>
        </p:nvSpPr>
        <p:spPr>
          <a:xfrm>
            <a:off x="487959" y="1616979"/>
            <a:ext cx="4191000" cy="40608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fr-FR" dirty="0">
                <a:cs typeface="Times New Roman" panose="02020603050405020304" pitchFamily="18" charset="0"/>
              </a:rPr>
              <a:t>Dimension: 15 x 16 cm</a:t>
            </a:r>
          </a:p>
          <a:p>
            <a:pPr eaLnBrk="1" hangingPunct="1"/>
            <a:r>
              <a:rPr lang="en-US" dirty="0"/>
              <a:t>The text :</a:t>
            </a:r>
            <a:endParaRPr lang="en-US" altLang="fr-FR" dirty="0"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fr-FR" dirty="0">
                <a:cs typeface="Times New Roman" panose="02020603050405020304" pitchFamily="18" charset="0"/>
              </a:rPr>
              <a:t>Written in ink</a:t>
            </a:r>
          </a:p>
          <a:p>
            <a:pPr lvl="1" eaLnBrk="1" hangingPunct="1"/>
            <a:r>
              <a:rPr lang="en-US" dirty="0"/>
              <a:t>Poorly preserved and difficult to read</a:t>
            </a:r>
          </a:p>
          <a:p>
            <a:pPr lvl="1" eaLnBrk="1" hangingPunct="1"/>
            <a:r>
              <a:rPr lang="en-US" dirty="0"/>
              <a:t>5 lines of text separated by draw underlines</a:t>
            </a:r>
          </a:p>
          <a:p>
            <a:pPr lvl="1" eaLnBrk="1" hangingPunct="1"/>
            <a:r>
              <a:rPr lang="en-US" dirty="0"/>
              <a:t>The longest Proto-Canaanite Inscription ever found</a:t>
            </a:r>
          </a:p>
          <a:p>
            <a:pPr lvl="1" eaLnBrk="1" hangingPunct="1"/>
            <a:r>
              <a:rPr lang="en-US" dirty="0"/>
              <a:t>The earliest Hebrew inscription known to date</a:t>
            </a:r>
          </a:p>
          <a:p>
            <a:pPr eaLnBrk="1" hangingPunct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dirty="0"/>
              <a:t>Improve readability of Ostracon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68014" y="6208492"/>
            <a:ext cx="11655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*Spectral Image Analysis and Visualisation of the Khirbet </a:t>
            </a:r>
            <a:r>
              <a:rPr lang="en-US" sz="1400" dirty="0" err="1"/>
              <a:t>Qeiyafa</a:t>
            </a:r>
            <a:r>
              <a:rPr lang="en-US" sz="1400" dirty="0"/>
              <a:t> Ostracon, Sony George, Ana Maria </a:t>
            </a:r>
            <a:r>
              <a:rPr lang="en-US" sz="1400" dirty="0" err="1"/>
              <a:t>Grecicosei</a:t>
            </a:r>
            <a:r>
              <a:rPr lang="en-US" sz="1400" dirty="0"/>
              <a:t>, Erik Waaler, and Jon Yngve Hardeberg, -ICISP 2014</a:t>
            </a:r>
          </a:p>
        </p:txBody>
      </p:sp>
    </p:spTree>
    <p:extLst>
      <p:ext uri="{BB962C8B-B14F-4D97-AF65-F5344CB8AC3E}">
        <p14:creationId xmlns:p14="http://schemas.microsoft.com/office/powerpoint/2010/main" val="1396512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 err="1"/>
              <a:t>Missing</a:t>
            </a:r>
            <a:r>
              <a:rPr lang="nb-NO" sz="3600" dirty="0"/>
              <a:t> </a:t>
            </a:r>
            <a:r>
              <a:rPr lang="nb-NO" sz="3600" dirty="0" err="1"/>
              <a:t>characters</a:t>
            </a:r>
            <a:r>
              <a:rPr lang="nb-NO" dirty="0"/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41" y="2258872"/>
            <a:ext cx="5054918" cy="37766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1AC3D3-2B29-45C7-A13B-48B1098CA600}" type="datetime1">
              <a:rPr lang="en-US" smtClean="0"/>
              <a:t>1/17/2017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B8541-38D8-4BB6-B9D7-71B1E614E1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93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6FB93-7235-4997-A990-3AC9682A487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5779" name="Picture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r="17950" b="1888"/>
          <a:stretch>
            <a:fillRect/>
          </a:stretch>
        </p:blipFill>
        <p:spPr bwMode="auto">
          <a:xfrm>
            <a:off x="4114800" y="61029"/>
            <a:ext cx="6572632" cy="678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itle 1"/>
          <p:cNvSpPr>
            <a:spLocks noGrp="1"/>
          </p:cNvSpPr>
          <p:nvPr>
            <p:ph type="title"/>
          </p:nvPr>
        </p:nvSpPr>
        <p:spPr>
          <a:xfrm>
            <a:off x="1524001" y="2243139"/>
            <a:ext cx="2630488" cy="1265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Mathematical image processing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6057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075240" cy="868958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Failed restoration of art paintings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27" y="1251722"/>
            <a:ext cx="3787181" cy="2363934"/>
          </a:xfrm>
        </p:spPr>
      </p:pic>
      <p:sp>
        <p:nvSpPr>
          <p:cNvPr id="7" name="Rectangle 6"/>
          <p:cNvSpPr/>
          <p:nvPr/>
        </p:nvSpPr>
        <p:spPr>
          <a:xfrm>
            <a:off x="0" y="3831957"/>
            <a:ext cx="7172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 three versions of the “</a:t>
            </a:r>
            <a:r>
              <a:rPr lang="en-GB" b="1" dirty="0">
                <a:solidFill>
                  <a:srgbClr val="FF0000"/>
                </a:solidFill>
              </a:rPr>
              <a:t>ecce homo</a:t>
            </a:r>
            <a:r>
              <a:rPr lang="en-GB" b="1" dirty="0"/>
              <a:t>” fresco of Jesus.</a:t>
            </a:r>
          </a:p>
          <a:p>
            <a:r>
              <a:rPr lang="en-GB" b="1" dirty="0"/>
              <a:t>The original version by </a:t>
            </a:r>
            <a:r>
              <a:rPr lang="en-GB" b="1" dirty="0" err="1">
                <a:solidFill>
                  <a:srgbClr val="FF0000"/>
                </a:solidFill>
              </a:rPr>
              <a:t>Elías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García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Martínez</a:t>
            </a:r>
            <a:r>
              <a:rPr lang="en-GB" b="1" dirty="0"/>
              <a:t>, a 19th-century painter; a deteriorated version of the fresco; the restored version by Cecilia Giménez.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40564" y="4662954"/>
            <a:ext cx="172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August 23, 2012</a:t>
            </a:r>
          </a:p>
        </p:txBody>
      </p:sp>
      <p:pic>
        <p:nvPicPr>
          <p:cNvPr id="4098" name="Picture 2" descr="C:\Users\Sony\Desktop\new 4  bloggers mona lisa spo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0" y="1251721"/>
            <a:ext cx="3514699" cy="19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35" y="1251721"/>
            <a:ext cx="3583781" cy="3012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3143" y="4247455"/>
            <a:ext cx="220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Virgin and Saint Anne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86872" y="4616787"/>
            <a:ext cx="19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Overcleaning</a:t>
            </a:r>
            <a:r>
              <a:rPr lang="nb-NO" dirty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0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136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dirty="0"/>
              <a:t>National museum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history</a:t>
            </a:r>
            <a:r>
              <a:rPr lang="nb-NO" sz="3200" dirty="0"/>
              <a:t>: </a:t>
            </a:r>
            <a:r>
              <a:rPr lang="nb-NO" sz="3200" dirty="0" err="1"/>
              <a:t>Bucharest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43" y="1690687"/>
            <a:ext cx="5978145" cy="448360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2564231">
            <a:off x="7477158" y="2779400"/>
            <a:ext cx="1040235" cy="30800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7" b="2513"/>
          <a:stretch/>
        </p:blipFill>
        <p:spPr>
          <a:xfrm>
            <a:off x="8731758" y="226136"/>
            <a:ext cx="2809060" cy="37822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7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European Union COST-Action TD 1201:</a:t>
            </a:r>
          </a:p>
          <a:p>
            <a:pPr lvl="1"/>
            <a:r>
              <a:rPr lang="en-US" altLang="en-US" dirty="0"/>
              <a:t>Precise and complete documentation of artefacts for conservation and preservation of our cultural heritage (CH). </a:t>
            </a:r>
          </a:p>
          <a:p>
            <a:pPr lvl="1"/>
            <a:r>
              <a:rPr lang="en-US" altLang="en-US" dirty="0"/>
              <a:t>Access to the best possible documentation of artefacts this Action is contributing to the enhanced understanding of material CH and helps its long-term preservation.</a:t>
            </a:r>
          </a:p>
          <a:p>
            <a:r>
              <a:rPr lang="nb-NO" altLang="en-US" dirty="0">
                <a:hlinkClick r:id="rId3"/>
              </a:rPr>
              <a:t>http://www.cosch.info</a:t>
            </a:r>
            <a:endParaRPr lang="nb-NO" altLang="en-US" dirty="0"/>
          </a:p>
          <a:p>
            <a:r>
              <a:rPr lang="nb-NO" altLang="en-US" dirty="0"/>
              <a:t>2012-2016 </a:t>
            </a:r>
            <a:endParaRPr lang="en-US" altLang="en-US" dirty="0"/>
          </a:p>
        </p:txBody>
      </p:sp>
      <p:pic>
        <p:nvPicPr>
          <p:cNvPr id="5124" name="Grafi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099114"/>
            <a:ext cx="1992238" cy="15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Colour</a:t>
            </a:r>
            <a:r>
              <a:rPr lang="en-US" dirty="0"/>
              <a:t> and Space in Cultural Heritage (COSCH)</a:t>
            </a:r>
          </a:p>
        </p:txBody>
      </p:sp>
    </p:spTree>
    <p:extLst>
      <p:ext uri="{BB962C8B-B14F-4D97-AF65-F5344CB8AC3E}">
        <p14:creationId xmlns:p14="http://schemas.microsoft.com/office/powerpoint/2010/main" val="753603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393" y="1600200"/>
            <a:ext cx="5544618" cy="506916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1: Rare Earth Elements panel (</a:t>
            </a:r>
            <a:r>
              <a:rPr lang="en-US" sz="3200" dirty="0" err="1"/>
              <a:t>Spectralon</a:t>
            </a:r>
            <a:r>
              <a:rPr lang="en-US" sz="3200" dirty="0"/>
              <a:t>)</a:t>
            </a:r>
          </a:p>
          <a:p>
            <a:r>
              <a:rPr lang="en-US" sz="3200" dirty="0"/>
              <a:t>2: X-Rite </a:t>
            </a:r>
            <a:r>
              <a:rPr lang="en-US" sz="3200" dirty="0" err="1"/>
              <a:t>ColorChecker</a:t>
            </a:r>
            <a:r>
              <a:rPr lang="en-US" sz="3200" dirty="0"/>
              <a:t>® CLASSIC</a:t>
            </a:r>
          </a:p>
          <a:p>
            <a:r>
              <a:rPr lang="en-US" sz="3200" dirty="0"/>
              <a:t>3: X-Rite White Balance</a:t>
            </a:r>
          </a:p>
          <a:p>
            <a:r>
              <a:rPr lang="en-US" sz="3200" dirty="0"/>
              <a:t>4: Painted test panel – medieval Tuscan technique on wood</a:t>
            </a:r>
          </a:p>
          <a:p>
            <a:pPr lvl="1"/>
            <a:r>
              <a:rPr lang="nb-NO" sz="2200" dirty="0"/>
              <a:t>SBSAE </a:t>
            </a:r>
            <a:r>
              <a:rPr lang="nb-NO" sz="2200" dirty="0" err="1"/>
              <a:t>Restoration</a:t>
            </a:r>
            <a:r>
              <a:rPr lang="nb-NO" sz="2200" dirty="0"/>
              <a:t> Labs, Florence</a:t>
            </a:r>
            <a:endParaRPr lang="en-US" sz="2200" dirty="0"/>
          </a:p>
          <a:p>
            <a:r>
              <a:rPr lang="en-US" sz="3200" dirty="0"/>
              <a:t>5: Antique Russian Icon "Virgin of Kazan" (1899) print on copper plate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COSCH - RRT test elements</a:t>
            </a:r>
            <a:endParaRPr lang="en-US" dirty="0"/>
          </a:p>
        </p:txBody>
      </p:sp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3" y="1419808"/>
            <a:ext cx="1867980" cy="15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419808"/>
            <a:ext cx="2291862" cy="272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52" y="4229741"/>
            <a:ext cx="3544703" cy="254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920302"/>
            <a:ext cx="818742" cy="10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413" y="2924944"/>
            <a:ext cx="11212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1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16" y="1121954"/>
            <a:ext cx="9144000" cy="54210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Grafi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38" y="5902146"/>
            <a:ext cx="1056134" cy="84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310" y="309155"/>
            <a:ext cx="8555310" cy="5011891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University of Eastern Finland, Joensuu, Finland</a:t>
            </a:r>
          </a:p>
          <a:p>
            <a:r>
              <a:rPr lang="en-US" sz="1500" dirty="0">
                <a:solidFill>
                  <a:srgbClr val="002060"/>
                </a:solidFill>
              </a:rPr>
              <a:t>UCL London, UK</a:t>
            </a:r>
          </a:p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Gjøvik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University College, Norway</a:t>
            </a:r>
          </a:p>
          <a:p>
            <a:r>
              <a:rPr lang="en-US" sz="1500" dirty="0">
                <a:solidFill>
                  <a:srgbClr val="002060"/>
                </a:solidFill>
              </a:rPr>
              <a:t>IFAC-CNR, Florence, Italy</a:t>
            </a:r>
          </a:p>
          <a:p>
            <a:r>
              <a:rPr lang="en-US" sz="1500" dirty="0">
                <a:solidFill>
                  <a:srgbClr val="002060"/>
                </a:solidFill>
              </a:rPr>
              <a:t>Imaging &amp; Media Lab, </a:t>
            </a:r>
            <a:r>
              <a:rPr lang="en-US" sz="1500" dirty="0" err="1">
                <a:solidFill>
                  <a:srgbClr val="002060"/>
                </a:solidFill>
              </a:rPr>
              <a:t>Universität</a:t>
            </a:r>
            <a:r>
              <a:rPr lang="en-US" sz="1500" dirty="0">
                <a:solidFill>
                  <a:srgbClr val="002060"/>
                </a:solidFill>
              </a:rPr>
              <a:t> Basel, Switzerland</a:t>
            </a:r>
          </a:p>
          <a:p>
            <a:r>
              <a:rPr lang="en-US" sz="1500" dirty="0">
                <a:solidFill>
                  <a:srgbClr val="002060"/>
                </a:solidFill>
              </a:rPr>
              <a:t>University of Leipzig, Germany</a:t>
            </a:r>
          </a:p>
          <a:p>
            <a:r>
              <a:rPr lang="en-US" sz="1500" dirty="0">
                <a:solidFill>
                  <a:srgbClr val="002060"/>
                </a:solidFill>
              </a:rPr>
              <a:t>University of Minho, Braga, Portugal</a:t>
            </a:r>
          </a:p>
          <a:p>
            <a:r>
              <a:rPr lang="en-US" sz="1500" dirty="0">
                <a:solidFill>
                  <a:srgbClr val="002060"/>
                </a:solidFill>
              </a:rPr>
              <a:t>CD6-UPC, </a:t>
            </a:r>
            <a:r>
              <a:rPr lang="en-US" sz="1500" dirty="0" err="1">
                <a:solidFill>
                  <a:srgbClr val="002060"/>
                </a:solidFill>
              </a:rPr>
              <a:t>Terrassa</a:t>
            </a:r>
            <a:r>
              <a:rPr lang="en-US" sz="1500" dirty="0">
                <a:solidFill>
                  <a:srgbClr val="002060"/>
                </a:solidFill>
              </a:rPr>
              <a:t>, Spain</a:t>
            </a:r>
          </a:p>
          <a:p>
            <a:r>
              <a:rPr lang="en-US" sz="1500" dirty="0">
                <a:solidFill>
                  <a:srgbClr val="002060"/>
                </a:solidFill>
              </a:rPr>
              <a:t>Museum in Krakow, Poland</a:t>
            </a:r>
          </a:p>
          <a:p>
            <a:r>
              <a:rPr lang="en-US" sz="1500" dirty="0">
                <a:solidFill>
                  <a:srgbClr val="002060"/>
                </a:solidFill>
              </a:rPr>
              <a:t>Institute of Theoretical and Applied Mechanics of the Academy of Sciences, Czech Republic</a:t>
            </a:r>
          </a:p>
          <a:p>
            <a:r>
              <a:rPr lang="en-US" sz="1500" dirty="0">
                <a:solidFill>
                  <a:srgbClr val="002060"/>
                </a:solidFill>
              </a:rPr>
              <a:t>Centre de </a:t>
            </a:r>
            <a:r>
              <a:rPr lang="en-US" sz="1500" dirty="0" err="1">
                <a:solidFill>
                  <a:srgbClr val="002060"/>
                </a:solidFill>
              </a:rPr>
              <a:t>Recherche</a:t>
            </a:r>
            <a:r>
              <a:rPr lang="en-US" sz="1500" dirty="0">
                <a:solidFill>
                  <a:srgbClr val="002060"/>
                </a:solidFill>
              </a:rPr>
              <a:t> et de Restauration des </a:t>
            </a:r>
            <a:r>
              <a:rPr lang="en-US" sz="1500" dirty="0" err="1">
                <a:solidFill>
                  <a:srgbClr val="002060"/>
                </a:solidFill>
              </a:rPr>
              <a:t>Musées</a:t>
            </a:r>
            <a:r>
              <a:rPr lang="en-US" sz="1500" dirty="0">
                <a:solidFill>
                  <a:srgbClr val="002060"/>
                </a:solidFill>
              </a:rPr>
              <a:t> de France, </a:t>
            </a:r>
            <a:r>
              <a:rPr lang="en-US" sz="1500" dirty="0" err="1">
                <a:solidFill>
                  <a:srgbClr val="002060"/>
                </a:solidFill>
              </a:rPr>
              <a:t>Musée</a:t>
            </a:r>
            <a:r>
              <a:rPr lang="en-US" sz="1500" dirty="0">
                <a:solidFill>
                  <a:srgbClr val="002060"/>
                </a:solidFill>
              </a:rPr>
              <a:t> du Louvre, Paris, France</a:t>
            </a:r>
          </a:p>
          <a:p>
            <a:r>
              <a:rPr lang="en-US" sz="1500" dirty="0">
                <a:solidFill>
                  <a:srgbClr val="002060"/>
                </a:solidFill>
              </a:rPr>
              <a:t>CRCC, Paris</a:t>
            </a:r>
          </a:p>
          <a:p>
            <a:r>
              <a:rPr lang="en-US" sz="1500" dirty="0">
                <a:solidFill>
                  <a:srgbClr val="002060"/>
                </a:solidFill>
              </a:rPr>
              <a:t>University of Milan - </a:t>
            </a:r>
            <a:r>
              <a:rPr lang="en-US" sz="1500" dirty="0" err="1">
                <a:solidFill>
                  <a:srgbClr val="002060"/>
                </a:solidFill>
              </a:rPr>
              <a:t>Bicocca</a:t>
            </a:r>
            <a:r>
              <a:rPr lang="en-US" sz="1500" dirty="0">
                <a:solidFill>
                  <a:srgbClr val="002060"/>
                </a:solidFill>
              </a:rPr>
              <a:t>, Italy</a:t>
            </a:r>
          </a:p>
          <a:p>
            <a:r>
              <a:rPr lang="en-US" sz="1500" dirty="0" err="1">
                <a:solidFill>
                  <a:srgbClr val="002060"/>
                </a:solidFill>
              </a:rPr>
              <a:t>Norsk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Elektro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Optikk</a:t>
            </a:r>
            <a:r>
              <a:rPr lang="en-US" sz="1500" dirty="0">
                <a:solidFill>
                  <a:srgbClr val="002060"/>
                </a:solidFill>
              </a:rPr>
              <a:t> AS, Norway</a:t>
            </a:r>
          </a:p>
          <a:p>
            <a:r>
              <a:rPr lang="en-US" sz="1500" dirty="0">
                <a:solidFill>
                  <a:srgbClr val="002060"/>
                </a:solidFill>
              </a:rPr>
              <a:t>University of Burgundy, France</a:t>
            </a:r>
          </a:p>
          <a:p>
            <a:r>
              <a:rPr lang="en-US" sz="1500" dirty="0">
                <a:solidFill>
                  <a:srgbClr val="002060"/>
                </a:solidFill>
              </a:rPr>
              <a:t>STARC, The Cyprus Institute, Cyprus</a:t>
            </a:r>
          </a:p>
          <a:p>
            <a:r>
              <a:rPr lang="en-US" sz="1500" dirty="0">
                <a:solidFill>
                  <a:srgbClr val="002060"/>
                </a:solidFill>
              </a:rPr>
              <a:t>Academy of Fine Arts, Vienna, Austria</a:t>
            </a:r>
          </a:p>
          <a:p>
            <a:r>
              <a:rPr lang="en-US" sz="1500" dirty="0">
                <a:solidFill>
                  <a:srgbClr val="002060"/>
                </a:solidFill>
              </a:rPr>
              <a:t>Czech Technical University in Prague, Czech Republic</a:t>
            </a:r>
          </a:p>
          <a:p>
            <a:r>
              <a:rPr lang="en-US" sz="1500" dirty="0">
                <a:solidFill>
                  <a:srgbClr val="002060"/>
                </a:solidFill>
              </a:rPr>
              <a:t>Smithsonian Institution, Washington DC</a:t>
            </a:r>
          </a:p>
        </p:txBody>
      </p:sp>
    </p:spTree>
    <p:extLst>
      <p:ext uri="{BB962C8B-B14F-4D97-AF65-F5344CB8AC3E}">
        <p14:creationId xmlns:p14="http://schemas.microsoft.com/office/powerpoint/2010/main" val="1436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2555" y="700096"/>
            <a:ext cx="9028622" cy="514350"/>
          </a:xfrm>
        </p:spPr>
        <p:txBody>
          <a:bodyPr>
            <a:noAutofit/>
          </a:bodyPr>
          <a:lstStyle/>
          <a:p>
            <a:pPr eaLnBrk="1" hangingPunct="1"/>
            <a:r>
              <a:rPr lang="fr-FR" dirty="0"/>
              <a:t>RGB and spectral image acquisition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4257822" y="2132429"/>
            <a:ext cx="4346683" cy="1679973"/>
            <a:chOff x="869" y="2593"/>
            <a:chExt cx="3587" cy="1411"/>
          </a:xfrm>
        </p:grpSpPr>
        <p:sp>
          <p:nvSpPr>
            <p:cNvPr id="26631" name="AutoShape 7"/>
            <p:cNvSpPr>
              <a:spLocks noChangeArrowheads="1"/>
            </p:cNvSpPr>
            <p:nvPr/>
          </p:nvSpPr>
          <p:spPr bwMode="auto">
            <a:xfrm>
              <a:off x="869" y="3047"/>
              <a:ext cx="232" cy="2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3276" y="2778"/>
              <a:ext cx="697" cy="755"/>
              <a:chOff x="-1435" y="2092"/>
              <a:chExt cx="1488" cy="1776"/>
            </a:xfrm>
          </p:grpSpPr>
          <p:sp>
            <p:nvSpPr>
              <p:cNvPr id="26651" name="Rectangle 9"/>
              <p:cNvSpPr>
                <a:spLocks noChangeArrowheads="1"/>
              </p:cNvSpPr>
              <p:nvPr/>
            </p:nvSpPr>
            <p:spPr bwMode="auto">
              <a:xfrm>
                <a:off x="-1435" y="2092"/>
                <a:ext cx="1008" cy="1296"/>
              </a:xfrm>
              <a:prstGeom prst="rect">
                <a:avLst/>
              </a:prstGeom>
              <a:solidFill>
                <a:srgbClr val="3333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6653" name="Rectangle 11"/>
              <p:cNvSpPr>
                <a:spLocks noChangeArrowheads="1"/>
              </p:cNvSpPr>
              <p:nvPr/>
            </p:nvSpPr>
            <p:spPr bwMode="auto">
              <a:xfrm>
                <a:off x="-1243" y="2284"/>
                <a:ext cx="1008" cy="1296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6656" name="Rectangle 14"/>
              <p:cNvSpPr>
                <a:spLocks noChangeArrowheads="1"/>
              </p:cNvSpPr>
              <p:nvPr/>
            </p:nvSpPr>
            <p:spPr bwMode="auto">
              <a:xfrm>
                <a:off x="-955" y="2572"/>
                <a:ext cx="1008" cy="129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</p:grpSp>
        <p:sp>
          <p:nvSpPr>
            <p:cNvPr id="26634" name="AutoShape 19"/>
            <p:cNvSpPr>
              <a:spLocks noChangeArrowheads="1"/>
            </p:cNvSpPr>
            <p:nvPr/>
          </p:nvSpPr>
          <p:spPr bwMode="auto">
            <a:xfrm>
              <a:off x="2857" y="2999"/>
              <a:ext cx="233" cy="232"/>
            </a:xfrm>
            <a:prstGeom prst="rightArrow">
              <a:avLst>
                <a:gd name="adj1" fmla="val 50000"/>
                <a:gd name="adj2" fmla="val 2510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sp>
          <p:nvSpPr>
            <p:cNvPr id="26635" name="Text Box 20"/>
            <p:cNvSpPr txBox="1">
              <a:spLocks noChangeArrowheads="1"/>
            </p:cNvSpPr>
            <p:nvPr/>
          </p:nvSpPr>
          <p:spPr bwMode="auto">
            <a:xfrm>
              <a:off x="1461" y="3539"/>
              <a:ext cx="110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dirty="0">
                  <a:latin typeface="Arial" panose="020B0604020202020204" pitchFamily="34" charset="0"/>
                </a:rPr>
                <a:t>RGB</a:t>
              </a:r>
              <a:br>
                <a:rPr lang="fr-FR" sz="1500" dirty="0">
                  <a:latin typeface="Arial" panose="020B0604020202020204" pitchFamily="34" charset="0"/>
                </a:rPr>
              </a:br>
              <a:r>
                <a:rPr lang="fr-FR" sz="1500" dirty="0">
                  <a:latin typeface="Arial" panose="020B0604020202020204" pitchFamily="34" charset="0"/>
                </a:rPr>
                <a:t>Camera</a:t>
              </a:r>
            </a:p>
          </p:txBody>
        </p:sp>
        <p:sp>
          <p:nvSpPr>
            <p:cNvPr id="26636" name="Text Box 21"/>
            <p:cNvSpPr txBox="1">
              <a:spLocks noChangeArrowheads="1"/>
            </p:cNvSpPr>
            <p:nvPr/>
          </p:nvSpPr>
          <p:spPr bwMode="auto">
            <a:xfrm>
              <a:off x="3185" y="3591"/>
              <a:ext cx="110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dirty="0">
                  <a:latin typeface="Arial" panose="020B0604020202020204" pitchFamily="34" charset="0"/>
                </a:rPr>
                <a:t>RGB image</a:t>
              </a:r>
            </a:p>
          </p:txBody>
        </p:sp>
        <p:sp>
          <p:nvSpPr>
            <p:cNvPr id="26638" name="Line 31"/>
            <p:cNvSpPr>
              <a:spLocks noChangeShapeType="1"/>
            </p:cNvSpPr>
            <p:nvPr/>
          </p:nvSpPr>
          <p:spPr bwMode="auto">
            <a:xfrm>
              <a:off x="3871" y="2749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725"/>
            </a:p>
          </p:txBody>
        </p:sp>
        <p:sp>
          <p:nvSpPr>
            <p:cNvPr id="26639" name="Rectangle 32"/>
            <p:cNvSpPr>
              <a:spLocks noChangeArrowheads="1"/>
            </p:cNvSpPr>
            <p:nvPr/>
          </p:nvSpPr>
          <p:spPr bwMode="auto">
            <a:xfrm>
              <a:off x="3973" y="2593"/>
              <a:ext cx="48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i="1" dirty="0">
                  <a:latin typeface="Arial" panose="020B0604020202020204" pitchFamily="34" charset="0"/>
                </a:rPr>
                <a:t>K= 3</a:t>
              </a:r>
              <a:endParaRPr lang="fr-FR" sz="1800" i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17520">
            <a:off x="4709393" y="3962454"/>
            <a:ext cx="1826999" cy="141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4269486" y="4278602"/>
            <a:ext cx="4447262" cy="1639492"/>
            <a:chOff x="1822" y="2688"/>
            <a:chExt cx="3670" cy="1377"/>
          </a:xfrm>
        </p:grpSpPr>
        <p:sp>
          <p:nvSpPr>
            <p:cNvPr id="37" name="AutoShape 7"/>
            <p:cNvSpPr>
              <a:spLocks noChangeArrowheads="1"/>
            </p:cNvSpPr>
            <p:nvPr/>
          </p:nvSpPr>
          <p:spPr bwMode="auto">
            <a:xfrm>
              <a:off x="1822" y="2976"/>
              <a:ext cx="232" cy="2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grpSp>
          <p:nvGrpSpPr>
            <p:cNvPr id="38" name="Group 8"/>
            <p:cNvGrpSpPr>
              <a:grpSpLocks/>
            </p:cNvGrpSpPr>
            <p:nvPr/>
          </p:nvGrpSpPr>
          <p:grpSpPr bwMode="auto">
            <a:xfrm>
              <a:off x="4151" y="2787"/>
              <a:ext cx="697" cy="755"/>
              <a:chOff x="432" y="2112"/>
              <a:chExt cx="1488" cy="1776"/>
            </a:xfrm>
          </p:grpSpPr>
          <p:sp>
            <p:nvSpPr>
              <p:cNvPr id="44" name="Rectangle 9"/>
              <p:cNvSpPr>
                <a:spLocks noChangeArrowheads="1"/>
              </p:cNvSpPr>
              <p:nvPr/>
            </p:nvSpPr>
            <p:spPr bwMode="auto">
              <a:xfrm>
                <a:off x="432" y="2112"/>
                <a:ext cx="1008" cy="1296"/>
              </a:xfrm>
              <a:prstGeom prst="rect">
                <a:avLst/>
              </a:prstGeom>
              <a:solidFill>
                <a:srgbClr val="3333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45" name="Rectangle 10"/>
              <p:cNvSpPr>
                <a:spLocks noChangeArrowheads="1"/>
              </p:cNvSpPr>
              <p:nvPr/>
            </p:nvSpPr>
            <p:spPr bwMode="auto">
              <a:xfrm>
                <a:off x="528" y="2208"/>
                <a:ext cx="1008" cy="1296"/>
              </a:xfrm>
              <a:prstGeom prst="rect">
                <a:avLst/>
              </a:prstGeom>
              <a:solidFill>
                <a:srgbClr val="33CC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/>
            </p:nvSpPr>
            <p:spPr bwMode="auto">
              <a:xfrm>
                <a:off x="624" y="2304"/>
                <a:ext cx="1008" cy="1296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47" name="Rectangle 12"/>
              <p:cNvSpPr>
                <a:spLocks noChangeArrowheads="1"/>
              </p:cNvSpPr>
              <p:nvPr/>
            </p:nvSpPr>
            <p:spPr bwMode="auto">
              <a:xfrm>
                <a:off x="720" y="2400"/>
                <a:ext cx="1008" cy="129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/>
            </p:nvSpPr>
            <p:spPr bwMode="auto">
              <a:xfrm>
                <a:off x="816" y="2496"/>
                <a:ext cx="1008" cy="1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49" name="Rectangle 14"/>
              <p:cNvSpPr>
                <a:spLocks noChangeArrowheads="1"/>
              </p:cNvSpPr>
              <p:nvPr/>
            </p:nvSpPr>
            <p:spPr bwMode="auto">
              <a:xfrm>
                <a:off x="912" y="2592"/>
                <a:ext cx="1008" cy="129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</p:grpSp>
        <p:sp>
          <p:nvSpPr>
            <p:cNvPr id="39" name="AutoShape 19"/>
            <p:cNvSpPr>
              <a:spLocks noChangeArrowheads="1"/>
            </p:cNvSpPr>
            <p:nvPr/>
          </p:nvSpPr>
          <p:spPr bwMode="auto">
            <a:xfrm>
              <a:off x="3860" y="2999"/>
              <a:ext cx="233" cy="232"/>
            </a:xfrm>
            <a:prstGeom prst="rightArrow">
              <a:avLst>
                <a:gd name="adj1" fmla="val 50000"/>
                <a:gd name="adj2" fmla="val 2510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2261" y="3584"/>
              <a:ext cx="120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dirty="0">
                  <a:latin typeface="Arial" panose="020B0604020202020204" pitchFamily="34" charset="0"/>
                </a:rPr>
                <a:t>Hyperspectral</a:t>
              </a:r>
              <a:br>
                <a:rPr lang="fr-FR" sz="1500" dirty="0">
                  <a:latin typeface="Arial" panose="020B0604020202020204" pitchFamily="34" charset="0"/>
                </a:rPr>
              </a:br>
              <a:r>
                <a:rPr lang="fr-FR" sz="1500" dirty="0">
                  <a:latin typeface="Arial" panose="020B0604020202020204" pitchFamily="34" charset="0"/>
                </a:rPr>
                <a:t>Camera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3984" y="3600"/>
              <a:ext cx="126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dirty="0">
                  <a:latin typeface="Arial" panose="020B0604020202020204" pitchFamily="34" charset="0"/>
                </a:rPr>
                <a:t>Hyperspectral image</a:t>
              </a: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4800" y="2784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725"/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4877" y="2688"/>
              <a:ext cx="61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i="1" dirty="0">
                  <a:latin typeface="Arial" panose="020B0604020202020204" pitchFamily="34" charset="0"/>
                </a:rPr>
                <a:t>K &gt; 10</a:t>
              </a:r>
              <a:endParaRPr lang="fr-FR" sz="1800" i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18" y="2122141"/>
            <a:ext cx="1443541" cy="10771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74" y="1970685"/>
            <a:ext cx="1145958" cy="14936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55" y="3962888"/>
            <a:ext cx="1145958" cy="14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303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pic>
        <p:nvPicPr>
          <p:cNvPr id="7" name="Online Imag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46" y="1028955"/>
            <a:ext cx="9197872" cy="4777970"/>
          </a:xfrm>
        </p:spPr>
      </p:pic>
      <p:sp>
        <p:nvSpPr>
          <p:cNvPr id="9" name="Rectangle 8"/>
          <p:cNvSpPr/>
          <p:nvPr/>
        </p:nvSpPr>
        <p:spPr>
          <a:xfrm>
            <a:off x="2246919" y="5067438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2427515" y="5730624"/>
            <a:ext cx="45719" cy="578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2351585" y="5067438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2449882" y="5013176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2555905" y="5013176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2661928" y="5067438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2777264" y="5067256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2894613" y="5006847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/>
          <p:cNvSpPr/>
          <p:nvPr/>
        </p:nvSpPr>
        <p:spPr>
          <a:xfrm>
            <a:off x="3009949" y="5067256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/>
          <p:cNvSpPr/>
          <p:nvPr/>
        </p:nvSpPr>
        <p:spPr>
          <a:xfrm>
            <a:off x="3129584" y="5006847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/>
          <p:cNvSpPr/>
          <p:nvPr/>
        </p:nvSpPr>
        <p:spPr>
          <a:xfrm>
            <a:off x="3257112" y="5090169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/>
          <p:cNvSpPr/>
          <p:nvPr/>
        </p:nvSpPr>
        <p:spPr>
          <a:xfrm>
            <a:off x="3364555" y="4989647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/>
          <p:cNvSpPr/>
          <p:nvPr/>
        </p:nvSpPr>
        <p:spPr>
          <a:xfrm>
            <a:off x="3466871" y="5067256"/>
            <a:ext cx="45719" cy="66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6458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35" y="370839"/>
            <a:ext cx="7836694" cy="1724025"/>
          </a:xfrm>
        </p:spPr>
        <p:txBody>
          <a:bodyPr/>
          <a:lstStyle/>
          <a:p>
            <a:r>
              <a:rPr lang="en-US" dirty="0" err="1"/>
              <a:t>Hyperspectral</a:t>
            </a:r>
            <a:r>
              <a:rPr lang="en-US" dirty="0"/>
              <a:t>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A7AE88D-D6FE-4235-B900-5E73C5813ECE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30" name="Curved Connector 29"/>
          <p:cNvCxnSpPr/>
          <p:nvPr/>
        </p:nvCxnSpPr>
        <p:spPr>
          <a:xfrm>
            <a:off x="12496800" y="4343400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Hilda\Desktop\Thesis Defense\ori\fig1_3.png"/>
          <p:cNvPicPr>
            <a:picLocks noChangeAspect="1" noChangeArrowheads="1"/>
          </p:cNvPicPr>
          <p:nvPr/>
        </p:nvPicPr>
        <p:blipFill>
          <a:blip r:embed="rId3"/>
          <a:srcRect t="8127"/>
          <a:stretch>
            <a:fillRect/>
          </a:stretch>
        </p:blipFill>
        <p:spPr bwMode="auto">
          <a:xfrm>
            <a:off x="6872204" y="4937760"/>
            <a:ext cx="3165826" cy="1920240"/>
          </a:xfrm>
          <a:prstGeom prst="rect">
            <a:avLst/>
          </a:prstGeom>
          <a:noFill/>
        </p:spPr>
      </p:pic>
      <p:pic>
        <p:nvPicPr>
          <p:cNvPr id="1030" name="Picture 6" descr="C:\Users\Hilda\Desktop\Thesis Defense\ori\fig1_2.png"/>
          <p:cNvPicPr>
            <a:picLocks noChangeAspect="1" noChangeArrowheads="1"/>
          </p:cNvPicPr>
          <p:nvPr/>
        </p:nvPicPr>
        <p:blipFill>
          <a:blip r:embed="rId4"/>
          <a:srcRect t="6250"/>
          <a:stretch>
            <a:fillRect/>
          </a:stretch>
        </p:blipFill>
        <p:spPr bwMode="auto">
          <a:xfrm>
            <a:off x="6415004" y="2804160"/>
            <a:ext cx="3090110" cy="19019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0" y="2322202"/>
            <a:ext cx="3101459" cy="404239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3215680" y="3642360"/>
            <a:ext cx="3046924" cy="106375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129004" y="5852160"/>
            <a:ext cx="2667000" cy="76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1317" y="1498566"/>
            <a:ext cx="6453335" cy="432000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667464" y="5963134"/>
            <a:ext cx="194796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>
                <a:solidFill>
                  <a:srgbClr val="FF0000"/>
                </a:solidFill>
              </a:rPr>
              <a:t>Y-</a:t>
            </a:r>
            <a:r>
              <a:rPr lang="nb-NO" sz="2000" b="1" dirty="0" err="1">
                <a:solidFill>
                  <a:srgbClr val="FF0000"/>
                </a:solidFill>
              </a:rPr>
              <a:t>scanning</a:t>
            </a:r>
            <a:r>
              <a:rPr lang="nb-NO" sz="2000" b="1" dirty="0">
                <a:solidFill>
                  <a:srgbClr val="FF0000"/>
                </a:solidFill>
              </a:rPr>
              <a:t> stage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9038314" y="3142709"/>
            <a:ext cx="137044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FF0000"/>
                </a:solidFill>
              </a:rPr>
              <a:t>HySpex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Instrument</a:t>
            </a:r>
          </a:p>
        </p:txBody>
      </p:sp>
      <p:sp>
        <p:nvSpPr>
          <p:cNvPr id="9" name="Rektangel 8"/>
          <p:cNvSpPr/>
          <p:nvPr/>
        </p:nvSpPr>
        <p:spPr>
          <a:xfrm>
            <a:off x="6078451" y="3091026"/>
            <a:ext cx="86786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FF0000"/>
                </a:solidFill>
              </a:rPr>
              <a:t>Lamps</a:t>
            </a:r>
            <a:endParaRPr lang="nb-NO" sz="2000" b="1" dirty="0">
              <a:solidFill>
                <a:srgbClr val="FF0000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8330286" y="2348880"/>
            <a:ext cx="147976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FF0000"/>
                </a:solidFill>
              </a:rPr>
              <a:t>Reflectance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nb-NO" sz="2000" b="1" dirty="0" err="1">
                <a:solidFill>
                  <a:srgbClr val="FF0000"/>
                </a:solidFill>
              </a:rPr>
              <a:t>reference</a:t>
            </a:r>
            <a:endParaRPr lang="nb-NO" sz="2000" b="1" dirty="0">
              <a:solidFill>
                <a:srgbClr val="FF0000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8501631" y="4581128"/>
            <a:ext cx="197842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FF0000"/>
                </a:solidFill>
              </a:rPr>
              <a:t>Mounting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  <a:r>
              <a:rPr lang="nb-NO" sz="2000" b="1" dirty="0" err="1">
                <a:solidFill>
                  <a:srgbClr val="FF0000"/>
                </a:solidFill>
              </a:rPr>
              <a:t>frame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for </a:t>
            </a:r>
            <a:r>
              <a:rPr lang="nb-NO" sz="2000" b="1" dirty="0" err="1">
                <a:solidFill>
                  <a:srgbClr val="FF0000"/>
                </a:solidFill>
              </a:rPr>
              <a:t>painting</a:t>
            </a:r>
            <a:endParaRPr lang="nb-NO" sz="2000" b="1" dirty="0">
              <a:solidFill>
                <a:srgbClr val="FF0000"/>
              </a:solidFill>
            </a:endParaRPr>
          </a:p>
        </p:txBody>
      </p:sp>
      <p:cxnSp>
        <p:nvCxnSpPr>
          <p:cNvPr id="13" name="Rett pil 12"/>
          <p:cNvCxnSpPr/>
          <p:nvPr/>
        </p:nvCxnSpPr>
        <p:spPr>
          <a:xfrm flipV="1">
            <a:off x="6983090" y="2906360"/>
            <a:ext cx="501369" cy="32429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/>
          <p:cNvCxnSpPr/>
          <p:nvPr/>
        </p:nvCxnSpPr>
        <p:spPr>
          <a:xfrm>
            <a:off x="6983090" y="3437838"/>
            <a:ext cx="501369" cy="20718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/>
        </p:nvCxnSpPr>
        <p:spPr>
          <a:xfrm flipH="1">
            <a:off x="8144621" y="2889330"/>
            <a:ext cx="360040" cy="1058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>
            <a:stCxn id="8" idx="1"/>
          </p:cNvCxnSpPr>
          <p:nvPr/>
        </p:nvCxnSpPr>
        <p:spPr>
          <a:xfrm flipH="1" flipV="1">
            <a:off x="7856592" y="3237862"/>
            <a:ext cx="1181722" cy="2587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8388082" y="5949280"/>
            <a:ext cx="195598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b-NO" sz="2000" b="1" dirty="0" err="1">
                <a:solidFill>
                  <a:srgbClr val="FF0000"/>
                </a:solidFill>
              </a:rPr>
              <a:t>X-scanning</a:t>
            </a:r>
            <a:r>
              <a:rPr lang="nb-NO" sz="2000" b="1" dirty="0">
                <a:solidFill>
                  <a:srgbClr val="FF0000"/>
                </a:solidFill>
              </a:rPr>
              <a:t> stage</a:t>
            </a:r>
          </a:p>
        </p:txBody>
      </p:sp>
      <p:cxnSp>
        <p:nvCxnSpPr>
          <p:cNvPr id="31" name="Rett pil 30"/>
          <p:cNvCxnSpPr/>
          <p:nvPr/>
        </p:nvCxnSpPr>
        <p:spPr>
          <a:xfrm flipH="1" flipV="1">
            <a:off x="8929064" y="5589240"/>
            <a:ext cx="248570" cy="37389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/>
        </p:nvCxnSpPr>
        <p:spPr>
          <a:xfrm flipV="1">
            <a:off x="6634121" y="4581128"/>
            <a:ext cx="348969" cy="138200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/>
        </p:nvCxnSpPr>
        <p:spPr>
          <a:xfrm flipH="1" flipV="1">
            <a:off x="8328486" y="4509120"/>
            <a:ext cx="327618" cy="39517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innhold 2"/>
          <p:cNvSpPr>
            <a:spLocks/>
          </p:cNvSpPr>
          <p:nvPr/>
        </p:nvSpPr>
        <p:spPr bwMode="auto">
          <a:xfrm>
            <a:off x="1646238" y="1268414"/>
            <a:ext cx="4161730" cy="532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rgbClr val="000099"/>
              </a:buClr>
              <a:defRPr/>
            </a:pPr>
            <a:r>
              <a:rPr lang="nb-NO" sz="1600" b="1" dirty="0">
                <a:solidFill>
                  <a:srgbClr val="003399"/>
                </a:solidFill>
              </a:rPr>
              <a:t>Main system </a:t>
            </a:r>
            <a:r>
              <a:rPr lang="nb-NO" sz="1600" b="1" dirty="0" err="1">
                <a:solidFill>
                  <a:srgbClr val="003399"/>
                </a:solidFill>
              </a:rPr>
              <a:t>components</a:t>
            </a:r>
            <a:r>
              <a:rPr lang="nb-NO" sz="1600" b="1" dirty="0">
                <a:solidFill>
                  <a:srgbClr val="003399"/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XY linear skanner: 100cm </a:t>
            </a:r>
            <a:r>
              <a:rPr lang="nb-NO" sz="1600" b="1" dirty="0" err="1">
                <a:solidFill>
                  <a:srgbClr val="003399"/>
                </a:solidFill>
              </a:rPr>
              <a:t>horizontal</a:t>
            </a:r>
            <a:r>
              <a:rPr lang="nb-NO" sz="1600" b="1" dirty="0">
                <a:solidFill>
                  <a:srgbClr val="003399"/>
                </a:solidFill>
              </a:rPr>
              <a:t>, 150cm </a:t>
            </a:r>
            <a:r>
              <a:rPr lang="nb-NO" sz="1600" b="1" dirty="0" err="1">
                <a:solidFill>
                  <a:srgbClr val="003399"/>
                </a:solidFill>
              </a:rPr>
              <a:t>vertical</a:t>
            </a:r>
            <a:endParaRPr lang="nb-NO" sz="1600" b="1" dirty="0">
              <a:solidFill>
                <a:srgbClr val="0033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HySpex VNIR and/or SWIR camera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Close-up lenses and </a:t>
            </a:r>
            <a:r>
              <a:rPr lang="nb-NO" sz="1600" b="1" dirty="0" err="1">
                <a:solidFill>
                  <a:srgbClr val="003399"/>
                </a:solidFill>
              </a:rPr>
              <a:t>polarizers</a:t>
            </a:r>
            <a:endParaRPr lang="nb-NO" sz="1600" b="1" dirty="0">
              <a:solidFill>
                <a:srgbClr val="0033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 err="1">
                <a:solidFill>
                  <a:srgbClr val="003399"/>
                </a:solidFill>
              </a:rPr>
              <a:t>Light</a:t>
            </a:r>
            <a:r>
              <a:rPr lang="nb-NO" sz="1600" b="1" dirty="0">
                <a:solidFill>
                  <a:srgbClr val="003399"/>
                </a:solidFill>
              </a:rPr>
              <a:t> </a:t>
            </a:r>
            <a:r>
              <a:rPr lang="nb-NO" sz="1600" b="1" dirty="0" err="1">
                <a:solidFill>
                  <a:srgbClr val="003399"/>
                </a:solidFill>
              </a:rPr>
              <a:t>source</a:t>
            </a:r>
            <a:endParaRPr lang="nb-NO" sz="1600" b="1" dirty="0">
              <a:solidFill>
                <a:srgbClr val="0033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Data </a:t>
            </a:r>
            <a:r>
              <a:rPr lang="nb-NO" sz="1600" b="1" dirty="0" err="1">
                <a:solidFill>
                  <a:srgbClr val="003399"/>
                </a:solidFill>
              </a:rPr>
              <a:t>Acquisition</a:t>
            </a:r>
            <a:r>
              <a:rPr lang="nb-NO" sz="1600" b="1" dirty="0">
                <a:solidFill>
                  <a:srgbClr val="003399"/>
                </a:solidFill>
              </a:rPr>
              <a:t> Computer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Software:</a:t>
            </a:r>
          </a:p>
          <a:p>
            <a:pPr marL="800100" lvl="1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HySpex for data </a:t>
            </a:r>
            <a:r>
              <a:rPr lang="nb-NO" sz="1600" b="1" dirty="0" err="1">
                <a:solidFill>
                  <a:srgbClr val="003399"/>
                </a:solidFill>
              </a:rPr>
              <a:t>acquisition</a:t>
            </a:r>
            <a:endParaRPr lang="nb-NO" sz="1600" b="1" dirty="0">
              <a:solidFill>
                <a:srgbClr val="003399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HySpex for </a:t>
            </a:r>
            <a:r>
              <a:rPr lang="nb-NO" sz="1600" b="1" dirty="0" err="1">
                <a:solidFill>
                  <a:srgbClr val="003399"/>
                </a:solidFill>
              </a:rPr>
              <a:t>calibration</a:t>
            </a:r>
            <a:endParaRPr lang="nb-NO" sz="1600" b="1" dirty="0">
              <a:solidFill>
                <a:srgbClr val="003399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r>
              <a:rPr lang="nb-NO" sz="1600" b="1" dirty="0">
                <a:solidFill>
                  <a:srgbClr val="003399"/>
                </a:solidFill>
              </a:rPr>
              <a:t>ENVI for </a:t>
            </a:r>
            <a:r>
              <a:rPr lang="nb-NO" sz="1600" b="1" dirty="0" err="1">
                <a:solidFill>
                  <a:srgbClr val="003399"/>
                </a:solidFill>
              </a:rPr>
              <a:t>analysis</a:t>
            </a:r>
            <a:r>
              <a:rPr lang="nb-NO" sz="1600" b="1" dirty="0">
                <a:solidFill>
                  <a:srgbClr val="003399"/>
                </a:solidFill>
              </a:rPr>
              <a:t> (</a:t>
            </a:r>
            <a:r>
              <a:rPr lang="nb-NO" sz="1600" b="1" dirty="0" err="1">
                <a:solidFill>
                  <a:srgbClr val="003399"/>
                </a:solidFill>
              </a:rPr>
              <a:t>third</a:t>
            </a:r>
            <a:r>
              <a:rPr lang="nb-NO" sz="1600" b="1" dirty="0">
                <a:solidFill>
                  <a:srgbClr val="003399"/>
                </a:solidFill>
              </a:rPr>
              <a:t> party)</a:t>
            </a:r>
          </a:p>
          <a:p>
            <a:pPr marL="800100" lvl="1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endParaRPr lang="nb-NO" sz="1600" b="1" dirty="0">
              <a:solidFill>
                <a:srgbClr val="003399"/>
              </a:solidFill>
            </a:endParaRPr>
          </a:p>
          <a:p>
            <a:pPr algn="l">
              <a:spcBef>
                <a:spcPct val="20000"/>
              </a:spcBef>
              <a:buClr>
                <a:srgbClr val="000099"/>
              </a:buClr>
              <a:defRPr/>
            </a:pPr>
            <a:r>
              <a:rPr lang="nb-NO" sz="1600" b="1" dirty="0" err="1">
                <a:solidFill>
                  <a:srgbClr val="003399"/>
                </a:solidFill>
              </a:rPr>
              <a:t>Optional</a:t>
            </a:r>
            <a:r>
              <a:rPr lang="nb-NO" sz="1600" b="1" dirty="0">
                <a:solidFill>
                  <a:srgbClr val="003399"/>
                </a:solidFill>
              </a:rPr>
              <a:t>: </a:t>
            </a:r>
            <a:r>
              <a:rPr lang="nb-NO" sz="1600" b="1" dirty="0" err="1">
                <a:solidFill>
                  <a:srgbClr val="003399"/>
                </a:solidFill>
              </a:rPr>
              <a:t>Dedicated</a:t>
            </a:r>
            <a:r>
              <a:rPr lang="nb-NO" sz="1600" b="1" dirty="0">
                <a:solidFill>
                  <a:srgbClr val="003399"/>
                </a:solidFill>
              </a:rPr>
              <a:t> </a:t>
            </a:r>
            <a:r>
              <a:rPr lang="nb-NO" sz="1600" b="1" dirty="0" err="1">
                <a:solidFill>
                  <a:srgbClr val="003399"/>
                </a:solidFill>
              </a:rPr>
              <a:t>processing</a:t>
            </a:r>
            <a:r>
              <a:rPr lang="nb-NO" sz="1600" b="1" dirty="0">
                <a:solidFill>
                  <a:srgbClr val="003399"/>
                </a:solidFill>
              </a:rPr>
              <a:t> computer and servers for </a:t>
            </a:r>
            <a:r>
              <a:rPr lang="nb-NO" sz="1600" b="1" dirty="0" err="1">
                <a:solidFill>
                  <a:srgbClr val="003399"/>
                </a:solidFill>
              </a:rPr>
              <a:t>archiving</a:t>
            </a:r>
            <a:endParaRPr lang="nb-NO" sz="1600" b="1" dirty="0">
              <a:solidFill>
                <a:srgbClr val="003399"/>
              </a:solidFill>
            </a:endParaRPr>
          </a:p>
          <a:p>
            <a:pPr algn="l">
              <a:spcBef>
                <a:spcPct val="20000"/>
              </a:spcBef>
              <a:buClr>
                <a:srgbClr val="000099"/>
              </a:buClr>
              <a:defRPr/>
            </a:pPr>
            <a:r>
              <a:rPr lang="nb-NO" sz="1600" b="1" dirty="0">
                <a:solidFill>
                  <a:srgbClr val="003399"/>
                </a:solidFill>
              </a:rPr>
              <a:t>Full </a:t>
            </a:r>
            <a:r>
              <a:rPr lang="nb-NO" sz="1600" b="1" dirty="0" err="1">
                <a:solidFill>
                  <a:srgbClr val="003399"/>
                </a:solidFill>
              </a:rPr>
              <a:t>syncronization</a:t>
            </a:r>
            <a:r>
              <a:rPr lang="nb-NO" sz="1600" b="1" dirty="0">
                <a:solidFill>
                  <a:srgbClr val="003399"/>
                </a:solidFill>
              </a:rPr>
              <a:t> </a:t>
            </a:r>
            <a:r>
              <a:rPr lang="nb-NO" sz="1600" b="1" dirty="0" err="1">
                <a:solidFill>
                  <a:srgbClr val="003399"/>
                </a:solidFill>
              </a:rPr>
              <a:t>between</a:t>
            </a:r>
            <a:r>
              <a:rPr lang="nb-NO" sz="1600" b="1" dirty="0">
                <a:solidFill>
                  <a:srgbClr val="003399"/>
                </a:solidFill>
              </a:rPr>
              <a:t> </a:t>
            </a:r>
            <a:r>
              <a:rPr lang="nb-NO" sz="1600" b="1" dirty="0" err="1">
                <a:solidFill>
                  <a:srgbClr val="003399"/>
                </a:solidFill>
              </a:rPr>
              <a:t>camera</a:t>
            </a:r>
            <a:r>
              <a:rPr lang="nb-NO" sz="1600" b="1" dirty="0">
                <a:solidFill>
                  <a:srgbClr val="003399"/>
                </a:solidFill>
              </a:rPr>
              <a:t> speed and </a:t>
            </a:r>
            <a:r>
              <a:rPr lang="nb-NO" sz="1600" b="1" dirty="0" err="1">
                <a:solidFill>
                  <a:srgbClr val="003399"/>
                </a:solidFill>
              </a:rPr>
              <a:t>scanning</a:t>
            </a:r>
            <a:r>
              <a:rPr lang="nb-NO" sz="1600" b="1" dirty="0">
                <a:solidFill>
                  <a:srgbClr val="003399"/>
                </a:solidFill>
              </a:rPr>
              <a:t> </a:t>
            </a:r>
            <a:r>
              <a:rPr lang="nb-NO" sz="1600" b="1" dirty="0" err="1">
                <a:solidFill>
                  <a:srgbClr val="003399"/>
                </a:solidFill>
              </a:rPr>
              <a:t>movement</a:t>
            </a:r>
            <a:r>
              <a:rPr lang="nb-NO" sz="1600" b="1" dirty="0">
                <a:solidFill>
                  <a:srgbClr val="003399"/>
                </a:solidFill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rgbClr val="000099"/>
              </a:buClr>
              <a:buFont typeface="Arial" pitchFamily="34" charset="0"/>
              <a:buChar char="–"/>
              <a:defRPr/>
            </a:pPr>
            <a:endParaRPr lang="nb-NO" sz="1600" b="1" dirty="0">
              <a:solidFill>
                <a:srgbClr val="003399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1919536" y="368314"/>
            <a:ext cx="3096344" cy="684422"/>
          </a:xfrm>
        </p:spPr>
        <p:txBody>
          <a:bodyPr>
            <a:noAutofit/>
          </a:bodyPr>
          <a:lstStyle/>
          <a:p>
            <a:r>
              <a:rPr lang="nb-NO" sz="3600" dirty="0"/>
              <a:t>Art scan setup</a:t>
            </a:r>
          </a:p>
        </p:txBody>
      </p:sp>
    </p:spTree>
    <p:extLst>
      <p:ext uri="{BB962C8B-B14F-4D97-AF65-F5344CB8AC3E}">
        <p14:creationId xmlns:p14="http://schemas.microsoft.com/office/powerpoint/2010/main" val="102728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147" y="162448"/>
            <a:ext cx="7836694" cy="1724025"/>
          </a:xfrm>
        </p:spPr>
        <p:txBody>
          <a:bodyPr/>
          <a:lstStyle/>
          <a:p>
            <a:r>
              <a:rPr lang="nb-NO" sz="3600" dirty="0"/>
              <a:t>Spectral acqusition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86" y="1886473"/>
            <a:ext cx="6468533" cy="3638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B667C-A33E-A847-B271-F0E7F88764C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5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652" y="3539905"/>
            <a:ext cx="4588143" cy="2637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20" y="1355446"/>
            <a:ext cx="3205795" cy="4821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2" y="363582"/>
            <a:ext cx="4588143" cy="3050796"/>
          </a:xfrm>
          <a:prstGeom prst="rect">
            <a:avLst/>
          </a:prstGeom>
        </p:spPr>
      </p:pic>
      <p:pic>
        <p:nvPicPr>
          <p:cNvPr id="7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7243" y="2160701"/>
            <a:ext cx="4871800" cy="3261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1017" y="201336"/>
            <a:ext cx="497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>
                <a:solidFill>
                  <a:srgbClr val="0070C0"/>
                </a:solidFill>
              </a:rPr>
              <a:t>Camera</a:t>
            </a:r>
            <a:r>
              <a:rPr lang="nb-NO" sz="4000" dirty="0">
                <a:solidFill>
                  <a:srgbClr val="0070C0"/>
                </a:solidFill>
              </a:rPr>
              <a:t> Configurasjons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38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1009</Words>
  <Application>Microsoft Office PowerPoint</Application>
  <PresentationFormat>Widescreen</PresentationFormat>
  <Paragraphs>184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Cambria Math</vt:lpstr>
      <vt:lpstr>Gill Sans</vt:lpstr>
      <vt:lpstr>Klavika-Regular</vt:lpstr>
      <vt:lpstr>Tahoma</vt:lpstr>
      <vt:lpstr>Times New Roman</vt:lpstr>
      <vt:lpstr>Wingdings</vt:lpstr>
      <vt:lpstr>ヒラギノ角ゴ ProN W3</vt:lpstr>
      <vt:lpstr>Office Theme</vt:lpstr>
      <vt:lpstr>Imaging for cultural heritage applications</vt:lpstr>
      <vt:lpstr>Motivation</vt:lpstr>
      <vt:lpstr>Failed restoration of art paintings</vt:lpstr>
      <vt:lpstr>RGB and spectral image acquisition</vt:lpstr>
      <vt:lpstr>PowerPoint Presentation</vt:lpstr>
      <vt:lpstr>Hyperspectral Imaging</vt:lpstr>
      <vt:lpstr>Art scan setup</vt:lpstr>
      <vt:lpstr>Spectral acqusition</vt:lpstr>
      <vt:lpstr>PowerPoint Presentation</vt:lpstr>
      <vt:lpstr>       Hyperspectral imaging of  ‘The Scream’</vt:lpstr>
      <vt:lpstr>PowerPoint Presentation</vt:lpstr>
      <vt:lpstr>Wordings in ‘The Scream’</vt:lpstr>
      <vt:lpstr>PowerPoint Presentation</vt:lpstr>
      <vt:lpstr>Pigment locations for invasive studies</vt:lpstr>
      <vt:lpstr>Crack detection</vt:lpstr>
      <vt:lpstr>Crack detection</vt:lpstr>
      <vt:lpstr>Utsikt fra Fossveien (1881) </vt:lpstr>
      <vt:lpstr>How it looks like if we use these lights?</vt:lpstr>
      <vt:lpstr>How it looks like if we use these lights?</vt:lpstr>
      <vt:lpstr>Application of spectral imaging for the analysis of ancient manuscripts</vt:lpstr>
      <vt:lpstr>Spectral aquisition at National Library</vt:lpstr>
      <vt:lpstr>Ink Separation</vt:lpstr>
      <vt:lpstr>Visualisation at different illuminants</vt:lpstr>
      <vt:lpstr>Band selection ?</vt:lpstr>
      <vt:lpstr>SID</vt:lpstr>
      <vt:lpstr>Khirbet Qeiyafa</vt:lpstr>
      <vt:lpstr>Improve readability of Ostracon</vt:lpstr>
      <vt:lpstr>Missing characters?</vt:lpstr>
      <vt:lpstr>Mathematical image processing and visualization</vt:lpstr>
      <vt:lpstr>National museum of history: Bucharest</vt:lpstr>
      <vt:lpstr>Colour and Space in Cultural Heritage (COSCH)</vt:lpstr>
      <vt:lpstr>COSCH - RRT test elements</vt:lpstr>
      <vt:lpstr>PowerPoint Presentation</vt:lpstr>
    </vt:vector>
  </TitlesOfParts>
  <Company>Gjovik University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 George</dc:creator>
  <cp:lastModifiedBy>Sony George</cp:lastModifiedBy>
  <cp:revision>35</cp:revision>
  <dcterms:created xsi:type="dcterms:W3CDTF">2015-04-23T06:35:54Z</dcterms:created>
  <dcterms:modified xsi:type="dcterms:W3CDTF">2017-01-17T11:01:50Z</dcterms:modified>
</cp:coreProperties>
</file>