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7"/>
  </p:notesMasterIdLst>
  <p:sldIdLst>
    <p:sldId id="400" r:id="rId2"/>
    <p:sldId id="388" r:id="rId3"/>
    <p:sldId id="389" r:id="rId4"/>
    <p:sldId id="390" r:id="rId5"/>
    <p:sldId id="408" r:id="rId6"/>
    <p:sldId id="409" r:id="rId7"/>
    <p:sldId id="410" r:id="rId8"/>
    <p:sldId id="372" r:id="rId9"/>
    <p:sldId id="391" r:id="rId10"/>
    <p:sldId id="402" r:id="rId11"/>
    <p:sldId id="392" r:id="rId12"/>
    <p:sldId id="373" r:id="rId13"/>
    <p:sldId id="385" r:id="rId14"/>
    <p:sldId id="374" r:id="rId15"/>
    <p:sldId id="375" r:id="rId16"/>
    <p:sldId id="376" r:id="rId17"/>
    <p:sldId id="386" r:id="rId18"/>
    <p:sldId id="378" r:id="rId19"/>
    <p:sldId id="379" r:id="rId20"/>
    <p:sldId id="394" r:id="rId21"/>
    <p:sldId id="398" r:id="rId22"/>
    <p:sldId id="405" r:id="rId23"/>
    <p:sldId id="407" r:id="rId24"/>
    <p:sldId id="399" r:id="rId25"/>
    <p:sldId id="380" r:id="rId26"/>
    <p:sldId id="395" r:id="rId27"/>
    <p:sldId id="396" r:id="rId28"/>
    <p:sldId id="381" r:id="rId29"/>
    <p:sldId id="383" r:id="rId30"/>
    <p:sldId id="384" r:id="rId31"/>
    <p:sldId id="387" r:id="rId32"/>
    <p:sldId id="411" r:id="rId33"/>
    <p:sldId id="401" r:id="rId34"/>
    <p:sldId id="403" r:id="rId35"/>
    <p:sldId id="404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8" autoAdjust="0"/>
    <p:restoredTop sz="90744" autoAdjust="0"/>
  </p:normalViewPr>
  <p:slideViewPr>
    <p:cSldViewPr>
      <p:cViewPr varScale="1">
        <p:scale>
          <a:sx n="105" d="100"/>
          <a:sy n="105" d="100"/>
        </p:scale>
        <p:origin x="160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3932E9E-EE89-4ED2-A3C6-837960284C68}" type="doc">
      <dgm:prSet loTypeId="urn:microsoft.com/office/officeart/2005/8/layout/radial3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nb-NO"/>
        </a:p>
      </dgm:t>
    </dgm:pt>
    <dgm:pt modelId="{36AAB485-4890-4E32-9ED6-47086B48DDA4}">
      <dgm:prSet phldrT="[Tekst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nb-NO" err="1">
              <a:solidFill>
                <a:schemeClr val="tx1"/>
              </a:solidFill>
            </a:rPr>
            <a:t>Colour</a:t>
          </a:r>
          <a:r>
            <a:rPr lang="nb-NO">
              <a:solidFill>
                <a:schemeClr val="tx1"/>
              </a:solidFill>
            </a:rPr>
            <a:t>, image, video</a:t>
          </a:r>
        </a:p>
      </dgm:t>
    </dgm:pt>
    <dgm:pt modelId="{246B4405-3DEC-4CEA-893C-834BD111A2AE}" type="parTrans" cxnId="{8C181D95-2803-4F07-B5C4-9733A0828312}">
      <dgm:prSet/>
      <dgm:spPr/>
      <dgm:t>
        <a:bodyPr/>
        <a:lstStyle/>
        <a:p>
          <a:endParaRPr lang="nb-NO"/>
        </a:p>
      </dgm:t>
    </dgm:pt>
    <dgm:pt modelId="{739E1C4C-DF38-455A-89AC-8C5743C9AA24}" type="sibTrans" cxnId="{8C181D95-2803-4F07-B5C4-9733A0828312}">
      <dgm:prSet/>
      <dgm:spPr/>
      <dgm:t>
        <a:bodyPr/>
        <a:lstStyle/>
        <a:p>
          <a:endParaRPr lang="nb-NO"/>
        </a:p>
      </dgm:t>
    </dgm:pt>
    <dgm:pt modelId="{469670BB-C4F3-4A91-BFAA-2092CF1C268B}">
      <dgm:prSet phldrT="[Tekst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nb-NO">
              <a:solidFill>
                <a:schemeClr val="bg1"/>
              </a:solidFill>
            </a:rPr>
            <a:t>Cultural </a:t>
          </a:r>
          <a:r>
            <a:rPr lang="nb-NO" err="1">
              <a:solidFill>
                <a:schemeClr val="bg1"/>
              </a:solidFill>
            </a:rPr>
            <a:t>heritage</a:t>
          </a:r>
          <a:endParaRPr lang="nb-NO">
            <a:solidFill>
              <a:schemeClr val="bg1"/>
            </a:solidFill>
          </a:endParaRPr>
        </a:p>
      </dgm:t>
    </dgm:pt>
    <dgm:pt modelId="{1D7C170C-4E10-4A29-9029-8903576FA4D0}" type="parTrans" cxnId="{7501280E-7FF0-4106-9463-5401B82E6209}">
      <dgm:prSet/>
      <dgm:spPr/>
      <dgm:t>
        <a:bodyPr/>
        <a:lstStyle/>
        <a:p>
          <a:endParaRPr lang="nb-NO"/>
        </a:p>
      </dgm:t>
    </dgm:pt>
    <dgm:pt modelId="{C9DF8457-07D0-4D43-AF52-00AEBA8269B1}" type="sibTrans" cxnId="{7501280E-7FF0-4106-9463-5401B82E6209}">
      <dgm:prSet/>
      <dgm:spPr/>
      <dgm:t>
        <a:bodyPr/>
        <a:lstStyle/>
        <a:p>
          <a:endParaRPr lang="nb-NO"/>
        </a:p>
      </dgm:t>
    </dgm:pt>
    <dgm:pt modelId="{AF843091-CF00-412B-95FF-0BEF2BA81531}">
      <dgm:prSet phldrT="[Tekst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nb-NO">
              <a:solidFill>
                <a:schemeClr val="bg1"/>
              </a:solidFill>
            </a:rPr>
            <a:t>Medical </a:t>
          </a:r>
          <a:r>
            <a:rPr lang="nb-NO" err="1">
              <a:solidFill>
                <a:schemeClr val="bg1"/>
              </a:solidFill>
            </a:rPr>
            <a:t>imaging</a:t>
          </a:r>
          <a:endParaRPr lang="nb-NO">
            <a:solidFill>
              <a:schemeClr val="bg1"/>
            </a:solidFill>
          </a:endParaRPr>
        </a:p>
      </dgm:t>
    </dgm:pt>
    <dgm:pt modelId="{65D8971F-94B1-460E-9332-12E3049E5D7A}" type="parTrans" cxnId="{477E228A-F011-4E36-90E2-F7E6923A9E72}">
      <dgm:prSet/>
      <dgm:spPr/>
      <dgm:t>
        <a:bodyPr/>
        <a:lstStyle/>
        <a:p>
          <a:endParaRPr lang="nb-NO"/>
        </a:p>
      </dgm:t>
    </dgm:pt>
    <dgm:pt modelId="{7EA6583A-D0E6-4B42-9821-4CD228171819}" type="sibTrans" cxnId="{477E228A-F011-4E36-90E2-F7E6923A9E72}">
      <dgm:prSet/>
      <dgm:spPr/>
      <dgm:t>
        <a:bodyPr/>
        <a:lstStyle/>
        <a:p>
          <a:endParaRPr lang="nb-NO"/>
        </a:p>
      </dgm:t>
    </dgm:pt>
    <dgm:pt modelId="{FAD1F25C-8951-42AD-B429-E25FA7AAAA60}">
      <dgm:prSet phldrT="[Tekst]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r>
            <a:rPr lang="nb-NO" err="1">
              <a:solidFill>
                <a:srgbClr val="FF0000"/>
              </a:solidFill>
            </a:rPr>
            <a:t>Graphic</a:t>
          </a:r>
          <a:r>
            <a:rPr lang="nb-NO">
              <a:solidFill>
                <a:srgbClr val="FF0000"/>
              </a:solidFill>
            </a:rPr>
            <a:t> arts</a:t>
          </a:r>
        </a:p>
      </dgm:t>
    </dgm:pt>
    <dgm:pt modelId="{8A010B85-269C-40B1-B199-9F2F1F9A00BB}" type="parTrans" cxnId="{46F3069C-87DB-449D-B3B0-7C78E7C81230}">
      <dgm:prSet/>
      <dgm:spPr/>
      <dgm:t>
        <a:bodyPr/>
        <a:lstStyle/>
        <a:p>
          <a:endParaRPr lang="nb-NO"/>
        </a:p>
      </dgm:t>
    </dgm:pt>
    <dgm:pt modelId="{4FA8CC58-23B6-40D2-AABC-6A2802B1E459}" type="sibTrans" cxnId="{46F3069C-87DB-449D-B3B0-7C78E7C81230}">
      <dgm:prSet/>
      <dgm:spPr/>
      <dgm:t>
        <a:bodyPr/>
        <a:lstStyle/>
        <a:p>
          <a:endParaRPr lang="nb-NO"/>
        </a:p>
      </dgm:t>
    </dgm:pt>
    <dgm:pt modelId="{66B1515E-C59E-4255-88EB-79CADF821D92}">
      <dgm:prSet phldrT="[Tekst]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r>
            <a:rPr lang="nb-NO"/>
            <a:t>Security</a:t>
          </a:r>
        </a:p>
      </dgm:t>
    </dgm:pt>
    <dgm:pt modelId="{0655C59A-171D-4CCD-82B7-4623C9706BD1}" type="parTrans" cxnId="{F08F3108-6223-44A3-A19C-469C93CCF158}">
      <dgm:prSet/>
      <dgm:spPr/>
      <dgm:t>
        <a:bodyPr/>
        <a:lstStyle/>
        <a:p>
          <a:endParaRPr lang="nb-NO"/>
        </a:p>
      </dgm:t>
    </dgm:pt>
    <dgm:pt modelId="{75056559-BF06-41EB-B40D-5AB4D0BD5910}" type="sibTrans" cxnId="{F08F3108-6223-44A3-A19C-469C93CCF158}">
      <dgm:prSet/>
      <dgm:spPr/>
      <dgm:t>
        <a:bodyPr/>
        <a:lstStyle/>
        <a:p>
          <a:endParaRPr lang="nb-NO"/>
        </a:p>
      </dgm:t>
    </dgm:pt>
    <dgm:pt modelId="{C41D75F3-0C03-4CF8-863D-E49AC76F6308}">
      <dgm:prSet phldrT="[Tekst]"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nb-NO"/>
        </a:p>
      </dgm:t>
    </dgm:pt>
    <dgm:pt modelId="{78FF45DC-7B8E-4FF0-A809-44BDB4B9998D}" type="parTrans" cxnId="{1569EC2E-D795-45DC-97B0-D58861284421}">
      <dgm:prSet/>
      <dgm:spPr/>
      <dgm:t>
        <a:bodyPr/>
        <a:lstStyle/>
        <a:p>
          <a:endParaRPr lang="nb-NO"/>
        </a:p>
      </dgm:t>
    </dgm:pt>
    <dgm:pt modelId="{1A353156-C7BB-4D43-9E15-815356EEB651}" type="sibTrans" cxnId="{1569EC2E-D795-45DC-97B0-D58861284421}">
      <dgm:prSet/>
      <dgm:spPr/>
      <dgm:t>
        <a:bodyPr/>
        <a:lstStyle/>
        <a:p>
          <a:endParaRPr lang="nb-NO"/>
        </a:p>
      </dgm:t>
    </dgm:pt>
    <dgm:pt modelId="{A79D6E16-42D1-45D3-BE9E-3C5DAD75A555}" type="pres">
      <dgm:prSet presAssocID="{D3932E9E-EE89-4ED2-A3C6-837960284C68}" presName="composite" presStyleCnt="0">
        <dgm:presLayoutVars>
          <dgm:chMax val="1"/>
          <dgm:dir/>
          <dgm:resizeHandles val="exact"/>
        </dgm:presLayoutVars>
      </dgm:prSet>
      <dgm:spPr/>
    </dgm:pt>
    <dgm:pt modelId="{B1B77A7C-D488-40EB-9674-B52945741BB3}" type="pres">
      <dgm:prSet presAssocID="{D3932E9E-EE89-4ED2-A3C6-837960284C68}" presName="radial" presStyleCnt="0">
        <dgm:presLayoutVars>
          <dgm:animLvl val="ctr"/>
        </dgm:presLayoutVars>
      </dgm:prSet>
      <dgm:spPr/>
    </dgm:pt>
    <dgm:pt modelId="{97D8884E-2F1B-4693-ACC6-2EBCB3467065}" type="pres">
      <dgm:prSet presAssocID="{36AAB485-4890-4E32-9ED6-47086B48DDA4}" presName="centerShape" presStyleLbl="vennNode1" presStyleIdx="0" presStyleCnt="6"/>
      <dgm:spPr/>
    </dgm:pt>
    <dgm:pt modelId="{21819461-633C-4532-A9FD-115CE63BFF4F}" type="pres">
      <dgm:prSet presAssocID="{469670BB-C4F3-4A91-BFAA-2092CF1C268B}" presName="node" presStyleLbl="vennNode1" presStyleIdx="1" presStyleCnt="6">
        <dgm:presLayoutVars>
          <dgm:bulletEnabled val="1"/>
        </dgm:presLayoutVars>
      </dgm:prSet>
      <dgm:spPr/>
    </dgm:pt>
    <dgm:pt modelId="{C2B69593-DB04-4B0A-AE38-37A216441433}" type="pres">
      <dgm:prSet presAssocID="{AF843091-CF00-412B-95FF-0BEF2BA81531}" presName="node" presStyleLbl="vennNode1" presStyleIdx="2" presStyleCnt="6">
        <dgm:presLayoutVars>
          <dgm:bulletEnabled val="1"/>
        </dgm:presLayoutVars>
      </dgm:prSet>
      <dgm:spPr/>
    </dgm:pt>
    <dgm:pt modelId="{30E56456-8030-4433-87C6-208CD4236693}" type="pres">
      <dgm:prSet presAssocID="{FAD1F25C-8951-42AD-B429-E25FA7AAAA60}" presName="node" presStyleLbl="vennNode1" presStyleIdx="3" presStyleCnt="6">
        <dgm:presLayoutVars>
          <dgm:bulletEnabled val="1"/>
        </dgm:presLayoutVars>
      </dgm:prSet>
      <dgm:spPr/>
    </dgm:pt>
    <dgm:pt modelId="{2557F107-E67A-44BE-A940-1B19B189A4B1}" type="pres">
      <dgm:prSet presAssocID="{66B1515E-C59E-4255-88EB-79CADF821D92}" presName="node" presStyleLbl="vennNode1" presStyleIdx="4" presStyleCnt="6">
        <dgm:presLayoutVars>
          <dgm:bulletEnabled val="1"/>
        </dgm:presLayoutVars>
      </dgm:prSet>
      <dgm:spPr/>
    </dgm:pt>
    <dgm:pt modelId="{28069E4C-17DC-429A-936F-B82577E36EA5}" type="pres">
      <dgm:prSet presAssocID="{C41D75F3-0C03-4CF8-863D-E49AC76F6308}" presName="node" presStyleLbl="vennNode1" presStyleIdx="5" presStyleCnt="6" custRadScaleRad="95363" custRadScaleInc="-3078">
        <dgm:presLayoutVars>
          <dgm:bulletEnabled val="1"/>
        </dgm:presLayoutVars>
      </dgm:prSet>
      <dgm:spPr/>
    </dgm:pt>
  </dgm:ptLst>
  <dgm:cxnLst>
    <dgm:cxn modelId="{9DAE6D0F-205C-4C06-8DB9-8F1D138451B8}" type="presOf" srcId="{469670BB-C4F3-4A91-BFAA-2092CF1C268B}" destId="{21819461-633C-4532-A9FD-115CE63BFF4F}" srcOrd="0" destOrd="0" presId="urn:microsoft.com/office/officeart/2005/8/layout/radial3"/>
    <dgm:cxn modelId="{46F3069C-87DB-449D-B3B0-7C78E7C81230}" srcId="{36AAB485-4890-4E32-9ED6-47086B48DDA4}" destId="{FAD1F25C-8951-42AD-B429-E25FA7AAAA60}" srcOrd="2" destOrd="0" parTransId="{8A010B85-269C-40B1-B199-9F2F1F9A00BB}" sibTransId="{4FA8CC58-23B6-40D2-AABC-6A2802B1E459}"/>
    <dgm:cxn modelId="{7501280E-7FF0-4106-9463-5401B82E6209}" srcId="{36AAB485-4890-4E32-9ED6-47086B48DDA4}" destId="{469670BB-C4F3-4A91-BFAA-2092CF1C268B}" srcOrd="0" destOrd="0" parTransId="{1D7C170C-4E10-4A29-9029-8903576FA4D0}" sibTransId="{C9DF8457-07D0-4D43-AF52-00AEBA8269B1}"/>
    <dgm:cxn modelId="{8FF7806F-C6D9-4736-AEFE-5FD2719E10A5}" type="presOf" srcId="{C41D75F3-0C03-4CF8-863D-E49AC76F6308}" destId="{28069E4C-17DC-429A-936F-B82577E36EA5}" srcOrd="0" destOrd="0" presId="urn:microsoft.com/office/officeart/2005/8/layout/radial3"/>
    <dgm:cxn modelId="{8C181D95-2803-4F07-B5C4-9733A0828312}" srcId="{D3932E9E-EE89-4ED2-A3C6-837960284C68}" destId="{36AAB485-4890-4E32-9ED6-47086B48DDA4}" srcOrd="0" destOrd="0" parTransId="{246B4405-3DEC-4CEA-893C-834BD111A2AE}" sibTransId="{739E1C4C-DF38-455A-89AC-8C5743C9AA24}"/>
    <dgm:cxn modelId="{477E228A-F011-4E36-90E2-F7E6923A9E72}" srcId="{36AAB485-4890-4E32-9ED6-47086B48DDA4}" destId="{AF843091-CF00-412B-95FF-0BEF2BA81531}" srcOrd="1" destOrd="0" parTransId="{65D8971F-94B1-460E-9332-12E3049E5D7A}" sibTransId="{7EA6583A-D0E6-4B42-9821-4CD228171819}"/>
    <dgm:cxn modelId="{96DCCD6C-4319-48F3-8029-88914AF58431}" type="presOf" srcId="{D3932E9E-EE89-4ED2-A3C6-837960284C68}" destId="{A79D6E16-42D1-45D3-BE9E-3C5DAD75A555}" srcOrd="0" destOrd="0" presId="urn:microsoft.com/office/officeart/2005/8/layout/radial3"/>
    <dgm:cxn modelId="{4B656A02-16E8-4048-A1A5-D863AD4E8E07}" type="presOf" srcId="{AF843091-CF00-412B-95FF-0BEF2BA81531}" destId="{C2B69593-DB04-4B0A-AE38-37A216441433}" srcOrd="0" destOrd="0" presId="urn:microsoft.com/office/officeart/2005/8/layout/radial3"/>
    <dgm:cxn modelId="{0B84357E-3BE9-47F3-8619-9D677F371E11}" type="presOf" srcId="{36AAB485-4890-4E32-9ED6-47086B48DDA4}" destId="{97D8884E-2F1B-4693-ACC6-2EBCB3467065}" srcOrd="0" destOrd="0" presId="urn:microsoft.com/office/officeart/2005/8/layout/radial3"/>
    <dgm:cxn modelId="{F08F3108-6223-44A3-A19C-469C93CCF158}" srcId="{36AAB485-4890-4E32-9ED6-47086B48DDA4}" destId="{66B1515E-C59E-4255-88EB-79CADF821D92}" srcOrd="3" destOrd="0" parTransId="{0655C59A-171D-4CCD-82B7-4623C9706BD1}" sibTransId="{75056559-BF06-41EB-B40D-5AB4D0BD5910}"/>
    <dgm:cxn modelId="{7C0A267C-738E-4138-BB77-8E10BB731D3B}" type="presOf" srcId="{66B1515E-C59E-4255-88EB-79CADF821D92}" destId="{2557F107-E67A-44BE-A940-1B19B189A4B1}" srcOrd="0" destOrd="0" presId="urn:microsoft.com/office/officeart/2005/8/layout/radial3"/>
    <dgm:cxn modelId="{BD5FDD6C-1D4E-40CB-84E6-7D0F281477D8}" type="presOf" srcId="{FAD1F25C-8951-42AD-B429-E25FA7AAAA60}" destId="{30E56456-8030-4433-87C6-208CD4236693}" srcOrd="0" destOrd="0" presId="urn:microsoft.com/office/officeart/2005/8/layout/radial3"/>
    <dgm:cxn modelId="{1569EC2E-D795-45DC-97B0-D58861284421}" srcId="{36AAB485-4890-4E32-9ED6-47086B48DDA4}" destId="{C41D75F3-0C03-4CF8-863D-E49AC76F6308}" srcOrd="4" destOrd="0" parTransId="{78FF45DC-7B8E-4FF0-A809-44BDB4B9998D}" sibTransId="{1A353156-C7BB-4D43-9E15-815356EEB651}"/>
    <dgm:cxn modelId="{BE7B2B4C-7F26-4DB8-861F-9A0D70B35C02}" type="presParOf" srcId="{A79D6E16-42D1-45D3-BE9E-3C5DAD75A555}" destId="{B1B77A7C-D488-40EB-9674-B52945741BB3}" srcOrd="0" destOrd="0" presId="urn:microsoft.com/office/officeart/2005/8/layout/radial3"/>
    <dgm:cxn modelId="{23EBCB65-9F4F-44CD-B30F-07C640A3E71A}" type="presParOf" srcId="{B1B77A7C-D488-40EB-9674-B52945741BB3}" destId="{97D8884E-2F1B-4693-ACC6-2EBCB3467065}" srcOrd="0" destOrd="0" presId="urn:microsoft.com/office/officeart/2005/8/layout/radial3"/>
    <dgm:cxn modelId="{EBBFC267-C8C7-4C49-94B8-7B06F33A3270}" type="presParOf" srcId="{B1B77A7C-D488-40EB-9674-B52945741BB3}" destId="{21819461-633C-4532-A9FD-115CE63BFF4F}" srcOrd="1" destOrd="0" presId="urn:microsoft.com/office/officeart/2005/8/layout/radial3"/>
    <dgm:cxn modelId="{D13C4820-51D3-4F1B-AF80-CAA05455252F}" type="presParOf" srcId="{B1B77A7C-D488-40EB-9674-B52945741BB3}" destId="{C2B69593-DB04-4B0A-AE38-37A216441433}" srcOrd="2" destOrd="0" presId="urn:microsoft.com/office/officeart/2005/8/layout/radial3"/>
    <dgm:cxn modelId="{A53929A2-5C3F-423C-89ED-982312EFD156}" type="presParOf" srcId="{B1B77A7C-D488-40EB-9674-B52945741BB3}" destId="{30E56456-8030-4433-87C6-208CD4236693}" srcOrd="3" destOrd="0" presId="urn:microsoft.com/office/officeart/2005/8/layout/radial3"/>
    <dgm:cxn modelId="{4469AEB0-989E-4627-B95C-0623C50CED7D}" type="presParOf" srcId="{B1B77A7C-D488-40EB-9674-B52945741BB3}" destId="{2557F107-E67A-44BE-A940-1B19B189A4B1}" srcOrd="4" destOrd="0" presId="urn:microsoft.com/office/officeart/2005/8/layout/radial3"/>
    <dgm:cxn modelId="{ECE2C85A-186C-4D5A-B4CA-512BAE711CBF}" type="presParOf" srcId="{B1B77A7C-D488-40EB-9674-B52945741BB3}" destId="{28069E4C-17DC-429A-936F-B82577E36EA5}" srcOrd="5" destOrd="0" presId="urn:microsoft.com/office/officeart/2005/8/layout/radial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D8884E-2F1B-4693-ACC6-2EBCB3467065}">
      <dsp:nvSpPr>
        <dsp:cNvPr id="0" name=""/>
        <dsp:cNvSpPr/>
      </dsp:nvSpPr>
      <dsp:spPr>
        <a:xfrm>
          <a:off x="1409008" y="1393675"/>
          <a:ext cx="3230655" cy="3230655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5100" kern="1200" err="1">
              <a:solidFill>
                <a:schemeClr val="tx1"/>
              </a:solidFill>
            </a:rPr>
            <a:t>Colour</a:t>
          </a:r>
          <a:r>
            <a:rPr lang="nb-NO" sz="5100" kern="1200">
              <a:solidFill>
                <a:schemeClr val="tx1"/>
              </a:solidFill>
            </a:rPr>
            <a:t>, image, video</a:t>
          </a:r>
        </a:p>
      </dsp:txBody>
      <dsp:txXfrm>
        <a:off x="1882126" y="1866793"/>
        <a:ext cx="2284419" cy="2284419"/>
      </dsp:txXfrm>
    </dsp:sp>
    <dsp:sp modelId="{21819461-633C-4532-A9FD-115CE63BFF4F}">
      <dsp:nvSpPr>
        <dsp:cNvPr id="0" name=""/>
        <dsp:cNvSpPr/>
      </dsp:nvSpPr>
      <dsp:spPr>
        <a:xfrm>
          <a:off x="2216672" y="99673"/>
          <a:ext cx="1615327" cy="1615327"/>
        </a:xfrm>
        <a:prstGeom prst="ellipse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>
              <a:solidFill>
                <a:schemeClr val="bg1"/>
              </a:solidFill>
            </a:rPr>
            <a:t>Cultural </a:t>
          </a:r>
          <a:r>
            <a:rPr lang="nb-NO" sz="2500" kern="1200" err="1">
              <a:solidFill>
                <a:schemeClr val="bg1"/>
              </a:solidFill>
            </a:rPr>
            <a:t>heritage</a:t>
          </a:r>
          <a:endParaRPr lang="nb-NO" sz="2500" kern="1200">
            <a:solidFill>
              <a:schemeClr val="bg1"/>
            </a:solidFill>
          </a:endParaRPr>
        </a:p>
      </dsp:txBody>
      <dsp:txXfrm>
        <a:off x="2453231" y="336232"/>
        <a:ext cx="1142209" cy="1142209"/>
      </dsp:txXfrm>
    </dsp:sp>
    <dsp:sp modelId="{C2B69593-DB04-4B0A-AE38-37A216441433}">
      <dsp:nvSpPr>
        <dsp:cNvPr id="0" name=""/>
        <dsp:cNvSpPr/>
      </dsp:nvSpPr>
      <dsp:spPr>
        <a:xfrm>
          <a:off x="4215475" y="1551888"/>
          <a:ext cx="1615327" cy="1615327"/>
        </a:xfrm>
        <a:prstGeom prst="ellipse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>
              <a:solidFill>
                <a:schemeClr val="bg1"/>
              </a:solidFill>
            </a:rPr>
            <a:t>Medical </a:t>
          </a:r>
          <a:r>
            <a:rPr lang="nb-NO" sz="2500" kern="1200" err="1">
              <a:solidFill>
                <a:schemeClr val="bg1"/>
              </a:solidFill>
            </a:rPr>
            <a:t>imaging</a:t>
          </a:r>
          <a:endParaRPr lang="nb-NO" sz="2500" kern="1200">
            <a:solidFill>
              <a:schemeClr val="bg1"/>
            </a:solidFill>
          </a:endParaRPr>
        </a:p>
      </dsp:txBody>
      <dsp:txXfrm>
        <a:off x="4452034" y="1788447"/>
        <a:ext cx="1142209" cy="1142209"/>
      </dsp:txXfrm>
    </dsp:sp>
    <dsp:sp modelId="{30E56456-8030-4433-87C6-208CD4236693}">
      <dsp:nvSpPr>
        <dsp:cNvPr id="0" name=""/>
        <dsp:cNvSpPr/>
      </dsp:nvSpPr>
      <dsp:spPr>
        <a:xfrm>
          <a:off x="3452000" y="3901622"/>
          <a:ext cx="1615327" cy="1615327"/>
        </a:xfrm>
        <a:prstGeom prst="ellipse">
          <a:avLst/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 err="1">
              <a:solidFill>
                <a:srgbClr val="FF0000"/>
              </a:solidFill>
            </a:rPr>
            <a:t>Graphic</a:t>
          </a:r>
          <a:r>
            <a:rPr lang="nb-NO" sz="2500" kern="1200">
              <a:solidFill>
                <a:srgbClr val="FF0000"/>
              </a:solidFill>
            </a:rPr>
            <a:t> arts</a:t>
          </a:r>
        </a:p>
      </dsp:txBody>
      <dsp:txXfrm>
        <a:off x="3688559" y="4138181"/>
        <a:ext cx="1142209" cy="1142209"/>
      </dsp:txXfrm>
    </dsp:sp>
    <dsp:sp modelId="{2557F107-E67A-44BE-A940-1B19B189A4B1}">
      <dsp:nvSpPr>
        <dsp:cNvPr id="0" name=""/>
        <dsp:cNvSpPr/>
      </dsp:nvSpPr>
      <dsp:spPr>
        <a:xfrm>
          <a:off x="981343" y="3901622"/>
          <a:ext cx="1615327" cy="1615327"/>
        </a:xfrm>
        <a:prstGeom prst="ellipse">
          <a:avLst/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500" kern="1200"/>
            <a:t>Security</a:t>
          </a:r>
        </a:p>
      </dsp:txBody>
      <dsp:txXfrm>
        <a:off x="1217902" y="4138181"/>
        <a:ext cx="1142209" cy="1142209"/>
      </dsp:txXfrm>
    </dsp:sp>
    <dsp:sp modelId="{28069E4C-17DC-429A-936F-B82577E36EA5}">
      <dsp:nvSpPr>
        <dsp:cNvPr id="0" name=""/>
        <dsp:cNvSpPr/>
      </dsp:nvSpPr>
      <dsp:spPr>
        <a:xfrm>
          <a:off x="288029" y="1656175"/>
          <a:ext cx="1615327" cy="1615327"/>
        </a:xfrm>
        <a:prstGeom prst="ellipse">
          <a:avLst/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b-NO" sz="2500" kern="1200"/>
        </a:p>
      </dsp:txBody>
      <dsp:txXfrm>
        <a:off x="524588" y="1892734"/>
        <a:ext cx="1142209" cy="11422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BB95C-1F0A-471A-9FEE-5418CF2FD6D2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92CDA6-9A47-40E3-9DD0-A679F08C9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0592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9933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78E2C689-6343-40A0-B1A3-02F7AAAF3514}" type="slidenum">
              <a:rPr lang="en-US" sz="1200" smtClean="0"/>
              <a:pPr/>
              <a:t>22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9972100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68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1pPr>
            <a:lvl2pPr marL="742950" indent="-28575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2pPr>
            <a:lvl3pPr marL="11430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3pPr>
            <a:lvl4pPr marL="16002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4pPr>
            <a:lvl5pPr marL="2057400" indent="-228600"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300">
                <a:solidFill>
                  <a:srgbClr val="000000"/>
                </a:solidFill>
                <a:latin typeface="Gill Sans"/>
                <a:ea typeface="ヒラギノ角ゴ ProN W3"/>
                <a:cs typeface="ヒラギノ角ゴ ProN W3"/>
                <a:sym typeface="Gill Sans"/>
              </a:defRPr>
            </a:lvl9pPr>
          </a:lstStyle>
          <a:p>
            <a:fld id="{EA3E4361-0D6E-4689-B1C8-817BFE0D0B0A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  <p:extLst>
      <p:ext uri="{BB962C8B-B14F-4D97-AF65-F5344CB8AC3E}">
        <p14:creationId xmlns:p14="http://schemas.microsoft.com/office/powerpoint/2010/main" val="28331195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2CDA6-9A47-40E3-9DD0-A679F08C973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732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92CDA6-9A47-40E3-9DD0-A679F08C9737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015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523"/>
            <a:ext cx="9139937" cy="6854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6565" y="2123855"/>
            <a:ext cx="6046440" cy="14700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6564" y="3789040"/>
            <a:ext cx="6075675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6867254" y="2483895"/>
            <a:ext cx="2276745" cy="4374105"/>
          </a:xfrm>
        </p:spPr>
        <p:txBody>
          <a:bodyPr rtlCol="0">
            <a:normAutofit/>
          </a:bodyPr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4" name="Date Placeholder 3"/>
          <p:cNvSpPr txBox="1">
            <a:spLocks/>
          </p:cNvSpPr>
          <p:nvPr/>
        </p:nvSpPr>
        <p:spPr>
          <a:xfrm>
            <a:off x="656565" y="5634245"/>
            <a:ext cx="6075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fld id="{AD1AC3D3-2B29-45C7-A13B-48B1098CA600}" type="datetime1">
              <a:rPr lang="en-US" sz="1800" smtClean="0"/>
              <a:pPr algn="ctr">
                <a:defRPr/>
              </a:pPr>
              <a:t>1/17/2017</a:t>
            </a:fld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343813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ank you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3426207"/>
            <a:ext cx="8229600" cy="812883"/>
          </a:xfrm>
        </p:spPr>
        <p:txBody>
          <a:bodyPr anchor="t"/>
          <a:lstStyle>
            <a:lvl1pPr algn="l">
              <a:defRPr sz="4000" baseline="0">
                <a:solidFill>
                  <a:schemeClr val="tx1"/>
                </a:solidFill>
              </a:defRPr>
            </a:lvl1pPr>
          </a:lstStyle>
          <a:p>
            <a:r>
              <a:rPr lang="en-US" sz="4000" dirty="0">
                <a:solidFill>
                  <a:srgbClr val="92D050"/>
                </a:solidFill>
              </a:rPr>
              <a:t>Thank you greeting </a:t>
            </a:r>
            <a:endParaRPr lang="en-US" sz="2000" dirty="0">
              <a:solidFill>
                <a:srgbClr val="92D05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463795" y="4374105"/>
            <a:ext cx="5486400" cy="804862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Add your email address here and </a:t>
            </a:r>
            <a:r>
              <a:rPr lang="en-US" dirty="0" err="1"/>
              <a:t>url</a:t>
            </a:r>
            <a:r>
              <a:rPr lang="en-US" dirty="0"/>
              <a:t> (www.colourlab.no)</a:t>
            </a:r>
          </a:p>
        </p:txBody>
      </p:sp>
    </p:spTree>
    <p:extLst>
      <p:ext uri="{BB962C8B-B14F-4D97-AF65-F5344CB8AC3E}">
        <p14:creationId xmlns:p14="http://schemas.microsoft.com/office/powerpoint/2010/main" val="460967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683568" y="476672"/>
            <a:ext cx="7772400" cy="1470025"/>
          </a:xfrm>
          <a:solidFill>
            <a:srgbClr val="0091B9">
              <a:alpha val="10000"/>
            </a:srgbClr>
          </a:solidFill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b-NO" dirty="0"/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368216" y="2204864"/>
            <a:ext cx="6400800" cy="1368152"/>
          </a:xfrm>
          <a:prstGeom prst="rect">
            <a:avLst/>
          </a:prstGeom>
          <a:solidFill>
            <a:srgbClr val="0091B9">
              <a:alpha val="10000"/>
            </a:srgbClr>
          </a:solidFill>
          <a:ln w="25400">
            <a:noFill/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nb-NO" dirty="0"/>
          </a:p>
        </p:txBody>
      </p:sp>
      <p:sp>
        <p:nvSpPr>
          <p:cNvPr id="11" name="Plassholder for dato 10"/>
          <p:cNvSpPr>
            <a:spLocks noGrp="1"/>
          </p:cNvSpPr>
          <p:nvPr>
            <p:ph type="dt" sz="half" idx="10"/>
          </p:nvPr>
        </p:nvSpPr>
        <p:spPr>
          <a:xfrm>
            <a:off x="2051720" y="4293096"/>
            <a:ext cx="2133600" cy="365125"/>
          </a:xfrm>
        </p:spPr>
        <p:txBody>
          <a:bodyPr/>
          <a:lstStyle>
            <a:lvl1pPr>
              <a:defRPr sz="2000">
                <a:solidFill>
                  <a:schemeClr val="bg1"/>
                </a:solidFill>
              </a:defRPr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0411"/>
            <a:ext cx="8229600" cy="99846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37772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3612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40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2348880"/>
            <a:ext cx="4038600" cy="377728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348880"/>
            <a:ext cx="4038600" cy="377728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86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348881"/>
            <a:ext cx="4040188" cy="58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023955"/>
            <a:ext cx="4040188" cy="33303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48881"/>
            <a:ext cx="4041775" cy="585064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023955"/>
            <a:ext cx="4041775" cy="333036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167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16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891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68759"/>
            <a:ext cx="3008313" cy="58506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268760"/>
            <a:ext cx="5111750" cy="485740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988840"/>
            <a:ext cx="3008313" cy="413732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22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268759"/>
            <a:ext cx="5486400" cy="345881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89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1523"/>
            <a:ext cx="9139937" cy="6854953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1259235"/>
            <a:ext cx="8229600" cy="9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348881"/>
            <a:ext cx="8229600" cy="3777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98327299-63A4-467C-9968-DD6A337EB40A}" type="datetimeFigureOut">
              <a:rPr lang="en-US" smtClean="0"/>
              <a:t>1/17/2017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/>
                </a:solidFill>
                <a:latin typeface="+mn-lt"/>
                <a:cs typeface="+mn-cs"/>
              </a:defRPr>
            </a:lvl1pPr>
          </a:lstStyle>
          <a:p>
            <a:fld id="{3863CCFD-4F5B-47AB-B6F0-8C2EBC7AC69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g"/><Relationship Id="rId5" Type="http://schemas.openxmlformats.org/officeDocument/2006/relationships/image" Target="../media/image46.jpeg"/><Relationship Id="rId4" Type="http://schemas.openxmlformats.org/officeDocument/2006/relationships/image" Target="../media/image45.jpeg"/><Relationship Id="rId9" Type="http://schemas.openxmlformats.org/officeDocument/2006/relationships/image" Target="../media/image50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lorlab.no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colourlab.no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osch.info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emf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598" y="2060848"/>
            <a:ext cx="8686801" cy="998460"/>
          </a:xfrm>
        </p:spPr>
        <p:txBody>
          <a:bodyPr/>
          <a:lstStyle/>
          <a:p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The Norwegian Colour and Visual Computing Laboratory and </a:t>
            </a:r>
            <a:b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en-US" sz="3600" b="1">
                <a:solidFill>
                  <a:schemeClr val="tx2">
                    <a:lumMod val="60000"/>
                    <a:lumOff val="40000"/>
                  </a:schemeClr>
                </a:solidFill>
              </a:rPr>
              <a:t>Cultural Heritage related activities</a:t>
            </a:r>
            <a:endParaRPr lang="nb-NO" sz="3600" b="1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1534160" y="4077072"/>
            <a:ext cx="6075675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nb-NO" sz="2200" b="1"/>
              <a:t>Sony George</a:t>
            </a:r>
          </a:p>
          <a:p>
            <a:pPr marL="0" indent="0" algn="ctr">
              <a:buNone/>
            </a:pPr>
            <a:r>
              <a:rPr lang="nb-NO" sz="1800"/>
              <a:t>sony.george@ntnu.no </a:t>
            </a:r>
            <a:br>
              <a:rPr lang="nb-NO" sz="1800"/>
            </a:br>
            <a:r>
              <a:rPr lang="nb-NO" sz="1800"/>
              <a:t>www.colourlab.no</a:t>
            </a:r>
          </a:p>
        </p:txBody>
      </p:sp>
    </p:spTree>
    <p:extLst>
      <p:ext uri="{BB962C8B-B14F-4D97-AF65-F5344CB8AC3E}">
        <p14:creationId xmlns:p14="http://schemas.microsoft.com/office/powerpoint/2010/main" val="22329668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825195"/>
            <a:ext cx="2019300" cy="409575"/>
          </a:xfrm>
          <a:prstGeom prst="rect">
            <a:avLst/>
          </a:prstGeom>
        </p:spPr>
      </p:pic>
      <p:pic>
        <p:nvPicPr>
          <p:cNvPr id="6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452" y="4041281"/>
            <a:ext cx="3044710" cy="936104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0" t="13909"/>
          <a:stretch/>
        </p:blipFill>
        <p:spPr>
          <a:xfrm>
            <a:off x="3995936" y="1628800"/>
            <a:ext cx="1232781" cy="6059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33" y="4280632"/>
            <a:ext cx="1354599" cy="15381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9872" y="1628800"/>
            <a:ext cx="2376264" cy="523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6379"/>
            <a:ext cx="3248025" cy="10572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899290"/>
            <a:ext cx="3524250" cy="762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1138" y="5456980"/>
            <a:ext cx="3762375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7587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/>
              <a:t>Recent projects related to CH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2856"/>
            <a:ext cx="9144000" cy="424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524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340768"/>
            <a:ext cx="8229600" cy="998460"/>
          </a:xfrm>
        </p:spPr>
        <p:txBody>
          <a:bodyPr/>
          <a:lstStyle/>
          <a:p>
            <a:pPr algn="l"/>
            <a:r>
              <a:rPr lang="nb-NO" b="1"/>
              <a:t>Why do we do this ?</a:t>
            </a:r>
          </a:p>
        </p:txBody>
      </p:sp>
      <p:sp>
        <p:nvSpPr>
          <p:cNvPr id="5" name="Rectangle 4"/>
          <p:cNvSpPr/>
          <p:nvPr/>
        </p:nvSpPr>
        <p:spPr>
          <a:xfrm>
            <a:off x="683568" y="2132856"/>
            <a:ext cx="792088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 High image resolution and penetration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Examination the under paintings</a:t>
            </a:r>
          </a:p>
          <a:p>
            <a:pPr algn="just"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Hi- fi reproduction of CH artefacts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Non-destructive material identification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 Virtual Museum and virtual restoration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Study the effect of ambient light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Change monitoring</a:t>
            </a:r>
          </a:p>
          <a:p>
            <a:pPr>
              <a:lnSpc>
                <a:spcPct val="150000"/>
              </a:lnSpc>
              <a:buClr>
                <a:srgbClr val="00B050"/>
              </a:buClr>
              <a:buFont typeface="Wingdings" pitchFamily="2" charset="2"/>
              <a:buChar char="q"/>
            </a:pPr>
            <a:r>
              <a:rPr lang="en-GB" sz="2400" b="1"/>
              <a:t>Forgery detection</a:t>
            </a:r>
          </a:p>
          <a:p>
            <a:pPr>
              <a:buClr>
                <a:srgbClr val="00B050"/>
              </a:buClr>
              <a:buFont typeface="Wingdings" pitchFamily="2" charset="2"/>
              <a:buChar char="q"/>
            </a:pPr>
            <a:endParaRPr lang="en-GB" sz="24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210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395536" y="2899800"/>
            <a:ext cx="396044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/>
              <a:t>Acquisition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4860032" y="2899800"/>
            <a:ext cx="396044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8968891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655" y="1208212"/>
            <a:ext cx="8229600" cy="998460"/>
          </a:xfrm>
        </p:spPr>
        <p:txBody>
          <a:bodyPr/>
          <a:lstStyle/>
          <a:p>
            <a:r>
              <a:rPr lang="nb-NO"/>
              <a:t>Spectral imaging</a:t>
            </a: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3241320" y="2420615"/>
            <a:ext cx="4346683" cy="1679973"/>
            <a:chOff x="869" y="2593"/>
            <a:chExt cx="3587" cy="1411"/>
          </a:xfrm>
        </p:grpSpPr>
        <p:sp>
          <p:nvSpPr>
            <p:cNvPr id="5" name="AutoShape 7"/>
            <p:cNvSpPr>
              <a:spLocks noChangeArrowheads="1"/>
            </p:cNvSpPr>
            <p:nvPr/>
          </p:nvSpPr>
          <p:spPr bwMode="auto">
            <a:xfrm>
              <a:off x="869" y="3047"/>
              <a:ext cx="232" cy="2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grpSp>
          <p:nvGrpSpPr>
            <p:cNvPr id="6" name="Group 8"/>
            <p:cNvGrpSpPr>
              <a:grpSpLocks/>
            </p:cNvGrpSpPr>
            <p:nvPr/>
          </p:nvGrpSpPr>
          <p:grpSpPr bwMode="auto">
            <a:xfrm>
              <a:off x="3276" y="2778"/>
              <a:ext cx="697" cy="755"/>
              <a:chOff x="-1435" y="2092"/>
              <a:chExt cx="1488" cy="1776"/>
            </a:xfrm>
          </p:grpSpPr>
          <p:sp>
            <p:nvSpPr>
              <p:cNvPr id="12" name="Rectangle 9"/>
              <p:cNvSpPr>
                <a:spLocks noChangeArrowheads="1"/>
              </p:cNvSpPr>
              <p:nvPr/>
            </p:nvSpPr>
            <p:spPr bwMode="auto">
              <a:xfrm>
                <a:off x="-1435" y="2092"/>
                <a:ext cx="1008" cy="1296"/>
              </a:xfrm>
              <a:prstGeom prst="rect">
                <a:avLst/>
              </a:prstGeom>
              <a:solidFill>
                <a:srgbClr val="3333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-1243" y="2284"/>
                <a:ext cx="1008" cy="1296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14" name="Rectangle 14"/>
              <p:cNvSpPr>
                <a:spLocks noChangeArrowheads="1"/>
              </p:cNvSpPr>
              <p:nvPr/>
            </p:nvSpPr>
            <p:spPr bwMode="auto">
              <a:xfrm>
                <a:off x="-955" y="2572"/>
                <a:ext cx="1008" cy="129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</p:grpSp>
        <p:sp>
          <p:nvSpPr>
            <p:cNvPr id="7" name="AutoShape 19"/>
            <p:cNvSpPr>
              <a:spLocks noChangeArrowheads="1"/>
            </p:cNvSpPr>
            <p:nvPr/>
          </p:nvSpPr>
          <p:spPr bwMode="auto">
            <a:xfrm>
              <a:off x="2857" y="2999"/>
              <a:ext cx="233" cy="232"/>
            </a:xfrm>
            <a:prstGeom prst="rightArrow">
              <a:avLst>
                <a:gd name="adj1" fmla="val 50000"/>
                <a:gd name="adj2" fmla="val 2510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1461" y="3539"/>
              <a:ext cx="110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>
                  <a:latin typeface="Arial" panose="020B0604020202020204" pitchFamily="34" charset="0"/>
                </a:rPr>
                <a:t>RGB</a:t>
              </a:r>
              <a:br>
                <a:rPr lang="fr-FR" sz="1500">
                  <a:latin typeface="Arial" panose="020B0604020202020204" pitchFamily="34" charset="0"/>
                </a:rPr>
              </a:br>
              <a:r>
                <a:rPr lang="fr-FR" sz="1500">
                  <a:latin typeface="Arial" panose="020B0604020202020204" pitchFamily="34" charset="0"/>
                </a:rPr>
                <a:t>Camera</a:t>
              </a:r>
            </a:p>
          </p:txBody>
        </p:sp>
        <p:sp>
          <p:nvSpPr>
            <p:cNvPr id="9" name="Text Box 21"/>
            <p:cNvSpPr txBox="1">
              <a:spLocks noChangeArrowheads="1"/>
            </p:cNvSpPr>
            <p:nvPr/>
          </p:nvSpPr>
          <p:spPr bwMode="auto">
            <a:xfrm>
              <a:off x="3185" y="3591"/>
              <a:ext cx="1104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>
                  <a:latin typeface="Arial" panose="020B0604020202020204" pitchFamily="34" charset="0"/>
                </a:rPr>
                <a:t>RGB image</a:t>
              </a:r>
            </a:p>
          </p:txBody>
        </p:sp>
        <p:sp>
          <p:nvSpPr>
            <p:cNvPr id="10" name="Line 31"/>
            <p:cNvSpPr>
              <a:spLocks noChangeShapeType="1"/>
            </p:cNvSpPr>
            <p:nvPr/>
          </p:nvSpPr>
          <p:spPr bwMode="auto">
            <a:xfrm>
              <a:off x="3871" y="2749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725"/>
            </a:p>
          </p:txBody>
        </p:sp>
        <p:sp>
          <p:nvSpPr>
            <p:cNvPr id="11" name="Rectangle 32"/>
            <p:cNvSpPr>
              <a:spLocks noChangeArrowheads="1"/>
            </p:cNvSpPr>
            <p:nvPr/>
          </p:nvSpPr>
          <p:spPr bwMode="auto">
            <a:xfrm>
              <a:off x="3973" y="2593"/>
              <a:ext cx="483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i="1">
                  <a:latin typeface="Arial" panose="020B0604020202020204" pitchFamily="34" charset="0"/>
                </a:rPr>
                <a:t>K= 3</a:t>
              </a:r>
              <a:endParaRPr lang="fr-FR" sz="1800" i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15" name="Content Placeholder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417520">
            <a:off x="3692891" y="4250640"/>
            <a:ext cx="1826999" cy="141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pic>
      <p:grpSp>
        <p:nvGrpSpPr>
          <p:cNvPr id="16" name="Group 4"/>
          <p:cNvGrpSpPr>
            <a:grpSpLocks/>
          </p:cNvGrpSpPr>
          <p:nvPr/>
        </p:nvGrpSpPr>
        <p:grpSpPr bwMode="auto">
          <a:xfrm>
            <a:off x="3252984" y="4566788"/>
            <a:ext cx="4447262" cy="1639492"/>
            <a:chOff x="1822" y="2688"/>
            <a:chExt cx="3670" cy="1377"/>
          </a:xfrm>
        </p:grpSpPr>
        <p:sp>
          <p:nvSpPr>
            <p:cNvPr id="17" name="AutoShape 7"/>
            <p:cNvSpPr>
              <a:spLocks noChangeArrowheads="1"/>
            </p:cNvSpPr>
            <p:nvPr/>
          </p:nvSpPr>
          <p:spPr bwMode="auto">
            <a:xfrm>
              <a:off x="1822" y="2976"/>
              <a:ext cx="232" cy="232"/>
            </a:xfrm>
            <a:prstGeom prst="rightArrow">
              <a:avLst>
                <a:gd name="adj1" fmla="val 50000"/>
                <a:gd name="adj2" fmla="val 25000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grpSp>
          <p:nvGrpSpPr>
            <p:cNvPr id="18" name="Group 8"/>
            <p:cNvGrpSpPr>
              <a:grpSpLocks/>
            </p:cNvGrpSpPr>
            <p:nvPr/>
          </p:nvGrpSpPr>
          <p:grpSpPr bwMode="auto">
            <a:xfrm>
              <a:off x="4151" y="2787"/>
              <a:ext cx="697" cy="755"/>
              <a:chOff x="432" y="2112"/>
              <a:chExt cx="1488" cy="1776"/>
            </a:xfrm>
          </p:grpSpPr>
          <p:sp>
            <p:nvSpPr>
              <p:cNvPr id="24" name="Rectangle 9"/>
              <p:cNvSpPr>
                <a:spLocks noChangeArrowheads="1"/>
              </p:cNvSpPr>
              <p:nvPr/>
            </p:nvSpPr>
            <p:spPr bwMode="auto">
              <a:xfrm>
                <a:off x="432" y="2112"/>
                <a:ext cx="1008" cy="1296"/>
              </a:xfrm>
              <a:prstGeom prst="rect">
                <a:avLst/>
              </a:prstGeom>
              <a:solidFill>
                <a:srgbClr val="3333FF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5" name="Rectangle 10"/>
              <p:cNvSpPr>
                <a:spLocks noChangeArrowheads="1"/>
              </p:cNvSpPr>
              <p:nvPr/>
            </p:nvSpPr>
            <p:spPr bwMode="auto">
              <a:xfrm>
                <a:off x="528" y="2208"/>
                <a:ext cx="1008" cy="1296"/>
              </a:xfrm>
              <a:prstGeom prst="rect">
                <a:avLst/>
              </a:prstGeom>
              <a:solidFill>
                <a:srgbClr val="33CCCC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6" name="Rectangle 11"/>
              <p:cNvSpPr>
                <a:spLocks noChangeArrowheads="1"/>
              </p:cNvSpPr>
              <p:nvPr/>
            </p:nvSpPr>
            <p:spPr bwMode="auto">
              <a:xfrm>
                <a:off x="624" y="2304"/>
                <a:ext cx="1008" cy="1296"/>
              </a:xfrm>
              <a:prstGeom prst="rect">
                <a:avLst/>
              </a:prstGeom>
              <a:solidFill>
                <a:srgbClr val="66FF33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7" name="Rectangle 12"/>
              <p:cNvSpPr>
                <a:spLocks noChangeArrowheads="1"/>
              </p:cNvSpPr>
              <p:nvPr/>
            </p:nvSpPr>
            <p:spPr bwMode="auto">
              <a:xfrm>
                <a:off x="720" y="2400"/>
                <a:ext cx="1008" cy="1296"/>
              </a:xfrm>
              <a:prstGeom prst="rect">
                <a:avLst/>
              </a:prstGeom>
              <a:solidFill>
                <a:srgbClr val="FFFF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8" name="Rectangle 13"/>
              <p:cNvSpPr>
                <a:spLocks noChangeArrowheads="1"/>
              </p:cNvSpPr>
              <p:nvPr/>
            </p:nvSpPr>
            <p:spPr bwMode="auto">
              <a:xfrm>
                <a:off x="816" y="2496"/>
                <a:ext cx="1008" cy="1296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  <p:sp>
            <p:nvSpPr>
              <p:cNvPr id="29" name="Rectangle 14"/>
              <p:cNvSpPr>
                <a:spLocks noChangeArrowheads="1"/>
              </p:cNvSpPr>
              <p:nvPr/>
            </p:nvSpPr>
            <p:spPr bwMode="auto">
              <a:xfrm>
                <a:off x="912" y="2592"/>
                <a:ext cx="1008" cy="1296"/>
              </a:xfrm>
              <a:prstGeom prst="rect">
                <a:avLst/>
              </a:prstGeom>
              <a:solidFill>
                <a:srgbClr val="FF0000"/>
              </a:solidFill>
              <a:ln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ahoma" panose="020B0604030504040204" pitchFamily="34" charset="0"/>
                  </a:defRPr>
                </a:lvl9pPr>
              </a:lstStyle>
              <a:p>
                <a:pPr eaLnBrk="1" hangingPunct="1"/>
                <a:endParaRPr lang="nb-NO" sz="1800"/>
              </a:p>
            </p:txBody>
          </p:sp>
        </p:grpSp>
        <p:sp>
          <p:nvSpPr>
            <p:cNvPr id="19" name="AutoShape 19"/>
            <p:cNvSpPr>
              <a:spLocks noChangeArrowheads="1"/>
            </p:cNvSpPr>
            <p:nvPr/>
          </p:nvSpPr>
          <p:spPr bwMode="auto">
            <a:xfrm>
              <a:off x="3860" y="2999"/>
              <a:ext cx="233" cy="232"/>
            </a:xfrm>
            <a:prstGeom prst="rightArrow">
              <a:avLst>
                <a:gd name="adj1" fmla="val 50000"/>
                <a:gd name="adj2" fmla="val 25108"/>
              </a:avLst>
            </a:prstGeom>
            <a:solidFill>
              <a:schemeClr val="tx1"/>
            </a:solidFill>
            <a:ln w="12700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/>
              <a:endParaRPr lang="nb-NO" sz="1800"/>
            </a:p>
          </p:txBody>
        </p:sp>
        <p:sp>
          <p:nvSpPr>
            <p:cNvPr id="20" name="Text Box 20"/>
            <p:cNvSpPr txBox="1">
              <a:spLocks noChangeArrowheads="1"/>
            </p:cNvSpPr>
            <p:nvPr/>
          </p:nvSpPr>
          <p:spPr bwMode="auto">
            <a:xfrm>
              <a:off x="2261" y="3584"/>
              <a:ext cx="1204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>
                  <a:latin typeface="Arial" panose="020B0604020202020204" pitchFamily="34" charset="0"/>
                </a:rPr>
                <a:t>Hyperspectral</a:t>
              </a:r>
              <a:br>
                <a:rPr lang="fr-FR" sz="1500">
                  <a:latin typeface="Arial" panose="020B0604020202020204" pitchFamily="34" charset="0"/>
                </a:rPr>
              </a:br>
              <a:r>
                <a:rPr lang="fr-FR" sz="1500">
                  <a:latin typeface="Arial" panose="020B0604020202020204" pitchFamily="34" charset="0"/>
                </a:rPr>
                <a:t>Camera</a:t>
              </a:r>
            </a:p>
          </p:txBody>
        </p:sp>
        <p:sp>
          <p:nvSpPr>
            <p:cNvPr id="21" name="Text Box 21"/>
            <p:cNvSpPr txBox="1">
              <a:spLocks noChangeArrowheads="1"/>
            </p:cNvSpPr>
            <p:nvPr/>
          </p:nvSpPr>
          <p:spPr bwMode="auto">
            <a:xfrm>
              <a:off x="3984" y="3600"/>
              <a:ext cx="1262" cy="4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>
                  <a:latin typeface="Arial" panose="020B0604020202020204" pitchFamily="34" charset="0"/>
                </a:rPr>
                <a:t>Hyperspectral image</a:t>
              </a:r>
            </a:p>
          </p:txBody>
        </p:sp>
        <p:sp>
          <p:nvSpPr>
            <p:cNvPr id="22" name="Line 31"/>
            <p:cNvSpPr>
              <a:spLocks noChangeShapeType="1"/>
            </p:cNvSpPr>
            <p:nvPr/>
          </p:nvSpPr>
          <p:spPr bwMode="auto">
            <a:xfrm>
              <a:off x="4800" y="2784"/>
              <a:ext cx="192" cy="192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oval" w="med" len="med"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1725"/>
            </a:p>
          </p:txBody>
        </p:sp>
        <p:sp>
          <p:nvSpPr>
            <p:cNvPr id="23" name="Rectangle 32"/>
            <p:cNvSpPr>
              <a:spLocks noChangeArrowheads="1"/>
            </p:cNvSpPr>
            <p:nvPr/>
          </p:nvSpPr>
          <p:spPr bwMode="auto">
            <a:xfrm>
              <a:off x="4877" y="2688"/>
              <a:ext cx="615" cy="2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 type="none" w="sm" len="sm"/>
                  <a:tailEnd type="none" w="sm" len="sm"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20000"/>
                </a:spcBef>
                <a:buClr>
                  <a:schemeClr val="tx2"/>
                </a:buClr>
              </a:pPr>
              <a:r>
                <a:rPr lang="fr-FR" sz="1500" i="1">
                  <a:latin typeface="Arial" panose="020B0604020202020204" pitchFamily="34" charset="0"/>
                </a:rPr>
                <a:t>K &gt; 10</a:t>
              </a:r>
              <a:endParaRPr lang="fr-FR" sz="1800" i="1">
                <a:latin typeface="Times New Roman" panose="02020603050405020304" pitchFamily="18" charset="0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916" y="2410327"/>
            <a:ext cx="1443541" cy="1077104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2258871"/>
            <a:ext cx="1145958" cy="149362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53" y="4251074"/>
            <a:ext cx="1145958" cy="1493625"/>
          </a:xfrm>
          <a:prstGeom prst="rect">
            <a:avLst/>
          </a:prstGeom>
        </p:spPr>
      </p:pic>
      <p:sp>
        <p:nvSpPr>
          <p:cNvPr id="33" name="Rounded Rectangle 32"/>
          <p:cNvSpPr/>
          <p:nvPr/>
        </p:nvSpPr>
        <p:spPr>
          <a:xfrm>
            <a:off x="17476" y="118189"/>
            <a:ext cx="396044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/>
              <a:t>Acquisition</a:t>
            </a:r>
          </a:p>
        </p:txBody>
      </p:sp>
    </p:spTree>
    <p:extLst>
      <p:ext uri="{BB962C8B-B14F-4D97-AF65-F5344CB8AC3E}">
        <p14:creationId xmlns:p14="http://schemas.microsoft.com/office/powerpoint/2010/main" val="3695701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nline Image Placeholder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628800"/>
            <a:ext cx="8733036" cy="4536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524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540568" y="781080"/>
            <a:ext cx="7836694" cy="1724025"/>
          </a:xfrm>
        </p:spPr>
        <p:txBody>
          <a:bodyPr/>
          <a:lstStyle/>
          <a:p>
            <a:r>
              <a:rPr lang="en-US" err="1"/>
              <a:t>Hyperspectral</a:t>
            </a:r>
            <a:r>
              <a:rPr lang="en-US"/>
              <a:t> Imaging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6564650" y="6167005"/>
            <a:ext cx="2133600" cy="365125"/>
          </a:xfrm>
          <a:prstGeom prst="rect">
            <a:avLst/>
          </a:prstGeom>
        </p:spPr>
        <p:txBody>
          <a:bodyPr/>
          <a:lstStyle/>
          <a:p>
            <a:fld id="{5A7AE88D-D6FE-4235-B900-5E73C5813ECE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7" name="Picture 5" descr="C:\Users\Hilda\Desktop\Thesis Defense\ori\fig1_3.png"/>
          <p:cNvPicPr>
            <a:picLocks noChangeAspect="1" noChangeArrowheads="1"/>
          </p:cNvPicPr>
          <p:nvPr/>
        </p:nvPicPr>
        <p:blipFill>
          <a:blip r:embed="rId2"/>
          <a:srcRect t="8127"/>
          <a:stretch>
            <a:fillRect/>
          </a:stretch>
        </p:blipFill>
        <p:spPr bwMode="auto">
          <a:xfrm>
            <a:off x="5364088" y="4611890"/>
            <a:ext cx="3165826" cy="1920240"/>
          </a:xfrm>
          <a:prstGeom prst="rect">
            <a:avLst/>
          </a:prstGeom>
          <a:noFill/>
        </p:spPr>
      </p:pic>
      <p:pic>
        <p:nvPicPr>
          <p:cNvPr id="8" name="Picture 6" descr="C:\Users\Hilda\Desktop\Thesis Defense\ori\fig1_2.png"/>
          <p:cNvPicPr>
            <a:picLocks noChangeAspect="1" noChangeArrowheads="1"/>
          </p:cNvPicPr>
          <p:nvPr/>
        </p:nvPicPr>
        <p:blipFill>
          <a:blip r:embed="rId3"/>
          <a:srcRect t="6250"/>
          <a:stretch>
            <a:fillRect/>
          </a:stretch>
        </p:blipFill>
        <p:spPr bwMode="auto">
          <a:xfrm>
            <a:off x="4804589" y="2284291"/>
            <a:ext cx="3090110" cy="1901952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35" y="2284291"/>
            <a:ext cx="3101459" cy="4042396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V="1">
            <a:off x="1703130" y="3453014"/>
            <a:ext cx="3046924" cy="1063752"/>
          </a:xfrm>
          <a:prstGeom prst="straightConnector1">
            <a:avLst/>
          </a:prstGeom>
          <a:ln>
            <a:solidFill>
              <a:srgbClr val="0070C0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2616454" y="5662814"/>
            <a:ext cx="2667000" cy="7620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25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1730" y="2841764"/>
            <a:ext cx="8229600" cy="377728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1520" y="4005064"/>
            <a:ext cx="3441107" cy="19777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6971" y="2366720"/>
            <a:ext cx="2404346" cy="36161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2822"/>
            <a:ext cx="3441107" cy="2288097"/>
          </a:xfrm>
          <a:prstGeom prst="rect">
            <a:avLst/>
          </a:prstGeom>
        </p:spPr>
      </p:pic>
      <p:pic>
        <p:nvPicPr>
          <p:cNvPr id="7" name="Bild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209962" y="2970661"/>
            <a:ext cx="3653850" cy="24459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02793" y="1501137"/>
            <a:ext cx="3730124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sz="3000" err="1">
                <a:solidFill>
                  <a:srgbClr val="0070C0"/>
                </a:solidFill>
              </a:rPr>
              <a:t>Camera</a:t>
            </a:r>
            <a:r>
              <a:rPr lang="nb-NO" sz="3000">
                <a:solidFill>
                  <a:srgbClr val="0070C0"/>
                </a:solidFill>
              </a:rPr>
              <a:t> configurasjons</a:t>
            </a:r>
            <a:endParaRPr lang="en-US" sz="300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393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486729" y="1094206"/>
            <a:ext cx="9341667" cy="990600"/>
          </a:xfrm>
        </p:spPr>
        <p:txBody>
          <a:bodyPr>
            <a:normAutofit fontScale="90000"/>
          </a:bodyPr>
          <a:lstStyle/>
          <a:p>
            <a:r>
              <a:rPr lang="en-US"/>
              <a:t>       </a:t>
            </a:r>
            <a:r>
              <a:rPr lang="en-US" b="1" err="1"/>
              <a:t>Hyperspectral</a:t>
            </a:r>
            <a:r>
              <a:rPr lang="en-US" b="1"/>
              <a:t> imaging of  ‘The Scream’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105" y="6283271"/>
            <a:ext cx="2019300" cy="4095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07" y="6182218"/>
            <a:ext cx="2376264" cy="52387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930" y="6126108"/>
            <a:ext cx="3209925" cy="723900"/>
          </a:xfrm>
          <a:prstGeom prst="rect">
            <a:avLst/>
          </a:prstGeom>
        </p:spPr>
      </p:pic>
      <p:pic>
        <p:nvPicPr>
          <p:cNvPr id="9" name="Content Placeholder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7052" y="1916832"/>
            <a:ext cx="3578983" cy="408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483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594656" y="2132856"/>
            <a:ext cx="3888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/>
              <a:t>Visualisation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2599224" y="3134652"/>
            <a:ext cx="3888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457200"/>
            <a:r>
              <a:rPr lang="nb-NO" sz="2800"/>
              <a:t>Material identification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627784" y="4149008"/>
            <a:ext cx="3888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457200"/>
            <a:r>
              <a:rPr lang="nb-NO" sz="2800"/>
              <a:t>Reproduction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627784" y="5150804"/>
            <a:ext cx="3888432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/>
              <a:t>Quality of Digitisation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0" y="112907"/>
            <a:ext cx="3960440" cy="100811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3600" b="1"/>
              <a:t>Analysis</a:t>
            </a:r>
          </a:p>
        </p:txBody>
      </p:sp>
    </p:spTree>
    <p:extLst>
      <p:ext uri="{BB962C8B-B14F-4D97-AF65-F5344CB8AC3E}">
        <p14:creationId xmlns:p14="http://schemas.microsoft.com/office/powerpoint/2010/main" val="30181904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9899" y="2831205"/>
            <a:ext cx="6524625" cy="4029075"/>
          </a:xfrm>
          <a:prstGeom prst="rect">
            <a:avLst/>
          </a:prstGeom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179512" y="1021480"/>
            <a:ext cx="8229600" cy="999635"/>
          </a:xfrm>
        </p:spPr>
        <p:txBody>
          <a:bodyPr>
            <a:noAutofit/>
          </a:bodyPr>
          <a:lstStyle/>
          <a:p>
            <a:r>
              <a:rPr lang="nb-NO" sz="2400" b="1"/>
              <a:t>The Norwegian </a:t>
            </a:r>
            <a:r>
              <a:rPr lang="nb-NO" sz="2400" b="1" err="1"/>
              <a:t>Colour</a:t>
            </a:r>
            <a:r>
              <a:rPr lang="nb-NO" sz="2400" b="1"/>
              <a:t> and Visual Computing Laboratory</a:t>
            </a:r>
            <a:endParaRPr lang="en-US" sz="2400" b="1"/>
          </a:p>
        </p:txBody>
      </p:sp>
      <p:sp>
        <p:nvSpPr>
          <p:cNvPr id="6" name="Content Placeholder 4"/>
          <p:cNvSpPr>
            <a:spLocks noGrp="1"/>
          </p:cNvSpPr>
          <p:nvPr>
            <p:ph sz="half" idx="1"/>
          </p:nvPr>
        </p:nvSpPr>
        <p:spPr>
          <a:xfrm>
            <a:off x="179512" y="2111125"/>
            <a:ext cx="4038600" cy="4244796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800"/>
              <a:t>Established at Gjøvik University College (GUC) in 2001 to serve the graphic arts industry’s need for </a:t>
            </a:r>
            <a:r>
              <a:rPr lang="en-US" sz="1800" err="1">
                <a:solidFill>
                  <a:srgbClr val="00B050"/>
                </a:solidFill>
              </a:rPr>
              <a:t>colour</a:t>
            </a:r>
            <a:r>
              <a:rPr lang="en-US" sz="1800">
                <a:solidFill>
                  <a:srgbClr val="00B050"/>
                </a:solidFill>
              </a:rPr>
              <a:t> management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nb-NO" sz="1800">
                <a:solidFill>
                  <a:srgbClr val="00B050"/>
                </a:solidFill>
              </a:rPr>
              <a:t>Research </a:t>
            </a:r>
            <a:r>
              <a:rPr lang="nb-NO" sz="1800" err="1">
                <a:solidFill>
                  <a:srgbClr val="00B050"/>
                </a:solidFill>
              </a:rPr>
              <a:t>group</a:t>
            </a:r>
            <a:r>
              <a:rPr lang="nb-NO" sz="1800">
                <a:solidFill>
                  <a:srgbClr val="00B050"/>
                </a:solidFill>
              </a:rPr>
              <a:t> </a:t>
            </a:r>
            <a:r>
              <a:rPr lang="nb-NO" sz="1800"/>
              <a:t>at Department of Computer Science, NTNU, Gjøvik  </a:t>
            </a:r>
            <a:endParaRPr lang="en-US" sz="18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nb-NO" sz="1800"/>
              <a:t>Fundamental and </a:t>
            </a:r>
            <a:r>
              <a:rPr lang="nb-NO" sz="1800" err="1"/>
              <a:t>applied</a:t>
            </a:r>
            <a:r>
              <a:rPr lang="nb-NO" sz="1800"/>
              <a:t> </a:t>
            </a:r>
            <a:r>
              <a:rPr lang="nb-NO" sz="1800" err="1"/>
              <a:t>research</a:t>
            </a:r>
            <a:r>
              <a:rPr lang="nb-NO" sz="1800"/>
              <a:t> </a:t>
            </a:r>
            <a:r>
              <a:rPr lang="nb-NO" sz="1800" err="1"/>
              <a:t>within</a:t>
            </a:r>
            <a:r>
              <a:rPr lang="nb-NO" sz="1800"/>
              <a:t> </a:t>
            </a:r>
            <a:r>
              <a:rPr lang="nb-NO" sz="1800" err="1">
                <a:solidFill>
                  <a:srgbClr val="00B050"/>
                </a:solidFill>
              </a:rPr>
              <a:t>colour</a:t>
            </a:r>
            <a:r>
              <a:rPr lang="nb-NO" sz="1800"/>
              <a:t> science and </a:t>
            </a:r>
            <a:r>
              <a:rPr lang="nb-NO" sz="1800">
                <a:solidFill>
                  <a:srgbClr val="00B050"/>
                </a:solidFill>
              </a:rPr>
              <a:t>image/video</a:t>
            </a:r>
            <a:r>
              <a:rPr lang="nb-NO" sz="1800"/>
              <a:t> </a:t>
            </a:r>
            <a:r>
              <a:rPr lang="nb-NO" sz="1800" err="1"/>
              <a:t>processing</a:t>
            </a:r>
            <a:endParaRPr lang="en-US" sz="1800">
              <a:solidFill>
                <a:srgbClr val="FF0000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nb-NO" sz="1800" err="1"/>
              <a:t>Well</a:t>
            </a:r>
            <a:r>
              <a:rPr lang="nb-NO" sz="1800"/>
              <a:t> </a:t>
            </a:r>
            <a:r>
              <a:rPr lang="nb-NO" sz="1800" err="1"/>
              <a:t>equipped</a:t>
            </a:r>
            <a:r>
              <a:rPr lang="nb-NO" sz="1800"/>
              <a:t> </a:t>
            </a:r>
            <a:r>
              <a:rPr lang="nb-NO" sz="1800" err="1">
                <a:solidFill>
                  <a:srgbClr val="00B050"/>
                </a:solidFill>
              </a:rPr>
              <a:t>laboratory</a:t>
            </a:r>
            <a:r>
              <a:rPr lang="nb-NO" sz="1800"/>
              <a:t> </a:t>
            </a:r>
            <a:r>
              <a:rPr lang="nb-NO" sz="1800" err="1"/>
              <a:t>facilites</a:t>
            </a:r>
            <a:endParaRPr lang="nb-NO" sz="1800"/>
          </a:p>
          <a:p>
            <a:pPr lvl="1">
              <a:lnSpc>
                <a:spcPct val="80000"/>
              </a:lnSpc>
              <a:spcBef>
                <a:spcPts val="300"/>
              </a:spcBef>
            </a:pPr>
            <a:r>
              <a:rPr lang="nb-NO" sz="1800" err="1"/>
              <a:t>Colour</a:t>
            </a:r>
            <a:r>
              <a:rPr lang="nb-NO" sz="1800"/>
              <a:t> and </a:t>
            </a:r>
            <a:r>
              <a:rPr lang="nb-NO" sz="1800" err="1"/>
              <a:t>spectral</a:t>
            </a:r>
            <a:r>
              <a:rPr lang="nb-NO" sz="1800"/>
              <a:t> </a:t>
            </a:r>
            <a:r>
              <a:rPr lang="nb-NO" sz="1800" err="1"/>
              <a:t>measurement</a:t>
            </a:r>
            <a:r>
              <a:rPr lang="nb-NO" sz="1800"/>
              <a:t>, </a:t>
            </a:r>
            <a:r>
              <a:rPr lang="nb-NO" sz="1800" err="1"/>
              <a:t>Colour</a:t>
            </a:r>
            <a:r>
              <a:rPr lang="nb-NO" sz="1800"/>
              <a:t> management </a:t>
            </a:r>
            <a:r>
              <a:rPr lang="nb-NO" sz="1800" err="1"/>
              <a:t>software</a:t>
            </a:r>
            <a:r>
              <a:rPr lang="nb-NO" sz="1800"/>
              <a:t>, </a:t>
            </a:r>
            <a:r>
              <a:rPr lang="nb-NO" sz="1800" err="1"/>
              <a:t>viewing</a:t>
            </a:r>
            <a:r>
              <a:rPr lang="nb-NO" sz="1800"/>
              <a:t> </a:t>
            </a:r>
            <a:r>
              <a:rPr lang="nb-NO" sz="1800" err="1"/>
              <a:t>booths</a:t>
            </a:r>
            <a:r>
              <a:rPr lang="nb-NO" sz="1800"/>
              <a:t>, image </a:t>
            </a:r>
            <a:r>
              <a:rPr lang="nb-NO" sz="1800" err="1"/>
              <a:t>acquisition</a:t>
            </a:r>
            <a:r>
              <a:rPr lang="nb-NO" sz="1800"/>
              <a:t> and </a:t>
            </a:r>
            <a:r>
              <a:rPr lang="nb-NO" sz="1800" err="1"/>
              <a:t>reproduction</a:t>
            </a:r>
            <a:r>
              <a:rPr lang="nb-NO" sz="1800"/>
              <a:t> </a:t>
            </a:r>
            <a:r>
              <a:rPr lang="nb-NO" sz="1800" err="1"/>
              <a:t>devices</a:t>
            </a:r>
            <a:r>
              <a:rPr lang="nb-NO" sz="1800"/>
              <a:t>, etc.</a:t>
            </a:r>
          </a:p>
          <a:p>
            <a:pPr marL="0" indent="0">
              <a:buNone/>
            </a:pPr>
            <a:endParaRPr lang="en-US"/>
          </a:p>
        </p:txBody>
      </p:sp>
      <p:sp>
        <p:nvSpPr>
          <p:cNvPr id="7" name="Content Placeholder 5"/>
          <p:cNvSpPr txBox="1">
            <a:spLocks/>
          </p:cNvSpPr>
          <p:nvPr/>
        </p:nvSpPr>
        <p:spPr>
          <a:xfrm>
            <a:off x="4370512" y="2111125"/>
            <a:ext cx="4038600" cy="4244796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</a:pPr>
            <a:endParaRPr lang="nb-NO" sz="1600">
              <a:hlinkClick r:id="rId3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nb-NO" sz="1400"/>
          </a:p>
          <a:p>
            <a:pPr>
              <a:lnSpc>
                <a:spcPct val="80000"/>
              </a:lnSpc>
              <a:spcBef>
                <a:spcPts val="300"/>
              </a:spcBef>
            </a:pPr>
            <a:endParaRPr lang="en-US" sz="1800"/>
          </a:p>
          <a:p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97960" y="6103893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5"/>
          <p:cNvSpPr txBox="1">
            <a:spLocks/>
          </p:cNvSpPr>
          <p:nvPr/>
        </p:nvSpPr>
        <p:spPr bwMode="auto">
          <a:xfrm>
            <a:off x="4522912" y="2111125"/>
            <a:ext cx="4038600" cy="1256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1800">
                <a:solidFill>
                  <a:srgbClr val="00B050"/>
                </a:solidFill>
              </a:rPr>
              <a:t>International</a:t>
            </a:r>
            <a:r>
              <a:rPr lang="en-US" sz="1800">
                <a:solidFill>
                  <a:srgbClr val="FF0000"/>
                </a:solidFill>
              </a:rPr>
              <a:t>,</a:t>
            </a:r>
            <a:r>
              <a:rPr lang="en-US" sz="1800"/>
              <a:t> national, and regional collaboration with industry and academia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nb-NO" sz="1800" err="1"/>
              <a:t>Website</a:t>
            </a:r>
            <a:r>
              <a:rPr lang="nb-NO" sz="1800"/>
              <a:t>: </a:t>
            </a:r>
            <a:r>
              <a:rPr lang="nb-NO" sz="1600">
                <a:hlinkClick r:id="rId4"/>
              </a:rPr>
              <a:t>www.colourlab.no</a:t>
            </a:r>
            <a:endParaRPr lang="nb-NO" sz="1600"/>
          </a:p>
          <a:p>
            <a:pPr>
              <a:lnSpc>
                <a:spcPct val="80000"/>
              </a:lnSpc>
              <a:spcBef>
                <a:spcPts val="400"/>
              </a:spcBef>
            </a:pPr>
            <a:endParaRPr lang="nb-NO" sz="1600">
              <a:hlinkClick r:id="rId3"/>
            </a:endParaRPr>
          </a:p>
          <a:p>
            <a:pPr lvl="1">
              <a:lnSpc>
                <a:spcPct val="80000"/>
              </a:lnSpc>
              <a:spcBef>
                <a:spcPts val="300"/>
              </a:spcBef>
            </a:pPr>
            <a:endParaRPr lang="nb-NO" sz="1400"/>
          </a:p>
          <a:p>
            <a:pPr>
              <a:lnSpc>
                <a:spcPct val="80000"/>
              </a:lnSpc>
              <a:spcBef>
                <a:spcPts val="300"/>
              </a:spcBef>
            </a:pPr>
            <a:endParaRPr lang="en-US" sz="1800"/>
          </a:p>
          <a:p>
            <a:endParaRPr lang="en-US"/>
          </a:p>
        </p:txBody>
      </p:sp>
      <p:sp>
        <p:nvSpPr>
          <p:cNvPr id="10" name="TekstSylinder 11"/>
          <p:cNvSpPr txBox="1"/>
          <p:nvPr/>
        </p:nvSpPr>
        <p:spPr>
          <a:xfrm>
            <a:off x="7030616" y="6056757"/>
            <a:ext cx="18002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900" err="1"/>
              <a:t>Numbers</a:t>
            </a:r>
            <a:r>
              <a:rPr lang="nb-NO" sz="900"/>
              <a:t> from </a:t>
            </a:r>
            <a:r>
              <a:rPr lang="nb-NO" sz="900" err="1"/>
              <a:t>January</a:t>
            </a:r>
            <a:r>
              <a:rPr lang="nb-NO" sz="900"/>
              <a:t>  2017</a:t>
            </a:r>
          </a:p>
        </p:txBody>
      </p:sp>
    </p:spTree>
    <p:extLst>
      <p:ext uri="{BB962C8B-B14F-4D97-AF65-F5344CB8AC3E}">
        <p14:creationId xmlns:p14="http://schemas.microsoft.com/office/powerpoint/2010/main" val="1732593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out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6500" y="1183981"/>
            <a:ext cx="4356496" cy="5285882"/>
          </a:xfrm>
          <a:prstGeom prst="rect">
            <a:avLst/>
          </a:prstGeom>
        </p:spPr>
      </p:pic>
      <p:grpSp>
        <p:nvGrpSpPr>
          <p:cNvPr id="6" name="Gruppo 38"/>
          <p:cNvGrpSpPr>
            <a:grpSpLocks/>
          </p:cNvGrpSpPr>
          <p:nvPr/>
        </p:nvGrpSpPr>
        <p:grpSpPr bwMode="auto">
          <a:xfrm>
            <a:off x="9445" y="1340768"/>
            <a:ext cx="4648940" cy="3274544"/>
            <a:chOff x="741427" y="2219712"/>
            <a:chExt cx="7097906" cy="3119138"/>
          </a:xfrm>
        </p:grpSpPr>
        <p:sp>
          <p:nvSpPr>
            <p:cNvPr id="7" name="Rectangle 1027" descr="Legno"/>
            <p:cNvSpPr>
              <a:spLocks noChangeArrowheads="1"/>
            </p:cNvSpPr>
            <p:nvPr/>
          </p:nvSpPr>
          <p:spPr bwMode="auto">
            <a:xfrm>
              <a:off x="4135695" y="4434134"/>
              <a:ext cx="3703638" cy="825500"/>
            </a:xfrm>
            <a:prstGeom prst="rect">
              <a:avLst/>
            </a:prstGeom>
            <a:blipFill dpi="0" rotWithShape="0">
              <a:blip r:embed="rId3"/>
              <a:srcRect/>
              <a:tile tx="0" ty="0" sx="100000" sy="100000" flip="none" algn="tl"/>
            </a:blipFill>
            <a:ln w="12700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sp>
          <p:nvSpPr>
            <p:cNvPr id="8" name="Rectangle 1028" descr="Marmo bianco"/>
            <p:cNvSpPr>
              <a:spLocks noChangeArrowheads="1"/>
            </p:cNvSpPr>
            <p:nvPr/>
          </p:nvSpPr>
          <p:spPr bwMode="auto">
            <a:xfrm>
              <a:off x="4135695" y="3953214"/>
              <a:ext cx="3703638" cy="63500"/>
            </a:xfrm>
            <a:prstGeom prst="rect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12700">
              <a:solidFill>
                <a:srgbClr val="FFFFFF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sp>
          <p:nvSpPr>
            <p:cNvPr id="9" name="Rectangle 1029"/>
            <p:cNvSpPr>
              <a:spLocks noChangeArrowheads="1"/>
            </p:cNvSpPr>
            <p:nvPr/>
          </p:nvSpPr>
          <p:spPr bwMode="auto">
            <a:xfrm>
              <a:off x="4135695" y="3699552"/>
              <a:ext cx="3703638" cy="215900"/>
            </a:xfrm>
            <a:prstGeom prst="rect">
              <a:avLst/>
            </a:prstGeom>
            <a:gradFill rotWithShape="0">
              <a:gsLst>
                <a:gs pos="0">
                  <a:schemeClr val="accent1"/>
                </a:gs>
                <a:gs pos="100000">
                  <a:srgbClr val="FF5B92"/>
                </a:gs>
              </a:gsLst>
              <a:path path="rect">
                <a:fillToRect r="100000" b="10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sp>
          <p:nvSpPr>
            <p:cNvPr id="10" name="Rectangle 1030" descr="Punti sparsi"/>
            <p:cNvSpPr>
              <a:spLocks noChangeArrowheads="1"/>
            </p:cNvSpPr>
            <p:nvPr/>
          </p:nvSpPr>
          <p:spPr bwMode="auto">
            <a:xfrm>
              <a:off x="4135695" y="4013202"/>
              <a:ext cx="3703638" cy="444500"/>
            </a:xfrm>
            <a:prstGeom prst="rect">
              <a:avLst/>
            </a:prstGeom>
            <a:pattFill prst="lgConfetti">
              <a:fgClr>
                <a:schemeClr val="bg1"/>
              </a:fgClr>
              <a:bgClr>
                <a:schemeClr val="folHlink"/>
              </a:bgClr>
            </a:patt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sp>
          <p:nvSpPr>
            <p:cNvPr id="11" name="Rectangle 1031"/>
            <p:cNvSpPr>
              <a:spLocks noChangeArrowheads="1"/>
            </p:cNvSpPr>
            <p:nvPr/>
          </p:nvSpPr>
          <p:spPr bwMode="auto">
            <a:xfrm>
              <a:off x="4114797" y="3630977"/>
              <a:ext cx="3703638" cy="63500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endParaRPr lang="it-IT" altLang="en-US"/>
            </a:p>
          </p:txBody>
        </p:sp>
        <p:sp>
          <p:nvSpPr>
            <p:cNvPr id="12" name="Rectangle 1032"/>
            <p:cNvSpPr>
              <a:spLocks noChangeArrowheads="1"/>
            </p:cNvSpPr>
            <p:nvPr/>
          </p:nvSpPr>
          <p:spPr bwMode="auto">
            <a:xfrm>
              <a:off x="1352259" y="2667000"/>
              <a:ext cx="1402119" cy="2937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/>
                <a:t>Varnish </a:t>
              </a:r>
            </a:p>
          </p:txBody>
        </p:sp>
        <p:sp>
          <p:nvSpPr>
            <p:cNvPr id="13" name="Rectangle 1033"/>
            <p:cNvSpPr>
              <a:spLocks noChangeArrowheads="1"/>
            </p:cNvSpPr>
            <p:nvPr/>
          </p:nvSpPr>
          <p:spPr bwMode="auto">
            <a:xfrm>
              <a:off x="1184211" y="3244076"/>
              <a:ext cx="1340111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/>
                <a:t>Paint layer </a:t>
              </a:r>
            </a:p>
          </p:txBody>
        </p:sp>
        <p:sp>
          <p:nvSpPr>
            <p:cNvPr id="14" name="Rectangle 1034"/>
            <p:cNvSpPr>
              <a:spLocks noChangeArrowheads="1"/>
            </p:cNvSpPr>
            <p:nvPr/>
          </p:nvSpPr>
          <p:spPr bwMode="auto">
            <a:xfrm>
              <a:off x="928928" y="3746545"/>
              <a:ext cx="2417329" cy="6469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 err="1"/>
                <a:t>Underlaying</a:t>
              </a:r>
              <a:r>
                <a:rPr lang="en-US" altLang="it-IT"/>
                <a:t> drawing, </a:t>
              </a:r>
            </a:p>
            <a:p>
              <a:r>
                <a:rPr lang="en-US" altLang="it-IT" i="1" err="1"/>
                <a:t>imprimitura</a:t>
              </a:r>
              <a:endParaRPr lang="en-US" altLang="it-IT" i="1"/>
            </a:p>
          </p:txBody>
        </p:sp>
        <p:sp>
          <p:nvSpPr>
            <p:cNvPr id="15" name="Rectangle 1035"/>
            <p:cNvSpPr>
              <a:spLocks noChangeArrowheads="1"/>
            </p:cNvSpPr>
            <p:nvPr/>
          </p:nvSpPr>
          <p:spPr bwMode="auto">
            <a:xfrm>
              <a:off x="1065878" y="4501948"/>
              <a:ext cx="1824038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/>
                <a:t>Preparation</a:t>
              </a:r>
            </a:p>
          </p:txBody>
        </p:sp>
        <p:sp>
          <p:nvSpPr>
            <p:cNvPr id="16" name="Rectangle 1036"/>
            <p:cNvSpPr>
              <a:spLocks noChangeArrowheads="1"/>
            </p:cNvSpPr>
            <p:nvPr/>
          </p:nvSpPr>
          <p:spPr bwMode="auto">
            <a:xfrm>
              <a:off x="741427" y="4968876"/>
              <a:ext cx="1300163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marL="342900" indent="-3429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5715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pPr lvl="1"/>
              <a:r>
                <a:rPr lang="en-US" altLang="it-IT"/>
                <a:t> </a:t>
              </a:r>
            </a:p>
          </p:txBody>
        </p:sp>
        <p:sp>
          <p:nvSpPr>
            <p:cNvPr id="17" name="Rectangle 1037"/>
            <p:cNvSpPr>
              <a:spLocks noChangeArrowheads="1"/>
            </p:cNvSpPr>
            <p:nvPr/>
          </p:nvSpPr>
          <p:spPr bwMode="auto">
            <a:xfrm>
              <a:off x="1097027" y="4964026"/>
              <a:ext cx="1746312" cy="369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 b="1"/>
                <a:t>Wood support</a:t>
              </a:r>
            </a:p>
          </p:txBody>
        </p:sp>
        <p:sp>
          <p:nvSpPr>
            <p:cNvPr id="18" name="Line 1038"/>
            <p:cNvSpPr>
              <a:spLocks noChangeShapeType="1"/>
            </p:cNvSpPr>
            <p:nvPr/>
          </p:nvSpPr>
          <p:spPr bwMode="auto">
            <a:xfrm>
              <a:off x="2735327" y="2911476"/>
              <a:ext cx="1582738" cy="609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19" name="Line 1039"/>
            <p:cNvSpPr>
              <a:spLocks noChangeShapeType="1"/>
            </p:cNvSpPr>
            <p:nvPr/>
          </p:nvSpPr>
          <p:spPr bwMode="auto">
            <a:xfrm>
              <a:off x="2735327" y="3444876"/>
              <a:ext cx="1582738" cy="2286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0" name="Line 1040"/>
            <p:cNvSpPr>
              <a:spLocks noChangeShapeType="1"/>
            </p:cNvSpPr>
            <p:nvPr/>
          </p:nvSpPr>
          <p:spPr bwMode="auto">
            <a:xfrm flipV="1">
              <a:off x="2680353" y="3945614"/>
              <a:ext cx="1582737" cy="1524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1" name="Line 1041"/>
            <p:cNvSpPr>
              <a:spLocks noChangeShapeType="1"/>
            </p:cNvSpPr>
            <p:nvPr/>
          </p:nvSpPr>
          <p:spPr bwMode="auto">
            <a:xfrm flipV="1">
              <a:off x="2735327" y="4206876"/>
              <a:ext cx="1582738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2" name="Line 1042"/>
            <p:cNvSpPr>
              <a:spLocks noChangeShapeType="1"/>
            </p:cNvSpPr>
            <p:nvPr/>
          </p:nvSpPr>
          <p:spPr bwMode="auto">
            <a:xfrm flipV="1">
              <a:off x="2735327" y="4816476"/>
              <a:ext cx="1582738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3" name="Rectangle 1043"/>
            <p:cNvSpPr>
              <a:spLocks noChangeArrowheads="1"/>
            </p:cNvSpPr>
            <p:nvPr/>
          </p:nvSpPr>
          <p:spPr bwMode="auto">
            <a:xfrm>
              <a:off x="4114797" y="2219712"/>
              <a:ext cx="3540061" cy="308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>
              <a:spAutoFit/>
            </a:bodyPr>
            <a:lstStyle>
              <a:lvl1pPr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it-IT" b="1"/>
                <a:t>UV	   Vis</a:t>
              </a:r>
            </a:p>
          </p:txBody>
        </p:sp>
        <p:sp>
          <p:nvSpPr>
            <p:cNvPr id="24" name="Line 1044"/>
            <p:cNvSpPr>
              <a:spLocks noChangeShapeType="1"/>
            </p:cNvSpPr>
            <p:nvPr/>
          </p:nvSpPr>
          <p:spPr bwMode="auto">
            <a:xfrm>
              <a:off x="4754628" y="2606689"/>
              <a:ext cx="0" cy="914425"/>
            </a:xfrm>
            <a:prstGeom prst="line">
              <a:avLst/>
            </a:prstGeom>
            <a:noFill/>
            <a:ln w="41275">
              <a:solidFill>
                <a:schemeClr val="accent4">
                  <a:lumMod val="75000"/>
                </a:schemeClr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" name="Line 1045"/>
            <p:cNvSpPr>
              <a:spLocks noChangeShapeType="1"/>
            </p:cNvSpPr>
            <p:nvPr/>
          </p:nvSpPr>
          <p:spPr bwMode="auto">
            <a:xfrm flipH="1">
              <a:off x="5601956" y="2555875"/>
              <a:ext cx="0" cy="1155700"/>
            </a:xfrm>
            <a:prstGeom prst="line">
              <a:avLst/>
            </a:prstGeom>
            <a:noFill/>
            <a:ln w="41275">
              <a:solidFill>
                <a:srgbClr val="00B05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6" name="Line 1046"/>
            <p:cNvSpPr>
              <a:spLocks noChangeShapeType="1"/>
            </p:cNvSpPr>
            <p:nvPr/>
          </p:nvSpPr>
          <p:spPr bwMode="auto">
            <a:xfrm>
              <a:off x="6431027" y="2590800"/>
              <a:ext cx="0" cy="1295400"/>
            </a:xfrm>
            <a:prstGeom prst="line">
              <a:avLst/>
            </a:prstGeom>
            <a:noFill/>
            <a:ln w="41275">
              <a:solidFill>
                <a:srgbClr val="C00000"/>
              </a:solidFill>
              <a:round/>
              <a:headEnd type="none" w="sm" len="sm"/>
              <a:tailEnd type="stealth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nb-NO"/>
            </a:p>
          </p:txBody>
        </p:sp>
        <p:sp>
          <p:nvSpPr>
            <p:cNvPr id="27" name="Line 1046"/>
            <p:cNvSpPr>
              <a:spLocks noChangeShapeType="1"/>
            </p:cNvSpPr>
            <p:nvPr/>
          </p:nvSpPr>
          <p:spPr bwMode="auto">
            <a:xfrm>
              <a:off x="7451791" y="2641615"/>
              <a:ext cx="46037" cy="2209860"/>
            </a:xfrm>
            <a:prstGeom prst="line">
              <a:avLst/>
            </a:prstGeom>
            <a:noFill/>
            <a:ln w="41275">
              <a:solidFill>
                <a:schemeClr val="accent6">
                  <a:lumMod val="75000"/>
                </a:schemeClr>
              </a:solidFill>
              <a:round/>
              <a:headEnd type="none" w="sm" len="sm"/>
              <a:tailEnd type="stealth" w="med" len="lg"/>
            </a:ln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8" name="Rectangle 27"/>
          <p:cNvSpPr/>
          <p:nvPr/>
        </p:nvSpPr>
        <p:spPr>
          <a:xfrm>
            <a:off x="61396" y="6519446"/>
            <a:ext cx="874662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err="1">
                <a:solidFill>
                  <a:schemeClr val="accent5">
                    <a:lumMod val="50000"/>
                  </a:schemeClr>
                </a:solidFill>
                <a:latin typeface="PT Sans"/>
              </a:rPr>
              <a:t>Attas</a:t>
            </a:r>
            <a:r>
              <a:rPr lang="en-US" sz="800">
                <a:solidFill>
                  <a:schemeClr val="accent5">
                    <a:lumMod val="50000"/>
                  </a:schemeClr>
                </a:solidFill>
                <a:latin typeface="PT Sans"/>
              </a:rPr>
              <a:t>, Michael, et al., et al. Spectroscopic Imaging in Art Conservation: A New Tool for Materials Investigation. Leonardo: Journal of the International Society for the Arts, Sciences and Technology. 2003, Vol. 36, 4, 304-307.</a:t>
            </a:r>
            <a:endParaRPr lang="nb-NO" sz="80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38583" y="182983"/>
            <a:ext cx="3888432" cy="860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2800" dirty="0"/>
              <a:t>Visualisation</a:t>
            </a:r>
          </a:p>
        </p:txBody>
      </p:sp>
    </p:spTree>
    <p:extLst>
      <p:ext uri="{BB962C8B-B14F-4D97-AF65-F5344CB8AC3E}">
        <p14:creationId xmlns:p14="http://schemas.microsoft.com/office/powerpoint/2010/main" val="3959976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work\Conferences\NOBIM2013\Sony\SCREAM-POL_02_VNIR_1600_SN0027_60000_us_2x_2012-11-26T122218_corr_rad_norm_refl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4568" y="819304"/>
            <a:ext cx="1926456" cy="6192688"/>
          </a:xfrm>
          <a:prstGeom prst="rect">
            <a:avLst/>
          </a:prstGeom>
          <a:noFill/>
        </p:spPr>
      </p:pic>
      <p:pic>
        <p:nvPicPr>
          <p:cNvPr id="5" name="Picture 4" descr="C:\work\Conferences\NOBIM2013\Sony\SCREAM-POL_02_VNIR_1600_SN0027_60000_us_2x_2012-11-26T122218_corr_rad_norm_refl_PCA123_smal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2816" y="841050"/>
            <a:ext cx="1925424" cy="6016950"/>
          </a:xfrm>
          <a:prstGeom prst="rect">
            <a:avLst/>
          </a:prstGeom>
          <a:noFill/>
        </p:spPr>
      </p:pic>
      <p:pic>
        <p:nvPicPr>
          <p:cNvPr id="6" name="Picture 5" descr="C:\work\Conferences\NOBIM2013\Sony\SCREAM-POL_02_VNIR_1600_SN0027_60000_us_2x_2012-11-26T122218_corr_rad_norm_refl_PCA134_Lin2_small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2240" y="819304"/>
            <a:ext cx="1925424" cy="6016952"/>
          </a:xfrm>
          <a:prstGeom prst="rect">
            <a:avLst/>
          </a:prstGeom>
          <a:noFill/>
        </p:spPr>
      </p:pic>
      <p:pic>
        <p:nvPicPr>
          <p:cNvPr id="7" name="Picture 6" descr="C:\work\Conferences\NOBIM2013\Sony\SCREAM-POL_02_VNIR_1600_SN0027_60000_us_2x_2012-11-26T122218_corr_rad_norm_refl_PCA234_Guassian_small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87664" y="819304"/>
            <a:ext cx="1925424" cy="6016952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 rot="16200000">
            <a:off x="-2178157" y="2749869"/>
            <a:ext cx="57687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600" b="1">
                <a:solidFill>
                  <a:schemeClr val="accent5"/>
                </a:solidFill>
              </a:rPr>
              <a:t>False color visualisation</a:t>
            </a:r>
          </a:p>
        </p:txBody>
      </p:sp>
    </p:spTree>
    <p:extLst>
      <p:ext uri="{BB962C8B-B14F-4D97-AF65-F5344CB8AC3E}">
        <p14:creationId xmlns:p14="http://schemas.microsoft.com/office/powerpoint/2010/main" val="2231683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B5E299B-9997-40FE-85A7-E1B7E919E23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  <p:pic>
        <p:nvPicPr>
          <p:cNvPr id="9830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623" y="2035912"/>
            <a:ext cx="3890250" cy="307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Content Placeholder 2"/>
          <p:cNvSpPr>
            <a:spLocks noGrp="1"/>
          </p:cNvSpPr>
          <p:nvPr>
            <p:ph idx="1"/>
          </p:nvPr>
        </p:nvSpPr>
        <p:spPr>
          <a:xfrm>
            <a:off x="365968" y="2069985"/>
            <a:ext cx="3413943" cy="3231223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en-US" altLang="fr-FR" dirty="0">
                <a:cs typeface="Times New Roman" panose="02020603050405020304" pitchFamily="18" charset="0"/>
              </a:rPr>
              <a:t>Dimension: 15 x 16 cm</a:t>
            </a:r>
          </a:p>
          <a:p>
            <a:pPr eaLnBrk="1" hangingPunct="1"/>
            <a:r>
              <a:rPr lang="en-US" dirty="0"/>
              <a:t>The text :</a:t>
            </a:r>
            <a:endParaRPr lang="en-US" altLang="fr-FR" dirty="0">
              <a:cs typeface="Times New Roman" panose="02020603050405020304" pitchFamily="18" charset="0"/>
            </a:endParaRPr>
          </a:p>
          <a:p>
            <a:pPr lvl="1" eaLnBrk="1" hangingPunct="1"/>
            <a:r>
              <a:rPr lang="en-US" altLang="fr-FR" dirty="0">
                <a:cs typeface="Times New Roman" panose="02020603050405020304" pitchFamily="18" charset="0"/>
              </a:rPr>
              <a:t>Written in ink</a:t>
            </a:r>
          </a:p>
          <a:p>
            <a:pPr lvl="1" eaLnBrk="1" hangingPunct="1"/>
            <a:r>
              <a:rPr lang="en-US" dirty="0"/>
              <a:t>Poorly preserved and difficult to read</a:t>
            </a:r>
          </a:p>
          <a:p>
            <a:pPr lvl="1" eaLnBrk="1" hangingPunct="1"/>
            <a:r>
              <a:rPr lang="en-US" dirty="0"/>
              <a:t>5 lines of text separated by draw underlines</a:t>
            </a:r>
          </a:p>
          <a:p>
            <a:pPr lvl="1" eaLnBrk="1" hangingPunct="1"/>
            <a:r>
              <a:rPr lang="en-US" dirty="0"/>
              <a:t>The longest Proto-Canaanite Inscription ever found</a:t>
            </a:r>
          </a:p>
          <a:p>
            <a:pPr lvl="1" eaLnBrk="1" hangingPunct="1"/>
            <a:r>
              <a:rPr lang="en-US" dirty="0"/>
              <a:t>The earliest Hebrew inscription known to date</a:t>
            </a:r>
          </a:p>
          <a:p>
            <a:pPr eaLnBrk="1" hangingPunct="1"/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28650" y="1131094"/>
            <a:ext cx="7886700" cy="994172"/>
          </a:xfrm>
        </p:spPr>
        <p:txBody>
          <a:bodyPr/>
          <a:lstStyle/>
          <a:p>
            <a:r>
              <a:rPr lang="nb-NO" b="1" dirty="0"/>
              <a:t>Improve readability of Ostracon</a:t>
            </a:r>
            <a:endParaRPr lang="en-US" b="1" dirty="0"/>
          </a:p>
        </p:txBody>
      </p:sp>
      <p:sp>
        <p:nvSpPr>
          <p:cNvPr id="3" name="Rectangle 2"/>
          <p:cNvSpPr/>
          <p:nvPr/>
        </p:nvSpPr>
        <p:spPr>
          <a:xfrm>
            <a:off x="201010" y="6148601"/>
            <a:ext cx="874197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50" dirty="0"/>
              <a:t>*Spectral Image Analysis and Visualisation of the Khirbet </a:t>
            </a:r>
            <a:r>
              <a:rPr lang="en-US" sz="1050" dirty="0" err="1"/>
              <a:t>Qeiyafa</a:t>
            </a:r>
            <a:r>
              <a:rPr lang="en-US" sz="1050" dirty="0"/>
              <a:t> Ostracon, Sony George, Ana Maria </a:t>
            </a:r>
            <a:r>
              <a:rPr lang="en-US" sz="1050" dirty="0" err="1"/>
              <a:t>Grecicosei</a:t>
            </a:r>
            <a:r>
              <a:rPr lang="en-US" sz="1050" dirty="0"/>
              <a:t>, Erik Waaler, and Jon Yngve Hardeberg, -ICISP 2014</a:t>
            </a:r>
          </a:p>
        </p:txBody>
      </p:sp>
    </p:spTree>
    <p:extLst>
      <p:ext uri="{BB962C8B-B14F-4D97-AF65-F5344CB8AC3E}">
        <p14:creationId xmlns:p14="http://schemas.microsoft.com/office/powerpoint/2010/main" val="307218205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1C6FB93-7235-4997-A990-3AC9682A4873}" type="slidenum">
              <a:rPr lang="en-US" smtClean="0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75779" name="Picture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8" r="17950" b="1888"/>
          <a:stretch>
            <a:fillRect/>
          </a:stretch>
        </p:blipFill>
        <p:spPr bwMode="auto">
          <a:xfrm>
            <a:off x="3275856" y="1253400"/>
            <a:ext cx="4929474" cy="5085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0" name="Title 1"/>
          <p:cNvSpPr>
            <a:spLocks noGrp="1"/>
          </p:cNvSpPr>
          <p:nvPr>
            <p:ph type="title"/>
          </p:nvPr>
        </p:nvSpPr>
        <p:spPr>
          <a:xfrm>
            <a:off x="755576" y="2708920"/>
            <a:ext cx="1972866" cy="948928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400" dirty="0"/>
              <a:t>Visualization</a:t>
            </a:r>
          </a:p>
        </p:txBody>
      </p:sp>
    </p:spTree>
    <p:extLst>
      <p:ext uri="{BB962C8B-B14F-4D97-AF65-F5344CB8AC3E}">
        <p14:creationId xmlns:p14="http://schemas.microsoft.com/office/powerpoint/2010/main" val="12061035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auto">
          <a:xfrm>
            <a:off x="33104" y="0"/>
            <a:ext cx="4611474" cy="4725144"/>
          </a:xfrm>
          <a:prstGeom prst="rect">
            <a:avLst/>
          </a:prstGeom>
          <a:solidFill>
            <a:schemeClr val="tx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nb-NO" sz="3600">
              <a:solidFill>
                <a:srgbClr val="000000"/>
              </a:solidFill>
              <a:latin typeface="Gill Sans" charset="0"/>
              <a:ea typeface="ヒラギノ角ゴ ProN W3" charset="0"/>
              <a:cs typeface="ヒラギノ角ゴ ProN W3" charset="0"/>
              <a:sym typeface="Gill Sans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578" y="-1"/>
            <a:ext cx="4499422" cy="5740307"/>
          </a:xfrm>
          <a:prstGeom prst="rect">
            <a:avLst/>
          </a:prstGeom>
        </p:spPr>
      </p:pic>
      <p:pic>
        <p:nvPicPr>
          <p:cNvPr id="6" name="Picture 5" descr="Wordings_Scream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4725144"/>
            <a:ext cx="4644577" cy="1015163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6237643"/>
            <a:ext cx="8746899" cy="608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Jon Yngve Hardeberg, </a:t>
            </a:r>
            <a:r>
              <a:rPr lang="en-US" sz="1000" b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Sony George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Ferdinand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Deger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Ivar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Baarstad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Julio Ernesto Hernandez Palacios, Spectral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Scream:Hyperspectral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image acquisition and analysis of a masterpiece. To appear in “</a:t>
            </a:r>
            <a:r>
              <a:rPr lang="en-US" sz="1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Public paintings by </a:t>
            </a:r>
            <a:r>
              <a:rPr lang="en-US" sz="1000" i="1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Edvard</a:t>
            </a:r>
            <a:r>
              <a:rPr lang="en-US" sz="1000" i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Munch and some of his contemporaries. Changes and conservation challenges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,” Tine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Frøysaker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Noëlle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Streeton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Hatmut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Kutzke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Biljana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Topalova</a:t>
            </a:r>
            <a:r>
              <a:rPr lang="en-US" sz="1000" err="1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‐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Casadiego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and Françoise </a:t>
            </a:r>
            <a:r>
              <a:rPr lang="en-US" sz="100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Hanssen</a:t>
            </a:r>
            <a:r>
              <a:rPr lang="en-US" sz="1000">
                <a:solidFill>
                  <a:srgbClr val="000000"/>
                </a:solidFill>
                <a:effectLst/>
                <a:latin typeface="Cambria Math" panose="02040503050406030204" pitchFamily="18" charset="0"/>
                <a:ea typeface="Times New Roman" panose="02020603050405020304" pitchFamily="18" charset="0"/>
                <a:cs typeface="Cambria Math" panose="02040503050406030204" pitchFamily="18" charset="0"/>
              </a:rPr>
              <a:t>‐</a:t>
            </a:r>
            <a:r>
              <a:rPr lang="en-US" sz="1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Bauer, eds., Archetype Publications, London, 2014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-307598" y="1247814"/>
            <a:ext cx="5257520" cy="1822512"/>
          </a:xfrm>
        </p:spPr>
        <p:txBody>
          <a:bodyPr/>
          <a:lstStyle/>
          <a:p>
            <a:r>
              <a:rPr lang="nb-NO" sz="4000">
                <a:solidFill>
                  <a:schemeClr val="bg1"/>
                </a:solidFill>
              </a:rPr>
              <a:t>Hidden information?</a:t>
            </a:r>
            <a:endParaRPr lang="en-US" sz="4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295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68560" y="1260411"/>
            <a:ext cx="9505056" cy="998460"/>
          </a:xfrm>
        </p:spPr>
        <p:txBody>
          <a:bodyPr/>
          <a:lstStyle/>
          <a:p>
            <a:r>
              <a:rPr lang="nb-NO"/>
              <a:t>How does the artefact looks like in different illuminants?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492896"/>
            <a:ext cx="8568952" cy="4238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37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395537" y="1068605"/>
            <a:ext cx="6840760" cy="1231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sz="2800" b="1">
                <a:solidFill>
                  <a:schemeClr val="accent5"/>
                </a:solidFill>
              </a:rPr>
              <a:t>Pigment locations for invasive studies</a:t>
            </a:r>
            <a:endParaRPr lang="en-US" sz="2800" b="1">
              <a:solidFill>
                <a:schemeClr val="accent5"/>
              </a:solidFill>
            </a:endParaRPr>
          </a:p>
        </p:txBody>
      </p:sp>
      <p:pic>
        <p:nvPicPr>
          <p:cNvPr id="5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58" b="11958"/>
          <a:stretch>
            <a:fillRect/>
          </a:stretch>
        </p:blipFill>
        <p:spPr>
          <a:xfrm>
            <a:off x="971600" y="1988840"/>
            <a:ext cx="7447329" cy="3638551"/>
          </a:xfrm>
        </p:spPr>
      </p:pic>
      <p:sp>
        <p:nvSpPr>
          <p:cNvPr id="6" name="Rectangle 5"/>
          <p:cNvSpPr/>
          <p:nvPr/>
        </p:nvSpPr>
        <p:spPr>
          <a:xfrm>
            <a:off x="179512" y="6165304"/>
            <a:ext cx="87849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*</a:t>
            </a:r>
            <a:r>
              <a:rPr lang="en-US" sz="1400" i="1"/>
              <a:t>'Investigation of Materials Used by </a:t>
            </a:r>
            <a:r>
              <a:rPr lang="en-US" sz="1400" i="1" err="1"/>
              <a:t>Edvard</a:t>
            </a:r>
            <a:r>
              <a:rPr lang="en-US" sz="1400" i="1"/>
              <a:t> </a:t>
            </a:r>
            <a:r>
              <a:rPr lang="en-US" sz="1400" i="1" err="1"/>
              <a:t>Munch</a:t>
            </a:r>
            <a:r>
              <a:rPr lang="en-US" sz="1400" err="1"/>
              <a:t>';Brian</a:t>
            </a:r>
            <a:r>
              <a:rPr lang="en-US" sz="1400"/>
              <a:t> Singer, Trond </a:t>
            </a:r>
            <a:r>
              <a:rPr lang="en-US" sz="1400" err="1"/>
              <a:t>Aslaksby</a:t>
            </a:r>
            <a:r>
              <a:rPr lang="en-US" sz="1400"/>
              <a:t>, </a:t>
            </a:r>
            <a:r>
              <a:rPr lang="en-US" sz="1400" err="1"/>
              <a:t>Biljana</a:t>
            </a:r>
            <a:r>
              <a:rPr lang="en-US" sz="1400"/>
              <a:t> </a:t>
            </a:r>
            <a:r>
              <a:rPr lang="en-US" sz="1400" err="1"/>
              <a:t>Topalova-Casadiego</a:t>
            </a:r>
            <a:r>
              <a:rPr lang="en-US" sz="1400"/>
              <a:t> and Eva </a:t>
            </a:r>
            <a:r>
              <a:rPr lang="en-US" sz="1400" err="1"/>
              <a:t>Storevik</a:t>
            </a:r>
            <a:r>
              <a:rPr lang="en-US" sz="1400"/>
              <a:t> </a:t>
            </a:r>
            <a:r>
              <a:rPr lang="en-US" sz="1400" err="1"/>
              <a:t>Tveit</a:t>
            </a:r>
            <a:r>
              <a:rPr lang="en-US" sz="1400"/>
              <a:t>; </a:t>
            </a:r>
            <a:r>
              <a:rPr lang="en-US" sz="1400" i="1"/>
              <a:t>Studies in conservation 55 (2010)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0" y="154205"/>
            <a:ext cx="9170775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sz="3600"/>
              <a:t>Pigment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312453224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8077200" y="6356351"/>
            <a:ext cx="2133600" cy="365125"/>
          </a:xfrm>
          <a:prstGeom prst="rect">
            <a:avLst/>
          </a:prstGeom>
        </p:spPr>
        <p:txBody>
          <a:bodyPr/>
          <a:lstStyle/>
          <a:p>
            <a:fld id="{5A7AE88D-D6FE-4235-B900-5E73C5813ECE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5" name="Picture 4" descr="C:\Users\Hilda\Desktop\Thesis Defense\resized-o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85388" y="194648"/>
            <a:ext cx="3188616" cy="5593775"/>
          </a:xfrm>
          <a:prstGeom prst="rect">
            <a:avLst/>
          </a:prstGeom>
          <a:noFill/>
        </p:spPr>
      </p:pic>
      <p:pic>
        <p:nvPicPr>
          <p:cNvPr id="6" name="Picture 5" descr="C:\Users\Hilda\Desktop\Thesis Defense\resized-or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193241"/>
            <a:ext cx="3195357" cy="5605601"/>
          </a:xfrm>
          <a:prstGeom prst="rect">
            <a:avLst/>
          </a:prstGeom>
          <a:noFill/>
        </p:spPr>
      </p:pic>
      <p:pic>
        <p:nvPicPr>
          <p:cNvPr id="7" name="Picture 6" descr="C:\Users\Hilda\Desktop\Thesis Defense\resized-ori.jpg"/>
          <p:cNvPicPr>
            <a:picLocks noChangeAspect="1" noChangeArrowheads="1"/>
          </p:cNvPicPr>
          <p:nvPr/>
        </p:nvPicPr>
        <p:blipFill>
          <a:blip r:embed="rId3"/>
          <a:stretch>
            <a:fillRect/>
          </a:stretch>
        </p:blipFill>
        <p:spPr bwMode="auto">
          <a:xfrm>
            <a:off x="484775" y="204070"/>
            <a:ext cx="3183792" cy="5583944"/>
          </a:xfrm>
          <a:prstGeom prst="rect">
            <a:avLst/>
          </a:prstGeom>
          <a:noFill/>
        </p:spPr>
      </p:pic>
      <p:pic>
        <p:nvPicPr>
          <p:cNvPr id="8" name="Picture 7" descr="C:\Users\Hilda\Desktop\Thesis Defense\resized-ori.jpg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>
            <a:off x="4355976" y="165642"/>
            <a:ext cx="3183240" cy="558297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186756" y="5387904"/>
            <a:ext cx="2487476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Lead white, vermilion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611089" y="5377513"/>
            <a:ext cx="1962204" cy="400110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en-US" sz="2000" b="1"/>
              <a:t>Cadmium yellow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7504" y="6356351"/>
            <a:ext cx="870259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>
                <a:solidFill>
                  <a:schemeClr val="tx2">
                    <a:lumMod val="60000"/>
                    <a:lumOff val="40000"/>
                  </a:schemeClr>
                </a:solidFill>
              </a:rPr>
              <a:t>*Pigment Mapping of The Scream (1893) Based on Hyperspectral Imaging , Hilda Deborah, Sony George, Jon Yngve Hardeberg,.    ICISP 2014</a:t>
            </a:r>
          </a:p>
        </p:txBody>
      </p:sp>
    </p:spTree>
    <p:extLst>
      <p:ext uri="{BB962C8B-B14F-4D97-AF65-F5344CB8AC3E}">
        <p14:creationId xmlns:p14="http://schemas.microsoft.com/office/powerpoint/2010/main" val="109881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2852936"/>
            <a:ext cx="8229600" cy="998460"/>
          </a:xfrm>
        </p:spPr>
        <p:txBody>
          <a:bodyPr/>
          <a:lstStyle/>
          <a:p>
            <a:r>
              <a:rPr lang="nb-NO"/>
              <a:t>Image quality: </a:t>
            </a:r>
            <a:br>
              <a:rPr lang="nb-NO"/>
            </a:br>
            <a:r>
              <a:rPr lang="nb-NO"/>
              <a:t>Does it satisfies the end user?</a:t>
            </a:r>
          </a:p>
        </p:txBody>
      </p:sp>
    </p:spTree>
    <p:extLst>
      <p:ext uri="{BB962C8B-B14F-4D97-AF65-F5344CB8AC3E}">
        <p14:creationId xmlns:p14="http://schemas.microsoft.com/office/powerpoint/2010/main" val="42803587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0" y="1340768"/>
            <a:ext cx="9036496" cy="4351338"/>
          </a:xfrm>
        </p:spPr>
        <p:txBody>
          <a:bodyPr/>
          <a:lstStyle/>
          <a:p>
            <a:r>
              <a:rPr lang="en-US" altLang="en-US"/>
              <a:t>European Union COST-Action TD 1201:</a:t>
            </a:r>
          </a:p>
          <a:p>
            <a:pPr lvl="1"/>
            <a:r>
              <a:rPr lang="en-US" altLang="en-US"/>
              <a:t>Precise and complete documentation of artefacts for conservation and preservation of our cultural heritage (CH). </a:t>
            </a:r>
          </a:p>
          <a:p>
            <a:pPr lvl="1"/>
            <a:r>
              <a:rPr lang="en-US" altLang="en-US"/>
              <a:t>Access to the best possible documentation of artefacts this Action is contributing to the enhanced understanding of material CH and helps its long-term preservation.</a:t>
            </a:r>
          </a:p>
          <a:p>
            <a:r>
              <a:rPr lang="nb-NO" altLang="en-US"/>
              <a:t>2012-2016 </a:t>
            </a:r>
          </a:p>
          <a:p>
            <a:r>
              <a:rPr lang="nb-NO" altLang="en-US">
                <a:hlinkClick r:id="rId3"/>
              </a:rPr>
              <a:t>www.cosch.info</a:t>
            </a:r>
            <a:endParaRPr lang="nb-NO" altLang="en-US"/>
          </a:p>
          <a:p>
            <a:pPr marL="0" indent="0">
              <a:buNone/>
            </a:pPr>
            <a:endParaRPr lang="en-US" altLang="en-US"/>
          </a:p>
        </p:txBody>
      </p:sp>
      <p:pic>
        <p:nvPicPr>
          <p:cNvPr id="5" name="Grafik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941168"/>
            <a:ext cx="1623435" cy="1594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11377" y="0"/>
            <a:ext cx="9143999" cy="1156395"/>
          </a:xfrm>
          <a:solidFill>
            <a:srgbClr val="00B0F0"/>
          </a:solidFill>
        </p:spPr>
        <p:txBody>
          <a:bodyPr>
            <a:normAutofit fontScale="90000"/>
          </a:bodyPr>
          <a:lstStyle/>
          <a:p>
            <a:pPr algn="l"/>
            <a:r>
              <a:rPr lang="en-US" err="1">
                <a:solidFill>
                  <a:schemeClr val="bg1"/>
                </a:solidFill>
              </a:rPr>
              <a:t>Colour</a:t>
            </a:r>
            <a:r>
              <a:rPr lang="en-US">
                <a:solidFill>
                  <a:schemeClr val="bg1"/>
                </a:solidFill>
              </a:rPr>
              <a:t> and Space in Cultural Heritage (COSCH)</a:t>
            </a:r>
          </a:p>
        </p:txBody>
      </p:sp>
    </p:spTree>
    <p:extLst>
      <p:ext uri="{BB962C8B-B14F-4D97-AF65-F5344CB8AC3E}">
        <p14:creationId xmlns:p14="http://schemas.microsoft.com/office/powerpoint/2010/main" val="14665962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1"/>
          <p:cNvSpPr>
            <a:spLocks noGrp="1"/>
          </p:cNvSpPr>
          <p:nvPr>
            <p:ph type="title"/>
          </p:nvPr>
        </p:nvSpPr>
        <p:spPr>
          <a:xfrm>
            <a:off x="323528" y="1340768"/>
            <a:ext cx="3312368" cy="1287667"/>
          </a:xfrm>
        </p:spPr>
        <p:txBody>
          <a:bodyPr/>
          <a:lstStyle/>
          <a:p>
            <a:r>
              <a:rPr lang="nb-NO"/>
              <a:t>Research areas</a:t>
            </a:r>
          </a:p>
        </p:txBody>
      </p:sp>
      <p:graphicFrame>
        <p:nvGraphicFramePr>
          <p:cNvPr id="5" name="Plassholder for innhold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405540992"/>
              </p:ext>
            </p:extLst>
          </p:nvPr>
        </p:nvGraphicFramePr>
        <p:xfrm>
          <a:off x="2411760" y="1124744"/>
          <a:ext cx="6048672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9205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/>
          <p:cNvSpPr txBox="1">
            <a:spLocks/>
          </p:cNvSpPr>
          <p:nvPr/>
        </p:nvSpPr>
        <p:spPr bwMode="auto">
          <a:xfrm>
            <a:off x="27472" y="1052736"/>
            <a:ext cx="8988491" cy="1156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nb-NO" sz="3400" b="1"/>
              <a:t>COSCH - RRT test elements</a:t>
            </a:r>
            <a:endParaRPr lang="en-US" sz="3400" b="1"/>
          </a:p>
        </p:txBody>
      </p:sp>
      <p:sp>
        <p:nvSpPr>
          <p:cNvPr id="5" name="Content Placeholder 3"/>
          <p:cNvSpPr>
            <a:spLocks noGrp="1"/>
          </p:cNvSpPr>
          <p:nvPr>
            <p:ph idx="1"/>
          </p:nvPr>
        </p:nvSpPr>
        <p:spPr>
          <a:xfrm>
            <a:off x="27472" y="2105472"/>
            <a:ext cx="6552727" cy="4752528"/>
          </a:xfrm>
        </p:spPr>
        <p:txBody>
          <a:bodyPr>
            <a:normAutofit/>
          </a:bodyPr>
          <a:lstStyle/>
          <a:p>
            <a:r>
              <a:rPr lang="en-US" sz="2200"/>
              <a:t>1: Rare Earth Elements panel (</a:t>
            </a:r>
            <a:r>
              <a:rPr lang="en-US" sz="2200" err="1"/>
              <a:t>Spectralon</a:t>
            </a:r>
            <a:r>
              <a:rPr lang="en-US" sz="2200"/>
              <a:t>)</a:t>
            </a:r>
          </a:p>
          <a:p>
            <a:r>
              <a:rPr lang="en-US" sz="2200"/>
              <a:t>2: X-Rite </a:t>
            </a:r>
            <a:r>
              <a:rPr lang="en-US" sz="2200" err="1"/>
              <a:t>ColorChecker</a:t>
            </a:r>
            <a:r>
              <a:rPr lang="en-US" sz="2200"/>
              <a:t>® CLASSIC</a:t>
            </a:r>
          </a:p>
          <a:p>
            <a:r>
              <a:rPr lang="en-US" sz="2200"/>
              <a:t>3: X-Rite White Balance</a:t>
            </a:r>
          </a:p>
          <a:p>
            <a:r>
              <a:rPr lang="en-US" sz="2200"/>
              <a:t>4: Painted test panel – medieval Tuscan technique on wood</a:t>
            </a:r>
          </a:p>
          <a:p>
            <a:pPr lvl="1"/>
            <a:r>
              <a:rPr lang="nb-NO" sz="2200"/>
              <a:t>SBSAE </a:t>
            </a:r>
            <a:r>
              <a:rPr lang="nb-NO" sz="2200" err="1"/>
              <a:t>Restoration</a:t>
            </a:r>
            <a:r>
              <a:rPr lang="nb-NO" sz="2200"/>
              <a:t> Labs, Florence</a:t>
            </a:r>
            <a:endParaRPr lang="en-US" sz="2200"/>
          </a:p>
          <a:p>
            <a:r>
              <a:rPr lang="en-US" sz="2200"/>
              <a:t>5: Antique Russian Icon "Virgin of Kazan" (1899) print on copper plate</a:t>
            </a:r>
          </a:p>
          <a:p>
            <a:pPr marL="0" indent="0">
              <a:buNone/>
            </a:pPr>
            <a:endParaRPr lang="en-US" sz="2200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7536" y="1216671"/>
            <a:ext cx="1867980" cy="15051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387" y="4872317"/>
            <a:ext cx="2498555" cy="179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7291" y="2721807"/>
            <a:ext cx="818742" cy="10861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701" y="2711520"/>
            <a:ext cx="1121232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4101" y="3967122"/>
            <a:ext cx="2291862" cy="2727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folHlink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4699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705200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7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935" y="1124744"/>
            <a:ext cx="9144000" cy="5421063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5" name="Content Placeholder 1"/>
          <p:cNvSpPr txBox="1">
            <a:spLocks/>
          </p:cNvSpPr>
          <p:nvPr/>
        </p:nvSpPr>
        <p:spPr bwMode="auto">
          <a:xfrm>
            <a:off x="111205" y="1412776"/>
            <a:ext cx="8555310" cy="5011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500">
                <a:solidFill>
                  <a:srgbClr val="002060"/>
                </a:solidFill>
              </a:rPr>
              <a:t>University of Eastern Finland, Joensuu, Finland</a:t>
            </a:r>
          </a:p>
          <a:p>
            <a:r>
              <a:rPr lang="en-US" sz="1500">
                <a:solidFill>
                  <a:srgbClr val="002060"/>
                </a:solidFill>
              </a:rPr>
              <a:t>UCL London, UK</a:t>
            </a:r>
          </a:p>
          <a:p>
            <a:r>
              <a:rPr lang="en-US" sz="2000">
                <a:solidFill>
                  <a:schemeClr val="accent2">
                    <a:lumMod val="75000"/>
                  </a:schemeClr>
                </a:solidFill>
              </a:rPr>
              <a:t>Colourlab, NTNU Norway</a:t>
            </a:r>
          </a:p>
          <a:p>
            <a:r>
              <a:rPr lang="en-US" sz="1500">
                <a:solidFill>
                  <a:srgbClr val="002060"/>
                </a:solidFill>
              </a:rPr>
              <a:t>IFAC-CNR, Florence, Italy</a:t>
            </a:r>
          </a:p>
          <a:p>
            <a:r>
              <a:rPr lang="en-US" sz="1500">
                <a:solidFill>
                  <a:srgbClr val="002060"/>
                </a:solidFill>
              </a:rPr>
              <a:t>Imaging &amp; Media Lab, Universität Basel, Switzerland</a:t>
            </a:r>
          </a:p>
          <a:p>
            <a:r>
              <a:rPr lang="en-US" sz="1500">
                <a:solidFill>
                  <a:srgbClr val="002060"/>
                </a:solidFill>
              </a:rPr>
              <a:t>University of Leipzig, Germany</a:t>
            </a:r>
          </a:p>
          <a:p>
            <a:r>
              <a:rPr lang="en-US" sz="1500">
                <a:solidFill>
                  <a:srgbClr val="002060"/>
                </a:solidFill>
              </a:rPr>
              <a:t>University of Minho, Braga, Portugal</a:t>
            </a:r>
          </a:p>
          <a:p>
            <a:r>
              <a:rPr lang="en-US" sz="1500">
                <a:solidFill>
                  <a:srgbClr val="002060"/>
                </a:solidFill>
              </a:rPr>
              <a:t>CD6-UPC, Terrassa, Spain</a:t>
            </a:r>
          </a:p>
          <a:p>
            <a:r>
              <a:rPr lang="en-US" sz="1500">
                <a:solidFill>
                  <a:srgbClr val="002060"/>
                </a:solidFill>
              </a:rPr>
              <a:t>Museum in Krakow, Poland</a:t>
            </a:r>
          </a:p>
          <a:p>
            <a:r>
              <a:rPr lang="en-US" sz="1500">
                <a:solidFill>
                  <a:srgbClr val="002060"/>
                </a:solidFill>
              </a:rPr>
              <a:t>Institute of Theoretical and Applied Mechanics of the Academy of Sciences, Czech Republic</a:t>
            </a:r>
          </a:p>
          <a:p>
            <a:r>
              <a:rPr lang="en-US" sz="1500">
                <a:solidFill>
                  <a:srgbClr val="002060"/>
                </a:solidFill>
              </a:rPr>
              <a:t>Centre de Recherche et de Restauration des Musées de France, Musée du Louvre, Paris, France</a:t>
            </a:r>
          </a:p>
          <a:p>
            <a:r>
              <a:rPr lang="en-US" sz="1500">
                <a:solidFill>
                  <a:srgbClr val="002060"/>
                </a:solidFill>
              </a:rPr>
              <a:t>CRCC, Paris</a:t>
            </a:r>
          </a:p>
          <a:p>
            <a:r>
              <a:rPr lang="en-US" sz="1500">
                <a:solidFill>
                  <a:srgbClr val="002060"/>
                </a:solidFill>
              </a:rPr>
              <a:t>University of Milan - Bicocca, Italy</a:t>
            </a:r>
          </a:p>
          <a:p>
            <a:r>
              <a:rPr lang="en-US" sz="1500">
                <a:solidFill>
                  <a:srgbClr val="002060"/>
                </a:solidFill>
              </a:rPr>
              <a:t>Norsk Elektro Optikk AS, Norway</a:t>
            </a:r>
          </a:p>
          <a:p>
            <a:r>
              <a:rPr lang="en-US" sz="1500">
                <a:solidFill>
                  <a:srgbClr val="002060"/>
                </a:solidFill>
              </a:rPr>
              <a:t>University of Burgundy, France</a:t>
            </a:r>
          </a:p>
          <a:p>
            <a:r>
              <a:rPr lang="en-US" sz="1500">
                <a:solidFill>
                  <a:srgbClr val="002060"/>
                </a:solidFill>
              </a:rPr>
              <a:t>STARC, The Cyprus Institute, Cyprus</a:t>
            </a:r>
          </a:p>
          <a:p>
            <a:r>
              <a:rPr lang="en-US" sz="1500">
                <a:solidFill>
                  <a:srgbClr val="002060"/>
                </a:solidFill>
              </a:rPr>
              <a:t>Academy of Fine Arts, Vienna, Austria</a:t>
            </a:r>
          </a:p>
          <a:p>
            <a:r>
              <a:rPr lang="en-US" sz="1500">
                <a:solidFill>
                  <a:srgbClr val="002060"/>
                </a:solidFill>
              </a:rPr>
              <a:t>Czech Technical University in Prague, Czech Republic</a:t>
            </a:r>
          </a:p>
          <a:p>
            <a:r>
              <a:rPr lang="en-US" sz="1500">
                <a:solidFill>
                  <a:srgbClr val="002060"/>
                </a:solidFill>
              </a:rPr>
              <a:t>Smithsonian Institution, Washington DC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11205" y="2032856"/>
            <a:ext cx="3524691" cy="288031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990883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56376" y="6093296"/>
            <a:ext cx="2743200" cy="365125"/>
          </a:xfrm>
        </p:spPr>
        <p:txBody>
          <a:bodyPr/>
          <a:lstStyle/>
          <a:p>
            <a:fld id="{E6C6F0BA-481F-482D-BEFC-76E9EBB5E5E3}" type="slidenum">
              <a:rPr lang="nb-NO" smtClean="0"/>
              <a:t>32</a:t>
            </a:fld>
            <a:endParaRPr lang="nb-NO"/>
          </a:p>
        </p:txBody>
      </p:sp>
      <p:sp>
        <p:nvSpPr>
          <p:cNvPr id="5" name="Content Placeholder 1"/>
          <p:cNvSpPr>
            <a:spLocks noGrp="1"/>
          </p:cNvSpPr>
          <p:nvPr>
            <p:ph idx="1"/>
          </p:nvPr>
        </p:nvSpPr>
        <p:spPr>
          <a:xfrm>
            <a:off x="183976" y="1562571"/>
            <a:ext cx="10515600" cy="4351338"/>
          </a:xfrm>
        </p:spPr>
        <p:txBody>
          <a:bodyPr/>
          <a:lstStyle/>
          <a:p>
            <a:endParaRPr lang="nb-NO"/>
          </a:p>
        </p:txBody>
      </p:sp>
      <p:sp>
        <p:nvSpPr>
          <p:cNvPr id="6" name="Title 2"/>
          <p:cNvSpPr>
            <a:spLocks noGrp="1"/>
          </p:cNvSpPr>
          <p:nvPr>
            <p:ph type="title"/>
          </p:nvPr>
        </p:nvSpPr>
        <p:spPr>
          <a:xfrm>
            <a:off x="183976" y="102071"/>
            <a:ext cx="10515600" cy="1325563"/>
          </a:xfrm>
        </p:spPr>
        <p:txBody>
          <a:bodyPr/>
          <a:lstStyle/>
          <a:p>
            <a:endParaRPr lang="nb-NO"/>
          </a:p>
        </p:txBody>
      </p:sp>
      <p:grpSp>
        <p:nvGrpSpPr>
          <p:cNvPr id="7" name="Group 6"/>
          <p:cNvGrpSpPr>
            <a:grpSpLocks/>
          </p:cNvGrpSpPr>
          <p:nvPr/>
        </p:nvGrpSpPr>
        <p:grpSpPr bwMode="auto">
          <a:xfrm>
            <a:off x="183976" y="102071"/>
            <a:ext cx="3395662" cy="2635250"/>
            <a:chOff x="278059" y="525904"/>
            <a:chExt cx="3748088" cy="2809875"/>
          </a:xfrm>
        </p:grpSpPr>
        <p:pic>
          <p:nvPicPr>
            <p:cNvPr id="8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059" y="525904"/>
              <a:ext cx="3748088" cy="2809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ectangle 3"/>
            <p:cNvSpPr>
              <a:spLocks noChangeArrowheads="1"/>
            </p:cNvSpPr>
            <p:nvPr/>
          </p:nvSpPr>
          <p:spPr bwMode="auto">
            <a:xfrm>
              <a:off x="1208088" y="549275"/>
              <a:ext cx="2335928" cy="3281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PushbroomHyper2-UPC</a:t>
              </a:r>
            </a:p>
          </p:txBody>
        </p:sp>
      </p:grpSp>
      <p:grpSp>
        <p:nvGrpSpPr>
          <p:cNvPr id="10" name="Group 2"/>
          <p:cNvGrpSpPr>
            <a:grpSpLocks/>
          </p:cNvGrpSpPr>
          <p:nvPr/>
        </p:nvGrpSpPr>
        <p:grpSpPr bwMode="auto">
          <a:xfrm>
            <a:off x="3552651" y="227484"/>
            <a:ext cx="2049462" cy="3643312"/>
            <a:chOff x="3922713" y="341313"/>
            <a:chExt cx="2049462" cy="3643312"/>
          </a:xfrm>
        </p:grpSpPr>
        <p:pic>
          <p:nvPicPr>
            <p:cNvPr id="11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22713" y="341313"/>
              <a:ext cx="2049462" cy="364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ectangle 4"/>
            <p:cNvSpPr>
              <a:spLocks noChangeArrowheads="1"/>
            </p:cNvSpPr>
            <p:nvPr/>
          </p:nvSpPr>
          <p:spPr bwMode="auto">
            <a:xfrm>
              <a:off x="4280716" y="382236"/>
              <a:ext cx="78258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Specim</a:t>
              </a:r>
            </a:p>
          </p:txBody>
        </p:sp>
      </p:grpSp>
      <p:grpSp>
        <p:nvGrpSpPr>
          <p:cNvPr id="13" name="Group 3"/>
          <p:cNvGrpSpPr>
            <a:grpSpLocks/>
          </p:cNvGrpSpPr>
          <p:nvPr/>
        </p:nvGrpSpPr>
        <p:grpSpPr bwMode="auto">
          <a:xfrm>
            <a:off x="5359896" y="347340"/>
            <a:ext cx="3840163" cy="2160587"/>
            <a:chOff x="5943600" y="452438"/>
            <a:chExt cx="3840163" cy="2160587"/>
          </a:xfrm>
        </p:grpSpPr>
        <p:pic>
          <p:nvPicPr>
            <p:cNvPr id="14" name="Picture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43600" y="452438"/>
              <a:ext cx="3840163" cy="216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Rectangle 4"/>
            <p:cNvSpPr>
              <a:spLocks noChangeArrowheads="1"/>
            </p:cNvSpPr>
            <p:nvPr/>
          </p:nvSpPr>
          <p:spPr bwMode="auto">
            <a:xfrm>
              <a:off x="8697416" y="536124"/>
              <a:ext cx="851515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dirty="0" err="1">
                  <a:solidFill>
                    <a:schemeClr val="bg1"/>
                  </a:solidFill>
                </a:rPr>
                <a:t>Colorlab</a:t>
              </a:r>
              <a:endParaRPr lang="en-GB" alt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Group 1"/>
          <p:cNvGrpSpPr>
            <a:grpSpLocks/>
          </p:cNvGrpSpPr>
          <p:nvPr/>
        </p:nvGrpSpPr>
        <p:grpSpPr bwMode="auto">
          <a:xfrm>
            <a:off x="26419" y="2499196"/>
            <a:ext cx="2976563" cy="3975100"/>
            <a:chOff x="104775" y="2595563"/>
            <a:chExt cx="2976563" cy="3975100"/>
          </a:xfrm>
        </p:grpSpPr>
        <p:pic>
          <p:nvPicPr>
            <p:cNvPr id="17" name="Picture 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775" y="2595563"/>
              <a:ext cx="2976563" cy="3975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4"/>
            <p:cNvSpPr>
              <a:spLocks noChangeArrowheads="1"/>
            </p:cNvSpPr>
            <p:nvPr/>
          </p:nvSpPr>
          <p:spPr bwMode="auto">
            <a:xfrm>
              <a:off x="2063466" y="6165850"/>
              <a:ext cx="801823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 dirty="0">
                  <a:solidFill>
                    <a:schemeClr val="bg1"/>
                  </a:solidFill>
                </a:rPr>
                <a:t>C2RMF</a:t>
              </a:r>
            </a:p>
          </p:txBody>
        </p:sp>
      </p:grpSp>
      <p:grpSp>
        <p:nvGrpSpPr>
          <p:cNvPr id="19" name="Group 5"/>
          <p:cNvGrpSpPr>
            <a:grpSpLocks/>
          </p:cNvGrpSpPr>
          <p:nvPr/>
        </p:nvGrpSpPr>
        <p:grpSpPr bwMode="auto">
          <a:xfrm>
            <a:off x="2711276" y="3227859"/>
            <a:ext cx="3708400" cy="2824162"/>
            <a:chOff x="3081338" y="3341688"/>
            <a:chExt cx="3708400" cy="2824162"/>
          </a:xfrm>
        </p:grpSpPr>
        <p:pic>
          <p:nvPicPr>
            <p:cNvPr id="20" name="Picture 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1338" y="3341688"/>
              <a:ext cx="3708400" cy="2824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4"/>
            <p:cNvSpPr>
              <a:spLocks noChangeArrowheads="1"/>
            </p:cNvSpPr>
            <p:nvPr/>
          </p:nvSpPr>
          <p:spPr bwMode="auto">
            <a:xfrm>
              <a:off x="5754589" y="3429000"/>
              <a:ext cx="54373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UEF</a:t>
              </a:r>
            </a:p>
          </p:txBody>
        </p:sp>
      </p:grpSp>
      <p:grpSp>
        <p:nvGrpSpPr>
          <p:cNvPr id="22" name="Group 4"/>
          <p:cNvGrpSpPr>
            <a:grpSpLocks/>
          </p:cNvGrpSpPr>
          <p:nvPr/>
        </p:nvGrpSpPr>
        <p:grpSpPr bwMode="auto">
          <a:xfrm>
            <a:off x="5944097" y="2484332"/>
            <a:ext cx="3255962" cy="3852863"/>
            <a:chOff x="6500813" y="2564904"/>
            <a:chExt cx="3255962" cy="3853359"/>
          </a:xfrm>
        </p:grpSpPr>
        <p:pic>
          <p:nvPicPr>
            <p:cNvPr id="23" name="Picture 13" descr="C:\Marcello\Durer2006\DSC_0242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00813" y="2565400"/>
              <a:ext cx="3255962" cy="3852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Rectangle 4"/>
            <p:cNvSpPr>
              <a:spLocks noChangeArrowheads="1"/>
            </p:cNvSpPr>
            <p:nvPr/>
          </p:nvSpPr>
          <p:spPr bwMode="auto">
            <a:xfrm>
              <a:off x="7554789" y="2564904"/>
              <a:ext cx="103239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1F5C9F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GB" altLang="en-US">
                  <a:solidFill>
                    <a:schemeClr val="bg1"/>
                  </a:solidFill>
                </a:rPr>
                <a:t>IFAC-CNR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6471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reEarth_SPECIM_VNIR_systems_2_440-470n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124744"/>
            <a:ext cx="6355679" cy="4136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6228184" y="3789040"/>
            <a:ext cx="864096" cy="11521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Rectangle 5"/>
          <p:cNvSpPr/>
          <p:nvPr/>
        </p:nvSpPr>
        <p:spPr>
          <a:xfrm>
            <a:off x="107504" y="5733256"/>
            <a:ext cx="89497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b-NO">
              <a:solidFill>
                <a:schemeClr val="accent5"/>
              </a:solidFill>
            </a:endParaRPr>
          </a:p>
          <a:p>
            <a:r>
              <a:rPr lang="nb-NO" sz="1400" i="1">
                <a:solidFill>
                  <a:schemeClr val="accent5"/>
                </a:solidFill>
              </a:rPr>
              <a:t>A Study of Spectral Imaging Acquisition and Processing for Cultural Heritage</a:t>
            </a:r>
            <a:r>
              <a:rPr lang="nb-NO" sz="1400">
                <a:solidFill>
                  <a:schemeClr val="accent5"/>
                </a:solidFill>
              </a:rPr>
              <a:t>; </a:t>
            </a:r>
            <a:r>
              <a:rPr lang="nb-NO" sz="1400" b="1">
                <a:solidFill>
                  <a:schemeClr val="accent5"/>
                </a:solidFill>
              </a:rPr>
              <a:t>Sony George</a:t>
            </a:r>
            <a:r>
              <a:rPr lang="nb-NO" sz="1400">
                <a:solidFill>
                  <a:schemeClr val="accent5"/>
                </a:solidFill>
              </a:rPr>
              <a:t>, Jon Y. Hardeberg, João Linhares, Lindsay MacDonald, Cristina Montagner, Sérgio Nascimento, Marcello Picollo, Ruven Pillay, Tatiana Vitorino and E. Keats Webb; Book chapter (2017)</a:t>
            </a:r>
          </a:p>
        </p:txBody>
      </p:sp>
    </p:spTree>
    <p:extLst>
      <p:ext uri="{BB962C8B-B14F-4D97-AF65-F5344CB8AC3E}">
        <p14:creationId xmlns:p14="http://schemas.microsoft.com/office/powerpoint/2010/main" val="29599572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nb-NO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Future plans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Non flat objects</a:t>
            </a:r>
          </a:p>
          <a:p>
            <a:r>
              <a:rPr lang="nb-NO" dirty="0"/>
              <a:t>Appearance capture and reproduction</a:t>
            </a:r>
          </a:p>
          <a:p>
            <a:r>
              <a:rPr lang="nb-NO" dirty="0"/>
              <a:t>Digitisation of fims, textiles etc</a:t>
            </a:r>
          </a:p>
          <a:p>
            <a:r>
              <a:rPr lang="nb-NO" dirty="0"/>
              <a:t>Dealing with challenging objects</a:t>
            </a:r>
          </a:p>
          <a:p>
            <a:r>
              <a:rPr lang="nb-NO" dirty="0"/>
              <a:t>Reuse of existing datasets- Change monitoring</a:t>
            </a:r>
          </a:p>
          <a:p>
            <a:r>
              <a:rPr lang="nb-NO" dirty="0"/>
              <a:t>Quality evaluation </a:t>
            </a:r>
          </a:p>
        </p:txBody>
      </p:sp>
    </p:spTree>
    <p:extLst>
      <p:ext uri="{BB962C8B-B14F-4D97-AF65-F5344CB8AC3E}">
        <p14:creationId xmlns:p14="http://schemas.microsoft.com/office/powerpoint/2010/main" val="22187665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485548" y="4149080"/>
            <a:ext cx="3195484" cy="22964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nb-NO" b="1" dirty="0"/>
              <a:t>Acknowledgement</a:t>
            </a:r>
          </a:p>
          <a:p>
            <a:endParaRPr lang="nb-NO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All contributors and collaborators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Funding agencies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Norsk Elektro Optikk 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b-NO" dirty="0"/>
              <a:t>COSCH community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-2196752" y="2636912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nb-NO" b="1">
                <a:solidFill>
                  <a:schemeClr val="accent5"/>
                </a:solidFill>
              </a:rPr>
              <a:t>Thank  you all…..</a:t>
            </a:r>
            <a:endParaRPr lang="nb-NO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1082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251520" y="1080877"/>
            <a:ext cx="8229600" cy="999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/>
              <a:t>Permanent faculty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303780" y="2154412"/>
            <a:ext cx="3314991" cy="451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925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sz="1900"/>
              <a:t>Professor Jon Y. Hardeberg</a:t>
            </a:r>
          </a:p>
          <a:p>
            <a:pPr lvl="1">
              <a:lnSpc>
                <a:spcPct val="90000"/>
              </a:lnSpc>
            </a:pPr>
            <a:r>
              <a:rPr lang="nb-NO" sz="1800">
                <a:solidFill>
                  <a:srgbClr val="FF0000"/>
                </a:solidFill>
              </a:rPr>
              <a:t>Multispectral color imaging</a:t>
            </a:r>
          </a:p>
          <a:p>
            <a:pPr lvl="1">
              <a:lnSpc>
                <a:spcPct val="90000"/>
              </a:lnSpc>
            </a:pPr>
            <a:r>
              <a:rPr lang="nb-NO" sz="1800">
                <a:solidFill>
                  <a:srgbClr val="FF0000"/>
                </a:solidFill>
              </a:rPr>
              <a:t>Image difference metrics</a:t>
            </a:r>
          </a:p>
          <a:p>
            <a:pPr lvl="1">
              <a:lnSpc>
                <a:spcPct val="90000"/>
              </a:lnSpc>
            </a:pPr>
            <a:endParaRPr lang="nb-NO" sz="18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900"/>
              <a:t>Associate Professor Peter Nussbaum </a:t>
            </a:r>
          </a:p>
          <a:p>
            <a:pPr lvl="1">
              <a:lnSpc>
                <a:spcPct val="90000"/>
              </a:lnSpc>
            </a:pPr>
            <a:r>
              <a:rPr lang="nb-NO" sz="1800">
                <a:solidFill>
                  <a:srgbClr val="FF0000"/>
                </a:solidFill>
              </a:rPr>
              <a:t>Colour management </a:t>
            </a:r>
          </a:p>
          <a:p>
            <a:pPr lvl="1">
              <a:lnSpc>
                <a:spcPct val="90000"/>
              </a:lnSpc>
            </a:pPr>
            <a:r>
              <a:rPr lang="nb-NO" sz="1800">
                <a:solidFill>
                  <a:srgbClr val="FF0000"/>
                </a:solidFill>
              </a:rPr>
              <a:t>Print quality</a:t>
            </a:r>
          </a:p>
          <a:p>
            <a:pPr lvl="1">
              <a:lnSpc>
                <a:spcPct val="90000"/>
              </a:lnSpc>
            </a:pPr>
            <a:endParaRPr lang="nb-NO" sz="18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900"/>
              <a:t>Associate Professor Marius Pedersen (lab director)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Image quality/difference metrics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Print Quality</a:t>
            </a:r>
          </a:p>
          <a:p>
            <a:pPr>
              <a:lnSpc>
                <a:spcPct val="90000"/>
              </a:lnSpc>
            </a:pPr>
            <a:r>
              <a:rPr lang="nb-NO" sz="1900"/>
              <a:t>Associate Professor Sony George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Cultural heritage imaging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Spectral imaging</a:t>
            </a:r>
            <a:endParaRPr lang="nb-NO" sz="2200">
              <a:solidFill>
                <a:srgbClr val="FF0000"/>
              </a:solidFill>
            </a:endParaRP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nb-NO" sz="1800">
              <a:solidFill>
                <a:srgbClr val="FF0000"/>
              </a:solidFill>
            </a:endParaRPr>
          </a:p>
          <a:p>
            <a:pPr lvl="2">
              <a:lnSpc>
                <a:spcPct val="90000"/>
              </a:lnSpc>
            </a:pPr>
            <a:endParaRPr lang="nb-NO" sz="1050">
              <a:solidFill>
                <a:schemeClr val="hlink"/>
              </a:solidFill>
            </a:endParaRPr>
          </a:p>
          <a:p>
            <a:endParaRPr lang="en-US"/>
          </a:p>
        </p:txBody>
      </p:sp>
      <p:sp>
        <p:nvSpPr>
          <p:cNvPr id="6" name="Content Placeholder 5"/>
          <p:cNvSpPr txBox="1">
            <a:spLocks/>
          </p:cNvSpPr>
          <p:nvPr/>
        </p:nvSpPr>
        <p:spPr>
          <a:xfrm>
            <a:off x="4680876" y="2154412"/>
            <a:ext cx="3452192" cy="458695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</a:pPr>
            <a:r>
              <a:rPr lang="nb-NO" sz="1800"/>
              <a:t>Professor Ivar Farup</a:t>
            </a:r>
          </a:p>
          <a:p>
            <a:pPr lvl="1">
              <a:lnSpc>
                <a:spcPct val="90000"/>
              </a:lnSpc>
            </a:pPr>
            <a:r>
              <a:rPr lang="nb-NO" sz="1500">
                <a:solidFill>
                  <a:srgbClr val="FF0000"/>
                </a:solidFill>
              </a:rPr>
              <a:t>Colorimetry </a:t>
            </a:r>
          </a:p>
          <a:p>
            <a:pPr lvl="1">
              <a:lnSpc>
                <a:spcPct val="90000"/>
              </a:lnSpc>
            </a:pPr>
            <a:r>
              <a:rPr lang="nb-NO" sz="1500">
                <a:solidFill>
                  <a:srgbClr val="FF0000"/>
                </a:solidFill>
              </a:rPr>
              <a:t>Spatial gamut mapping</a:t>
            </a:r>
          </a:p>
          <a:p>
            <a:pPr lvl="1">
              <a:lnSpc>
                <a:spcPct val="90000"/>
              </a:lnSpc>
            </a:pPr>
            <a:r>
              <a:rPr lang="nb-NO" sz="1500">
                <a:solidFill>
                  <a:srgbClr val="FF0000"/>
                </a:solidFill>
              </a:rPr>
              <a:t>Colour image processing</a:t>
            </a:r>
            <a:br>
              <a:rPr lang="nb-NO" sz="1800">
                <a:solidFill>
                  <a:srgbClr val="FF0000"/>
                </a:solidFill>
              </a:rPr>
            </a:br>
            <a:endParaRPr lang="nb-NO" sz="1800">
              <a:solidFill>
                <a:srgbClr val="FF0000"/>
              </a:solidFill>
            </a:endParaRPr>
          </a:p>
          <a:p>
            <a:pPr>
              <a:lnSpc>
                <a:spcPct val="90000"/>
              </a:lnSpc>
            </a:pPr>
            <a:r>
              <a:rPr lang="nb-NO" sz="1800"/>
              <a:t>Associate professor Faouzi Alaya Cheikh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Video and image processing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Compression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Quality</a:t>
            </a:r>
          </a:p>
          <a:p>
            <a:pPr>
              <a:lnSpc>
                <a:spcPct val="90000"/>
              </a:lnSpc>
            </a:pPr>
            <a:r>
              <a:rPr lang="nb-NO" sz="1800"/>
              <a:t>Professor Phil Green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Colour management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Color science </a:t>
            </a:r>
          </a:p>
          <a:p>
            <a:pPr marL="457200" lvl="1" indent="0">
              <a:lnSpc>
                <a:spcPct val="90000"/>
              </a:lnSpc>
              <a:buFont typeface="Arial" charset="0"/>
              <a:buNone/>
            </a:pPr>
            <a:endParaRPr lang="nb-NO" sz="1600">
              <a:solidFill>
                <a:srgbClr val="FF0000"/>
              </a:solidFill>
            </a:endParaRPr>
          </a:p>
          <a:p>
            <a:r>
              <a:rPr lang="nb-NO" sz="1800"/>
              <a:t>Project manager Aditya Sole</a:t>
            </a:r>
          </a:p>
          <a:p>
            <a:pPr lvl="1"/>
            <a:r>
              <a:rPr lang="nb-NO" sz="1600">
                <a:solidFill>
                  <a:srgbClr val="FF0000"/>
                </a:solidFill>
              </a:rPr>
              <a:t>Printing, soft-proofing</a:t>
            </a:r>
          </a:p>
          <a:p>
            <a:pPr lvl="1"/>
            <a:r>
              <a:rPr lang="nb-NO" sz="1600">
                <a:solidFill>
                  <a:srgbClr val="FF0000"/>
                </a:solidFill>
              </a:rPr>
              <a:t>Gonioradiometry</a:t>
            </a:r>
          </a:p>
          <a:p>
            <a:pPr lvl="1">
              <a:lnSpc>
                <a:spcPct val="90000"/>
              </a:lnSpc>
            </a:pPr>
            <a:endParaRPr lang="nb-NO" sz="160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</a:pPr>
            <a:endParaRPr lang="nb-NO" sz="2200"/>
          </a:p>
          <a:p>
            <a:endParaRPr lang="en-US"/>
          </a:p>
        </p:txBody>
      </p:sp>
      <p:pic>
        <p:nvPicPr>
          <p:cNvPr id="7" name="Picture 2" descr="C:\Users\mariusp\Documents\Arbeid\Papers and projects\Colorlab Presentation\jon_yngve_hardeber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908" y="2281778"/>
            <a:ext cx="703386" cy="937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mariusp\Documents\Arbeid\Papers and projects\Colorlab Presentation\peter_nussbaum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454" y="3343941"/>
            <a:ext cx="775394" cy="9688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ariusp\Documents\Arbeid\Papers and projects\Colorlab Presentation\ivar_farup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00" y="2348880"/>
            <a:ext cx="792088" cy="99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mariusp\Documents\Arbeid\Papers and projects\Colorlab Presentation\faouzi_alaya_cheikh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1700" y="3717032"/>
            <a:ext cx="792088" cy="990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C:\Users\mariusp\Documents\Arbeid\Papers and projects\Colorlab Presentation\marius_pedersen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217" y="4581128"/>
            <a:ext cx="736767" cy="921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mariusp\Documents\Arbeid\Papers and projects\Colorlab Presentation\john_philip_green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95" y="4725144"/>
            <a:ext cx="702497" cy="861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:\Users\mariusp\Documents\Arbeid\Papers and projects\Colorlab Presentation\aditya_suneel_sole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3743" y="5613930"/>
            <a:ext cx="648000" cy="8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Content Placeholder 16"/>
          <p:cNvPicPr>
            <a:picLocks noGrp="1" noChangeAspect="1"/>
          </p:cNvPicPr>
          <p:nvPr>
            <p:ph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217" y="5587602"/>
            <a:ext cx="739024" cy="938194"/>
          </a:xfrm>
        </p:spPr>
      </p:pic>
    </p:spTree>
    <p:extLst>
      <p:ext uri="{BB962C8B-B14F-4D97-AF65-F5344CB8AC3E}">
        <p14:creationId xmlns:p14="http://schemas.microsoft.com/office/powerpoint/2010/main" val="77579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COSI (</a:t>
            </a:r>
            <a:r>
              <a:rPr lang="en-US" dirty="0" err="1"/>
              <a:t>COlour</a:t>
            </a:r>
            <a:r>
              <a:rPr lang="en-US" dirty="0"/>
              <a:t> in Science and Industry)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 two-year scientific </a:t>
            </a:r>
            <a:br>
              <a:rPr lang="en-US" dirty="0"/>
            </a:br>
            <a:r>
              <a:rPr lang="en-US" dirty="0"/>
              <a:t>Erasmus+ Master Degree</a:t>
            </a:r>
          </a:p>
          <a:p>
            <a:r>
              <a:rPr lang="en-US" dirty="0"/>
              <a:t>Aiming to train the next generation of highly-skilled industrial experts in applied </a:t>
            </a:r>
            <a:r>
              <a:rPr lang="en-US" dirty="0" err="1"/>
              <a:t>colour</a:t>
            </a:r>
            <a:r>
              <a:rPr lang="en-US" dirty="0"/>
              <a:t> science.</a:t>
            </a:r>
          </a:p>
          <a:p>
            <a:r>
              <a:rPr lang="en-US" dirty="0"/>
              <a:t>Two focus areas:</a:t>
            </a:r>
          </a:p>
          <a:p>
            <a:pPr lvl="1"/>
            <a:r>
              <a:rPr lang="en-US" dirty="0"/>
              <a:t>spectral technologies and applied </a:t>
            </a:r>
            <a:r>
              <a:rPr lang="en-US" dirty="0" err="1"/>
              <a:t>colour</a:t>
            </a:r>
            <a:r>
              <a:rPr lang="en-US" dirty="0"/>
              <a:t> imaging.</a:t>
            </a:r>
          </a:p>
          <a:p>
            <a:r>
              <a:rPr lang="nb-NO" dirty="0" err="1"/>
              <a:t>Academic</a:t>
            </a:r>
            <a:r>
              <a:rPr lang="nb-NO" dirty="0"/>
              <a:t> partners: </a:t>
            </a:r>
          </a:p>
          <a:p>
            <a:pPr lvl="1"/>
            <a:r>
              <a:rPr lang="en-US" sz="1600" dirty="0"/>
              <a:t>University of Saint-Etienne (France, coordinator), the University of Granada (Spain), the University of Joensuu (Finland), and NTNU (Norway)</a:t>
            </a:r>
            <a:endParaRPr lang="en-US" dirty="0"/>
          </a:p>
          <a:p>
            <a:r>
              <a:rPr lang="nb-NO" dirty="0"/>
              <a:t>Associated </a:t>
            </a:r>
            <a:r>
              <a:rPr lang="nb-NO" dirty="0" err="1"/>
              <a:t>industrial</a:t>
            </a:r>
            <a:r>
              <a:rPr lang="nb-NO" dirty="0"/>
              <a:t> partners: </a:t>
            </a:r>
            <a:endParaRPr lang="en-US" dirty="0"/>
          </a:p>
        </p:txBody>
      </p:sp>
      <p:pic>
        <p:nvPicPr>
          <p:cNvPr id="22532" name="Picture 4" descr="logo_Olymp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021288"/>
            <a:ext cx="173355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logo_spec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118" y="5946575"/>
            <a:ext cx="1143000" cy="561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logo_technal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5735538"/>
            <a:ext cx="19431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8" name="Picture 10" descr="logo_chromasen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746550"/>
            <a:ext cx="192405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logo_softcol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400" y="5746550"/>
            <a:ext cx="7620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OSI_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462" y="2204864"/>
            <a:ext cx="3563368" cy="76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7046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3D multimedia </a:t>
            </a:r>
            <a:r>
              <a:rPr lang="nb-NO" dirty="0" err="1"/>
              <a:t>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273630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Two-year Master in 3D Multimedia Technology (3DMT).</a:t>
            </a:r>
          </a:p>
          <a:p>
            <a:r>
              <a:rPr lang="en-US" dirty="0"/>
              <a:t>The objective is to educate students in advanced methodologies and models in computational 3D imaging.</a:t>
            </a:r>
          </a:p>
          <a:p>
            <a:r>
              <a:rPr lang="en-US" dirty="0"/>
              <a:t>Collaboration between University Jean Monnet  Saint-Etienne (France) and NTNU. </a:t>
            </a:r>
          </a:p>
          <a:p>
            <a:pPr lvl="1"/>
            <a:r>
              <a:rPr lang="en-US" dirty="0"/>
              <a:t>First year in France, third semester in Norway, the fourth semester in France, Norway or another country. </a:t>
            </a:r>
          </a:p>
        </p:txBody>
      </p:sp>
      <p:pic>
        <p:nvPicPr>
          <p:cNvPr id="23554" name="Picture 2" descr="Master 3D Multimedia Technolog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975" y="4899639"/>
            <a:ext cx="4509057" cy="1600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master-3dmt.eu/wp-content/uploads/2012/11/3d1-150x1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98860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78" name="Picture 2" descr="http://colorlab.no/var/ezwebin_site/storage/images/media2/images/imt/colorlab/vincentcolourlab/744899-1-nor-NO/vincentcolourlab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4762" y="4988609"/>
            <a:ext cx="2958901" cy="151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1778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 err="1"/>
              <a:t>PhD</a:t>
            </a:r>
            <a:r>
              <a:rPr lang="nb-NO" dirty="0"/>
              <a:t> Computer Science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457200" y="2348879"/>
            <a:ext cx="8229600" cy="4104457"/>
          </a:xfrm>
        </p:spPr>
        <p:txBody>
          <a:bodyPr>
            <a:normAutofit fontScale="70000" lnSpcReduction="20000"/>
          </a:bodyPr>
          <a:lstStyle/>
          <a:p>
            <a:r>
              <a:rPr lang="nb-NO" dirty="0"/>
              <a:t>Three </a:t>
            </a:r>
            <a:r>
              <a:rPr lang="nb-NO" dirty="0" err="1"/>
              <a:t>year</a:t>
            </a:r>
            <a:r>
              <a:rPr lang="nb-NO" dirty="0"/>
              <a:t> </a:t>
            </a:r>
            <a:r>
              <a:rPr lang="nb-NO" dirty="0" err="1"/>
              <a:t>PhD</a:t>
            </a:r>
            <a:r>
              <a:rPr lang="nb-NO" dirty="0"/>
              <a:t> </a:t>
            </a:r>
            <a:r>
              <a:rPr lang="nb-NO" dirty="0" err="1"/>
              <a:t>study</a:t>
            </a:r>
            <a:r>
              <a:rPr lang="nb-NO" dirty="0"/>
              <a:t> in Computer Science</a:t>
            </a:r>
          </a:p>
          <a:p>
            <a:r>
              <a:rPr lang="en-US" dirty="0"/>
              <a:t>The research includes, but not limited, to the following areas:</a:t>
            </a:r>
          </a:p>
          <a:p>
            <a:pPr lvl="1"/>
            <a:r>
              <a:rPr lang="en-US" dirty="0"/>
              <a:t>Color science and imaging</a:t>
            </a:r>
          </a:p>
          <a:p>
            <a:pPr lvl="1"/>
            <a:r>
              <a:rPr lang="en-US" dirty="0"/>
              <a:t>Image and video processing</a:t>
            </a:r>
          </a:p>
          <a:p>
            <a:pPr lvl="1"/>
            <a:r>
              <a:rPr lang="en-US" dirty="0"/>
              <a:t>Computer graphics</a:t>
            </a:r>
          </a:p>
          <a:p>
            <a:pPr lvl="1"/>
            <a:r>
              <a:rPr lang="en-US" dirty="0"/>
              <a:t>Information security </a:t>
            </a:r>
          </a:p>
          <a:p>
            <a:pPr lvl="1"/>
            <a:r>
              <a:rPr lang="en-US" dirty="0"/>
              <a:t>Robotics</a:t>
            </a:r>
            <a:endParaRPr lang="nb-NO" dirty="0"/>
          </a:p>
          <a:p>
            <a:r>
              <a:rPr lang="nb-NO" dirty="0" err="1"/>
              <a:t>Two</a:t>
            </a:r>
            <a:r>
              <a:rPr lang="nb-NO" dirty="0"/>
              <a:t> </a:t>
            </a:r>
            <a:r>
              <a:rPr lang="nb-NO" dirty="0" err="1"/>
              <a:t>components</a:t>
            </a:r>
            <a:r>
              <a:rPr lang="nb-NO" dirty="0"/>
              <a:t>: </a:t>
            </a:r>
          </a:p>
          <a:p>
            <a:pPr lvl="1"/>
            <a:r>
              <a:rPr lang="en-US" dirty="0"/>
              <a:t>a research component </a:t>
            </a:r>
          </a:p>
          <a:p>
            <a:pPr lvl="1"/>
            <a:r>
              <a:rPr lang="en-US" dirty="0"/>
              <a:t>a taught component</a:t>
            </a:r>
          </a:p>
          <a:p>
            <a:r>
              <a:rPr lang="en-US" dirty="0"/>
              <a:t>Offered as full-time or part-time basis. </a:t>
            </a:r>
            <a:endParaRPr lang="nb-NO" dirty="0"/>
          </a:p>
        </p:txBody>
      </p:sp>
      <p:pic>
        <p:nvPicPr>
          <p:cNvPr id="23554" name="Picture 2" descr="http://colorlab.no/var/ezwebin_site/storage/images/media2/images/nyheter/2015/november/ping_zhao/803753-1-nor-NO/ping_zha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766" y="4985554"/>
            <a:ext cx="3580233" cy="1876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http://colorlab.no/var/ezwebin_site/storage/images/media2/images/colorlab/ledmsi/654052-1-eng-US/ledmsi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92" y="2978157"/>
            <a:ext cx="3568707" cy="2007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22460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65" y="1628800"/>
            <a:ext cx="8229600" cy="998460"/>
          </a:xfrm>
        </p:spPr>
        <p:txBody>
          <a:bodyPr/>
          <a:lstStyle/>
          <a:p>
            <a:r>
              <a:rPr lang="nb-NO" dirty="0"/>
              <a:t>CHI @ Colourlab</a:t>
            </a:r>
          </a:p>
        </p:txBody>
      </p:sp>
      <p:pic>
        <p:nvPicPr>
          <p:cNvPr id="4" name="Content Placeholder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42073" y="3456108"/>
            <a:ext cx="2030471" cy="1351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3050913" y="3419348"/>
            <a:ext cx="2198027" cy="140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" t="22289" r="52610" b="7334"/>
          <a:stretch/>
        </p:blipFill>
        <p:spPr>
          <a:xfrm flipH="1">
            <a:off x="7294656" y="3377165"/>
            <a:ext cx="1215332" cy="1509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804" b="23547"/>
          <a:stretch/>
        </p:blipFill>
        <p:spPr>
          <a:xfrm flipH="1">
            <a:off x="5508104" y="3377165"/>
            <a:ext cx="1368152" cy="150977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Grp="1"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83588" y="5065388"/>
            <a:ext cx="1134649" cy="1359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626" y="5063324"/>
            <a:ext cx="1356478" cy="1270435"/>
          </a:xfrm>
          <a:prstGeom prst="rect">
            <a:avLst/>
          </a:prstGeom>
        </p:spPr>
      </p:pic>
      <p:pic>
        <p:nvPicPr>
          <p:cNvPr id="11" name="Content Placeholder 7"/>
          <p:cNvPicPr>
            <a:picLocks noGrp="1"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43635" y="5063324"/>
            <a:ext cx="1227345" cy="1252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985" b="1254"/>
          <a:stretch/>
        </p:blipFill>
        <p:spPr bwMode="auto">
          <a:xfrm>
            <a:off x="5666389" y="4960674"/>
            <a:ext cx="1628267" cy="14757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66869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Researchers working on CH topics</a:t>
            </a:r>
          </a:p>
        </p:txBody>
      </p:sp>
      <p:pic>
        <p:nvPicPr>
          <p:cNvPr id="4" name="Picture 2" descr="profile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5" t="8545" r="43411" b="57275"/>
          <a:stretch/>
        </p:blipFill>
        <p:spPr bwMode="auto">
          <a:xfrm>
            <a:off x="5353508" y="2498085"/>
            <a:ext cx="672308" cy="896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6084168" y="2551988"/>
            <a:ext cx="305983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nb-NO" sz="2000"/>
              <a:t>Gilles Pitard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CH and material appearance</a:t>
            </a:r>
          </a:p>
        </p:txBody>
      </p:sp>
      <p:pic>
        <p:nvPicPr>
          <p:cNvPr id="6" name="Picture 10" descr="https://lh3.googleusercontent.com/-5_nFnlnDtt8/AAAAAAAAAAI/AAAAAAAAAAA/jVlTOzUVmVQ/phot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30" t="42338" r="28036" b="32469"/>
          <a:stretch/>
        </p:blipFill>
        <p:spPr bwMode="auto">
          <a:xfrm>
            <a:off x="514318" y="4296051"/>
            <a:ext cx="648000" cy="676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1336336" y="4221088"/>
            <a:ext cx="4572000" cy="82638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/>
              <a:t>Hilda Tobing</a:t>
            </a:r>
          </a:p>
          <a:p>
            <a:pPr lvl="1"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Cultural heritage, multispectral imaging,mathematical morphology </a:t>
            </a:r>
            <a:endParaRPr lang="nb-NO" sz="1600"/>
          </a:p>
        </p:txBody>
      </p:sp>
      <p:pic>
        <p:nvPicPr>
          <p:cNvPr id="8" name="Picture 2" descr="http://exhibition.3d-coform.eu/sites/exhibition.3d-coform.eu/files/Ruv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9832" y="4145385"/>
            <a:ext cx="648000" cy="77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6156176" y="4124793"/>
            <a:ext cx="4572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b-NO"/>
              <a:t>Ruven Pillay</a:t>
            </a:r>
          </a:p>
          <a:p>
            <a:pPr lvl="1"/>
            <a:r>
              <a:rPr lang="nb-NO" sz="1600">
                <a:solidFill>
                  <a:srgbClr val="FF0000"/>
                </a:solidFill>
              </a:rPr>
              <a:t>Cultural heritage, </a:t>
            </a:r>
            <a:br>
              <a:rPr lang="nb-NO" sz="1600">
                <a:solidFill>
                  <a:srgbClr val="FF0000"/>
                </a:solidFill>
              </a:rPr>
            </a:br>
            <a:r>
              <a:rPr lang="nb-NO" sz="1600">
                <a:solidFill>
                  <a:srgbClr val="FF0000"/>
                </a:solidFill>
              </a:rPr>
              <a:t>multispectral imaging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04" y="2420158"/>
            <a:ext cx="855210" cy="1026252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12168" y="2420158"/>
            <a:ext cx="4572000" cy="104797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90000"/>
              </a:lnSpc>
            </a:pPr>
            <a:r>
              <a:rPr lang="en-US" sz="2100"/>
              <a:t>Ferdinand Deger</a:t>
            </a:r>
          </a:p>
          <a:p>
            <a:pPr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         Cultural heritage, </a:t>
            </a:r>
          </a:p>
          <a:p>
            <a:pPr>
              <a:lnSpc>
                <a:spcPct val="90000"/>
              </a:lnSpc>
            </a:pPr>
            <a:r>
              <a:rPr lang="nb-NO" sz="1600">
                <a:solidFill>
                  <a:srgbClr val="FF0000"/>
                </a:solidFill>
              </a:rPr>
              <a:t>         Spectral imaging </a:t>
            </a:r>
          </a:p>
          <a:p>
            <a:pPr>
              <a:lnSpc>
                <a:spcPct val="90000"/>
              </a:lnSpc>
            </a:pPr>
            <a:endParaRPr lang="nb-NO" sz="1600"/>
          </a:p>
        </p:txBody>
      </p:sp>
    </p:spTree>
    <p:extLst>
      <p:ext uri="{BB962C8B-B14F-4D97-AF65-F5344CB8AC3E}">
        <p14:creationId xmlns:p14="http://schemas.microsoft.com/office/powerpoint/2010/main" val="1100435750"/>
      </p:ext>
    </p:extLst>
  </p:cSld>
  <p:clrMapOvr>
    <a:masterClrMapping/>
  </p:clrMapOvr>
</p:sld>
</file>

<file path=ppt/theme/theme1.xml><?xml version="1.0" encoding="utf-8"?>
<a:theme xmlns:a="http://schemas.openxmlformats.org/drawingml/2006/main" name="ColourlabPPT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ColourlabPPTtemplate</Template>
  <TotalTime>17143</TotalTime>
  <Words>973</Words>
  <Application>Microsoft Office PowerPoint</Application>
  <PresentationFormat>On-screen Show (4:3)</PresentationFormat>
  <Paragraphs>212</Paragraphs>
  <Slides>35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5" baseType="lpstr">
      <vt:lpstr>Arial</vt:lpstr>
      <vt:lpstr>Calibri</vt:lpstr>
      <vt:lpstr>Cambria Math</vt:lpstr>
      <vt:lpstr>Gill Sans</vt:lpstr>
      <vt:lpstr>PT Sans</vt:lpstr>
      <vt:lpstr>Tahoma</vt:lpstr>
      <vt:lpstr>Times New Roman</vt:lpstr>
      <vt:lpstr>Wingdings</vt:lpstr>
      <vt:lpstr>ヒラギノ角ゴ ProN W3</vt:lpstr>
      <vt:lpstr>ColourlabPPTtemplate</vt:lpstr>
      <vt:lpstr>The Norwegian Colour and Visual Computing Laboratory and  Cultural Heritage related activities</vt:lpstr>
      <vt:lpstr>The Norwegian Colour and Visual Computing Laboratory</vt:lpstr>
      <vt:lpstr>Research areas</vt:lpstr>
      <vt:lpstr>PowerPoint Presentation</vt:lpstr>
      <vt:lpstr>COSI (COlour in Science and Industry)</vt:lpstr>
      <vt:lpstr>3D multimedia technology</vt:lpstr>
      <vt:lpstr>PhD Computer Science</vt:lpstr>
      <vt:lpstr>CHI @ Colourlab</vt:lpstr>
      <vt:lpstr>Researchers working on CH topics</vt:lpstr>
      <vt:lpstr>PowerPoint Presentation</vt:lpstr>
      <vt:lpstr>Recent projects related to CH</vt:lpstr>
      <vt:lpstr>Why do we do this ?</vt:lpstr>
      <vt:lpstr>PowerPoint Presentation</vt:lpstr>
      <vt:lpstr>Spectral imaging</vt:lpstr>
      <vt:lpstr>PowerPoint Presentation</vt:lpstr>
      <vt:lpstr>Hyperspectral Imaging</vt:lpstr>
      <vt:lpstr>PowerPoint Presentation</vt:lpstr>
      <vt:lpstr>       Hyperspectral imaging of  ‘The Scream’</vt:lpstr>
      <vt:lpstr>PowerPoint Presentation</vt:lpstr>
      <vt:lpstr>PowerPoint Presentation</vt:lpstr>
      <vt:lpstr>PowerPoint Presentation</vt:lpstr>
      <vt:lpstr>Improve readability of Ostracon</vt:lpstr>
      <vt:lpstr>Visualization</vt:lpstr>
      <vt:lpstr>Hidden information?</vt:lpstr>
      <vt:lpstr>How does the artefact looks like in different illuminants?</vt:lpstr>
      <vt:lpstr>PowerPoint Presentation</vt:lpstr>
      <vt:lpstr>PowerPoint Presentation</vt:lpstr>
      <vt:lpstr>Image quality:  Does it satisfies the end user?</vt:lpstr>
      <vt:lpstr>Colour and Space in Cultural Heritage (COSCH)</vt:lpstr>
      <vt:lpstr>PowerPoint Presentation</vt:lpstr>
      <vt:lpstr>PowerPoint Presentation</vt:lpstr>
      <vt:lpstr>PowerPoint Presentation</vt:lpstr>
      <vt:lpstr>PowerPoint Presentation</vt:lpstr>
      <vt:lpstr>Future plans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Norwegian Color and Media Computing Laboratory  at Gjøvik University College</dc:title>
  <dc:creator>Marius Pedersen</dc:creator>
  <cp:lastModifiedBy>Sony George</cp:lastModifiedBy>
  <cp:revision>377</cp:revision>
  <cp:lastPrinted>2016-10-12T05:32:56Z</cp:lastPrinted>
  <dcterms:created xsi:type="dcterms:W3CDTF">2012-06-25T07:56:38Z</dcterms:created>
  <dcterms:modified xsi:type="dcterms:W3CDTF">2017-01-18T07:10:04Z</dcterms:modified>
</cp:coreProperties>
</file>