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108"/>
  </p:notesMasterIdLst>
  <p:handoutMasterIdLst>
    <p:handoutMasterId r:id="rId109"/>
  </p:handoutMasterIdLst>
  <p:sldIdLst>
    <p:sldId id="507" r:id="rId3"/>
    <p:sldId id="551" r:id="rId4"/>
    <p:sldId id="552" r:id="rId5"/>
    <p:sldId id="508" r:id="rId6"/>
    <p:sldId id="433" r:id="rId7"/>
    <p:sldId id="541" r:id="rId8"/>
    <p:sldId id="542" r:id="rId9"/>
    <p:sldId id="510" r:id="rId10"/>
    <p:sldId id="544" r:id="rId11"/>
    <p:sldId id="448" r:id="rId12"/>
    <p:sldId id="511" r:id="rId13"/>
    <p:sldId id="432" r:id="rId14"/>
    <p:sldId id="440" r:id="rId15"/>
    <p:sldId id="441" r:id="rId16"/>
    <p:sldId id="521" r:id="rId17"/>
    <p:sldId id="522" r:id="rId18"/>
    <p:sldId id="434" r:id="rId19"/>
    <p:sldId id="435" r:id="rId20"/>
    <p:sldId id="436" r:id="rId21"/>
    <p:sldId id="427" r:id="rId22"/>
    <p:sldId id="437" r:id="rId23"/>
    <p:sldId id="429" r:id="rId24"/>
    <p:sldId id="524" r:id="rId25"/>
    <p:sldId id="438" r:id="rId26"/>
    <p:sldId id="506" r:id="rId27"/>
    <p:sldId id="451" r:id="rId28"/>
    <p:sldId id="503" r:id="rId29"/>
    <p:sldId id="479" r:id="rId30"/>
    <p:sldId id="444" r:id="rId31"/>
    <p:sldId id="445" r:id="rId32"/>
    <p:sldId id="446" r:id="rId33"/>
    <p:sldId id="553" r:id="rId34"/>
    <p:sldId id="454" r:id="rId35"/>
    <p:sldId id="523" r:id="rId36"/>
    <p:sldId id="455" r:id="rId37"/>
    <p:sldId id="465" r:id="rId38"/>
    <p:sldId id="452" r:id="rId39"/>
    <p:sldId id="449" r:id="rId40"/>
    <p:sldId id="525" r:id="rId41"/>
    <p:sldId id="453" r:id="rId42"/>
    <p:sldId id="549" r:id="rId43"/>
    <p:sldId id="457" r:id="rId44"/>
    <p:sldId id="557" r:id="rId45"/>
    <p:sldId id="559" r:id="rId46"/>
    <p:sldId id="526" r:id="rId47"/>
    <p:sldId id="460" r:id="rId48"/>
    <p:sldId id="527" r:id="rId49"/>
    <p:sldId id="534" r:id="rId50"/>
    <p:sldId id="464" r:id="rId51"/>
    <p:sldId id="560" r:id="rId52"/>
    <p:sldId id="458" r:id="rId53"/>
    <p:sldId id="459" r:id="rId54"/>
    <p:sldId id="562" r:id="rId55"/>
    <p:sldId id="561" r:id="rId56"/>
    <p:sldId id="500" r:id="rId57"/>
    <p:sldId id="501" r:id="rId58"/>
    <p:sldId id="505" r:id="rId59"/>
    <p:sldId id="450" r:id="rId60"/>
    <p:sldId id="461" r:id="rId61"/>
    <p:sldId id="531" r:id="rId62"/>
    <p:sldId id="463" r:id="rId63"/>
    <p:sldId id="502" r:id="rId64"/>
    <p:sldId id="467" r:id="rId65"/>
    <p:sldId id="468" r:id="rId66"/>
    <p:sldId id="470" r:id="rId67"/>
    <p:sldId id="469" r:id="rId68"/>
    <p:sldId id="474" r:id="rId69"/>
    <p:sldId id="539" r:id="rId70"/>
    <p:sldId id="545" r:id="rId71"/>
    <p:sldId id="546" r:id="rId72"/>
    <p:sldId id="547" r:id="rId73"/>
    <p:sldId id="548" r:id="rId74"/>
    <p:sldId id="550" r:id="rId75"/>
    <p:sldId id="563" r:id="rId76"/>
    <p:sldId id="475" r:id="rId77"/>
    <p:sldId id="477" r:id="rId78"/>
    <p:sldId id="535" r:id="rId79"/>
    <p:sldId id="543" r:id="rId80"/>
    <p:sldId id="476" r:id="rId81"/>
    <p:sldId id="481" r:id="rId82"/>
    <p:sldId id="480" r:id="rId83"/>
    <p:sldId id="482" r:id="rId84"/>
    <p:sldId id="483" r:id="rId85"/>
    <p:sldId id="484" r:id="rId86"/>
    <p:sldId id="486" r:id="rId87"/>
    <p:sldId id="485" r:id="rId88"/>
    <p:sldId id="514" r:id="rId89"/>
    <p:sldId id="536" r:id="rId90"/>
    <p:sldId id="515" r:id="rId91"/>
    <p:sldId id="516" r:id="rId92"/>
    <p:sldId id="517" r:id="rId93"/>
    <p:sldId id="490" r:id="rId94"/>
    <p:sldId id="489" r:id="rId95"/>
    <p:sldId id="487" r:id="rId96"/>
    <p:sldId id="491" r:id="rId97"/>
    <p:sldId id="537" r:id="rId98"/>
    <p:sldId id="538" r:id="rId99"/>
    <p:sldId id="495" r:id="rId100"/>
    <p:sldId id="492" r:id="rId101"/>
    <p:sldId id="512" r:id="rId102"/>
    <p:sldId id="518" r:id="rId103"/>
    <p:sldId id="564" r:id="rId104"/>
    <p:sldId id="499" r:id="rId105"/>
    <p:sldId id="520" r:id="rId106"/>
    <p:sldId id="530" r:id="rId107"/>
  </p:sldIdLst>
  <p:sldSz cx="10287000" cy="6858000" type="35mm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 Black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 Black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 Black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 Black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 Black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Helvetica Black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Helvetica Black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Helvetica Black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Helvetica Black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scaleToFitPaper="1" frameSlides="1"/>
  <p:clrMru>
    <a:srgbClr val="6699FF"/>
    <a:srgbClr val="DCE61A"/>
    <a:srgbClr val="B3E11F"/>
    <a:srgbClr val="00D781"/>
    <a:srgbClr val="CCCC00"/>
    <a:srgbClr val="00A663"/>
    <a:srgbClr val="FFFF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10"/>
    <p:restoredTop sz="94745"/>
  </p:normalViewPr>
  <p:slideViewPr>
    <p:cSldViewPr>
      <p:cViewPr varScale="1">
        <p:scale>
          <a:sx n="76" d="100"/>
          <a:sy n="76" d="100"/>
        </p:scale>
        <p:origin x="668" y="48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-43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20"/>
    </p:cViewPr>
  </p:sorterViewPr>
  <p:notesViewPr>
    <p:cSldViewPr>
      <p:cViewPr varScale="1">
        <p:scale>
          <a:sx n="73" d="100"/>
          <a:sy n="73" d="100"/>
        </p:scale>
        <p:origin x="-1536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139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139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139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EA76FD4-9184-7741-942B-8E5BAE3E04F5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21150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n-NO" noProof="0"/>
              <a:t>Click to edit Master text styles</a:t>
            </a:r>
          </a:p>
          <a:p>
            <a:pPr lvl="1"/>
            <a:r>
              <a:rPr lang="nn-NO" noProof="0"/>
              <a:t>Second level</a:t>
            </a:r>
          </a:p>
          <a:p>
            <a:pPr lvl="2"/>
            <a:r>
              <a:rPr lang="nn-NO" noProof="0"/>
              <a:t>Third level</a:t>
            </a:r>
          </a:p>
          <a:p>
            <a:pPr lvl="3"/>
            <a:r>
              <a:rPr lang="nn-NO" noProof="0"/>
              <a:t>Fourth level</a:t>
            </a:r>
          </a:p>
          <a:p>
            <a:pPr lvl="4"/>
            <a:r>
              <a:rPr lang="nn-NO" noProof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3FA1D71-F4DD-9049-9E45-2AF795BDF190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0155509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FA1D71-F4DD-9049-9E45-2AF795BDF190}" type="slidenum">
              <a:rPr lang="nn-NO" smtClean="0"/>
              <a:pPr>
                <a:defRPr/>
              </a:pPr>
              <a:t>49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041588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fld id="{DEEC1158-42A4-0D46-9B54-1B177405DD55}" type="slidenum">
              <a:rPr lang="nn-NO" sz="1200"/>
              <a:pPr/>
              <a:t>57</a:t>
            </a:fld>
            <a:endParaRPr lang="nn-NO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478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9"/>
            <a:ext cx="8743950" cy="1470025"/>
          </a:xfrm>
        </p:spPr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81D9E-D53E-134F-BE21-B11965264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81195"/>
      </p:ext>
    </p:extLst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02979-8EF1-5E4F-B18A-ADC50BA79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95772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80290" y="304800"/>
            <a:ext cx="2201862" cy="5791200"/>
          </a:xfrm>
        </p:spPr>
        <p:txBody>
          <a:bodyPr vert="eaVert"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8" y="304800"/>
            <a:ext cx="6456363" cy="5791200"/>
          </a:xfrm>
        </p:spPr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733E3-B273-8F42-B42F-090F697F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10819"/>
      </p:ext>
    </p:extLst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B113-533F-0745-8C3A-DD9BDD50169F}" type="datetimeFigureOut">
              <a:rPr lang="nb-NO" smtClean="0"/>
              <a:t>24.08.2017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E2EE-468E-8242-BFDF-2F54AA4775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0164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B113-533F-0745-8C3A-DD9BDD50169F}" type="datetimeFigureOut">
              <a:rPr lang="nb-NO" smtClean="0"/>
              <a:t>24.08.2017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E2EE-468E-8242-BFDF-2F54AA4775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5486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01675" y="1709738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01675" y="4589463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B113-533F-0745-8C3A-DD9BDD50169F}" type="datetimeFigureOut">
              <a:rPr lang="nb-NO" smtClean="0"/>
              <a:t>24.08.2017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E2EE-468E-8242-BFDF-2F54AA4775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8970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08025" y="1825625"/>
            <a:ext cx="4359275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219700" y="1825625"/>
            <a:ext cx="4360863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B113-533F-0745-8C3A-DD9BDD50169F}" type="datetimeFigureOut">
              <a:rPr lang="nb-NO" smtClean="0"/>
              <a:t>24.08.2017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E2EE-468E-8242-BFDF-2F54AA4775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7601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08025" y="1681163"/>
            <a:ext cx="43529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08025" y="2505075"/>
            <a:ext cx="4352925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208588" y="1681163"/>
            <a:ext cx="4371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208588" y="2505075"/>
            <a:ext cx="4371975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B113-533F-0745-8C3A-DD9BDD50169F}" type="datetimeFigureOut">
              <a:rPr lang="nb-NO" smtClean="0"/>
              <a:t>24.08.2017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E2EE-468E-8242-BFDF-2F54AA4775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0040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B113-533F-0745-8C3A-DD9BDD50169F}" type="datetimeFigureOut">
              <a:rPr lang="nb-NO" smtClean="0"/>
              <a:t>24.08.2017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E2EE-468E-8242-BFDF-2F54AA4775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221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B113-533F-0745-8C3A-DD9BDD50169F}" type="datetimeFigureOut">
              <a:rPr lang="nb-NO" smtClean="0"/>
              <a:t>24.08.2017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E2EE-468E-8242-BFDF-2F54AA4775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1762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B113-533F-0745-8C3A-DD9BDD50169F}" type="datetimeFigureOut">
              <a:rPr lang="nb-NO" smtClean="0"/>
              <a:t>24.08.2017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E2EE-468E-8242-BFDF-2F54AA4775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0274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title</a:t>
            </a:r>
            <a:r>
              <a:rPr lang="nb-NO" dirty="0" smtClean="0"/>
              <a:t>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rgbClr val="00D781"/>
                </a:solidFill>
                <a:latin typeface="Optima" charset="0"/>
                <a:ea typeface="Optima" charset="0"/>
                <a:cs typeface="Optima" charset="0"/>
              </a:defRPr>
            </a:lvl1pPr>
            <a:lvl2pPr>
              <a:defRPr>
                <a:solidFill>
                  <a:srgbClr val="CCCC00"/>
                </a:solidFill>
              </a:defRPr>
            </a:lvl2pPr>
            <a:lvl3pPr>
              <a:defRPr>
                <a:solidFill>
                  <a:srgbClr val="FFC000"/>
                </a:solidFill>
              </a:defRPr>
            </a:lvl3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styles</a:t>
            </a:r>
          </a:p>
          <a:p>
            <a:pPr lvl="1"/>
            <a:r>
              <a:rPr lang="nb-NO" dirty="0" smtClean="0"/>
              <a:t>Second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smtClean="0"/>
              <a:t>Third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3"/>
            <a:r>
              <a:rPr lang="nb-NO" dirty="0" err="1" smtClean="0"/>
              <a:t>Fourth</a:t>
            </a:r>
            <a:r>
              <a:rPr lang="nb-NO" dirty="0" smtClean="0"/>
              <a:t>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4"/>
            <a:r>
              <a:rPr lang="nb-NO" dirty="0" smtClean="0"/>
              <a:t>Fifth </a:t>
            </a:r>
            <a:r>
              <a:rPr lang="nb-NO" dirty="0" err="1" smtClean="0"/>
              <a:t>level</a:t>
            </a:r>
            <a:endParaRPr lang="nb-NO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FF930-4077-924B-9011-A96054E70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9872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B113-533F-0745-8C3A-DD9BDD50169F}" type="datetimeFigureOut">
              <a:rPr lang="nb-NO" smtClean="0"/>
              <a:t>24.08.2017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E2EE-468E-8242-BFDF-2F54AA4775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5092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B113-533F-0745-8C3A-DD9BDD50169F}" type="datetimeFigureOut">
              <a:rPr lang="nb-NO" smtClean="0"/>
              <a:t>24.08.2017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E2EE-468E-8242-BFDF-2F54AA4775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7172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7362825" y="365125"/>
            <a:ext cx="2217738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708025" y="365125"/>
            <a:ext cx="65024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B113-533F-0745-8C3A-DD9BDD50169F}" type="datetimeFigureOut">
              <a:rPr lang="nb-NO" smtClean="0"/>
              <a:t>24.08.2017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CE2EE-468E-8242-BFDF-2F54AA4775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8874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6B76B-596F-634D-9D71-0AD77219B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18745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7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3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12EE5-FF1F-8E41-A8E3-4AD03961A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24138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79797-F8B6-5548-A3DD-C721D722E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27438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2BFEC-D0C5-C14B-BF86-4DE2A1046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66899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A2073-32B8-694A-9C74-76D2663C1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82391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F42A1-6C78-3E4E-BA77-C04E7E1F5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35663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C16AC-C2F1-0041-A318-998DAF868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9868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1" y="304800"/>
            <a:ext cx="99060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1" y="1905000"/>
            <a:ext cx="99060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C4F1B2A3-66DD-4F4A-85CA-039228D52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accent6">
              <a:lumMod val="40000"/>
              <a:lumOff val="60000"/>
            </a:schemeClr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Arial Black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Arial Black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Arial Black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Arial Black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 Black" pitchFamily="-10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 Black" pitchFamily="-10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 Black" pitchFamily="-10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 Black" pitchFamily="-106" charset="0"/>
        </a:defRPr>
      </a:lvl9pPr>
    </p:titleStyle>
    <p:bodyStyle>
      <a:lvl1pPr marL="627063" indent="-627063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Font typeface="Monotype Sorts" charset="0"/>
        <a:buChar char="n"/>
        <a:defRPr sz="4000" b="1">
          <a:solidFill>
            <a:srgbClr val="00B0F0"/>
          </a:solidFill>
          <a:latin typeface="Avenir Black"/>
          <a:ea typeface="ＭＳ Ｐゴシック" pitchFamily="-106" charset="-128"/>
          <a:cs typeface="Avenir Black"/>
        </a:defRPr>
      </a:lvl1pPr>
      <a:lvl2pPr marL="1252538" indent="-439738" algn="l" rtl="0" eaLnBrk="0" fontAlgn="base" hangingPunct="0">
        <a:spcBef>
          <a:spcPct val="20000"/>
        </a:spcBef>
        <a:spcAft>
          <a:spcPct val="0"/>
        </a:spcAft>
        <a:buClr>
          <a:srgbClr val="B3E11F"/>
        </a:buClr>
        <a:buSzPct val="70000"/>
        <a:buFont typeface="Monotype Sorts" charset="0"/>
        <a:buChar char="l"/>
        <a:defRPr sz="3200">
          <a:solidFill>
            <a:srgbClr val="FF9900"/>
          </a:solidFill>
          <a:latin typeface="Verdana" pitchFamily="-106" charset="0"/>
          <a:ea typeface="ＭＳ Ｐゴシック" pitchFamily="-106" charset="-128"/>
        </a:defRPr>
      </a:lvl2pPr>
      <a:lvl3pPr marL="14795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9900"/>
          </a:solidFill>
          <a:latin typeface="Verdana" pitchFamily="-106" charset="0"/>
          <a:ea typeface="ＭＳ Ｐゴシック" pitchFamily="-106" charset="-128"/>
        </a:defRPr>
      </a:lvl3pPr>
      <a:lvl4pPr marL="18986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9900"/>
          </a:solidFill>
          <a:latin typeface="Verdana" pitchFamily="-106" charset="0"/>
          <a:ea typeface="ＭＳ Ｐゴシック" pitchFamily="-106" charset="-128"/>
        </a:defRPr>
      </a:lvl4pPr>
      <a:lvl5pPr marL="23177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9900"/>
          </a:solidFill>
          <a:latin typeface="Verdana" pitchFamily="-106" charset="0"/>
          <a:ea typeface="ＭＳ Ｐゴシック" pitchFamily="-106" charset="-128"/>
        </a:defRPr>
      </a:lvl5pPr>
      <a:lvl6pPr marL="27749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9900"/>
          </a:solidFill>
          <a:latin typeface="Verdana" pitchFamily="-106" charset="0"/>
          <a:ea typeface="ＭＳ Ｐゴシック" pitchFamily="-106" charset="-128"/>
        </a:defRPr>
      </a:lvl6pPr>
      <a:lvl7pPr marL="32321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9900"/>
          </a:solidFill>
          <a:latin typeface="Verdana" pitchFamily="-106" charset="0"/>
          <a:ea typeface="ＭＳ Ｐゴシック" pitchFamily="-106" charset="-128"/>
        </a:defRPr>
      </a:lvl7pPr>
      <a:lvl8pPr marL="36893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9900"/>
          </a:solidFill>
          <a:latin typeface="Verdana" pitchFamily="-106" charset="0"/>
          <a:ea typeface="ＭＳ Ｐゴシック" pitchFamily="-106" charset="-128"/>
        </a:defRPr>
      </a:lvl8pPr>
      <a:lvl9pPr marL="41465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9900"/>
          </a:solidFill>
          <a:latin typeface="Verdana" pitchFamily="-106" charset="0"/>
          <a:ea typeface="ＭＳ Ｐゴシック" pitchFamily="-106" charset="-128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08025" y="365125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08025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08025" y="6356350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8B113-533F-0745-8C3A-DD9BDD50169F}" type="datetimeFigureOut">
              <a:rPr lang="nb-NO" smtClean="0"/>
              <a:t>24.08.2017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408363" y="6356350"/>
            <a:ext cx="34718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7265988" y="6356350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CE2EE-468E-8242-BFDF-2F54AA4775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27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18" Type="http://schemas.openxmlformats.org/officeDocument/2006/relationships/image" Target="../media/image15.jpeg"/><Relationship Id="rId3" Type="http://schemas.openxmlformats.org/officeDocument/2006/relationships/image" Target="../media/image2.gif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14.jpeg"/><Relationship Id="rId2" Type="http://schemas.openxmlformats.org/officeDocument/2006/relationships/image" Target="../media/image1.jpeg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microsoft.com/office/2007/relationships/hdphoto" Target="../media/hdphoto1.wdp"/><Relationship Id="rId15" Type="http://schemas.openxmlformats.org/officeDocument/2006/relationships/image" Target="../media/image12.jpe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TrondiBåt200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42" y="116632"/>
            <a:ext cx="3285999" cy="1944216"/>
          </a:xfrm>
          <a:prstGeom prst="rect">
            <a:avLst/>
          </a:prstGeom>
        </p:spPr>
      </p:pic>
      <p:pic>
        <p:nvPicPr>
          <p:cNvPr id="5" name="Bilde 4" descr="Bluethroat - M - 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816" y="548680"/>
            <a:ext cx="2189723" cy="1511424"/>
          </a:xfrm>
          <a:prstGeom prst="rect">
            <a:avLst/>
          </a:prstGeom>
        </p:spPr>
      </p:pic>
      <p:pic>
        <p:nvPicPr>
          <p:cNvPr id="8" name="Bilde 7" descr="Blue Tit -ColDraw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8635" y="404667"/>
            <a:ext cx="1539171" cy="1676445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961" y="2492896"/>
            <a:ext cx="3073263" cy="1820054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330" y="404664"/>
            <a:ext cx="2525047" cy="1688976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4331" y="2492896"/>
            <a:ext cx="1918333" cy="1819940"/>
          </a:xfrm>
          <a:prstGeom prst="rect">
            <a:avLst/>
          </a:prstGeom>
        </p:spPr>
      </p:pic>
      <p:pic>
        <p:nvPicPr>
          <p:cNvPr id="14" name="Bilde 13" descr="2spM+Fmotmeg.jp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62" y="4653136"/>
            <a:ext cx="3026566" cy="1800200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573" y="2492896"/>
            <a:ext cx="1971023" cy="1800200"/>
          </a:xfrm>
          <a:prstGeom prst="rect">
            <a:avLst/>
          </a:prstGeom>
        </p:spPr>
      </p:pic>
      <p:pic>
        <p:nvPicPr>
          <p:cNvPr id="16" name="Bilde 15" descr="PiedFlycatcherMale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9824" y="2492896"/>
            <a:ext cx="2035528" cy="1747416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513" y="4653136"/>
            <a:ext cx="1719035" cy="1800200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42311" y="4653139"/>
            <a:ext cx="3152403" cy="1811907"/>
          </a:xfrm>
          <a:prstGeom prst="rect">
            <a:avLst/>
          </a:prstGeom>
        </p:spPr>
      </p:pic>
      <p:grpSp>
        <p:nvGrpSpPr>
          <p:cNvPr id="22" name="Gruppe 1"/>
          <p:cNvGrpSpPr>
            <a:grpSpLocks/>
          </p:cNvGrpSpPr>
          <p:nvPr/>
        </p:nvGrpSpPr>
        <p:grpSpPr bwMode="auto">
          <a:xfrm>
            <a:off x="6682671" y="4653136"/>
            <a:ext cx="1701189" cy="1800200"/>
            <a:chOff x="3454021" y="715818"/>
            <a:chExt cx="3515232" cy="5002191"/>
          </a:xfrm>
        </p:grpSpPr>
        <p:pic>
          <p:nvPicPr>
            <p:cNvPr id="23" name="Picture 6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021" y="715818"/>
              <a:ext cx="3515231" cy="1258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021" y="1974650"/>
              <a:ext cx="3515231" cy="1265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023" y="3240028"/>
              <a:ext cx="3515229" cy="1254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1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023" y="4485991"/>
              <a:ext cx="3515230" cy="1232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450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 rot="20080737">
            <a:off x="457202" y="1271590"/>
            <a:ext cx="7019925" cy="1214437"/>
          </a:xfrm>
        </p:spPr>
        <p:txBody>
          <a:bodyPr/>
          <a:lstStyle/>
          <a:p>
            <a:r>
              <a:rPr lang="nn-NO" sz="9600">
                <a:latin typeface="Arial Black" charset="0"/>
                <a:ea typeface="ＭＳ Ｐゴシック" charset="0"/>
                <a:cs typeface="ＭＳ Ｐゴシック" charset="0"/>
              </a:rPr>
              <a:t>Theories</a:t>
            </a:r>
          </a:p>
        </p:txBody>
      </p:sp>
      <p:sp>
        <p:nvSpPr>
          <p:cNvPr id="18434" name="Rectangle 2"/>
          <p:cNvSpPr txBox="1">
            <a:spLocks noChangeArrowheads="1"/>
          </p:cNvSpPr>
          <p:nvPr/>
        </p:nvSpPr>
        <p:spPr bwMode="auto">
          <a:xfrm rot="20694725">
            <a:off x="1042988" y="2560640"/>
            <a:ext cx="8978900" cy="12144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 algn="ctr"/>
            <a:r>
              <a:rPr lang="nn-NO" sz="9600">
                <a:solidFill>
                  <a:srgbClr val="DCE61A"/>
                </a:solidFill>
                <a:latin typeface="Arial Black" charset="0"/>
              </a:rPr>
              <a:t>Hypotheses</a:t>
            </a:r>
          </a:p>
        </p:txBody>
      </p:sp>
      <p:sp>
        <p:nvSpPr>
          <p:cNvPr id="18435" name="Rectangle 2"/>
          <p:cNvSpPr txBox="1">
            <a:spLocks noChangeArrowheads="1"/>
          </p:cNvSpPr>
          <p:nvPr/>
        </p:nvSpPr>
        <p:spPr bwMode="auto">
          <a:xfrm rot="509450">
            <a:off x="1079500" y="5165725"/>
            <a:ext cx="8978900" cy="12144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 algn="ctr"/>
            <a:r>
              <a:rPr lang="nn-NO" sz="9600">
                <a:solidFill>
                  <a:srgbClr val="6699FF"/>
                </a:solidFill>
                <a:latin typeface="Arial Black" charset="0"/>
              </a:rPr>
              <a:t>Predictions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2" y="0"/>
            <a:ext cx="4101914" cy="273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4135388" y="0"/>
            <a:ext cx="603306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 sz="3600" b="1" dirty="0" smtClean="0">
                <a:solidFill>
                  <a:srgbClr val="DCE61A"/>
                </a:solidFill>
              </a:rPr>
              <a:t>Scientific</a:t>
            </a:r>
            <a:r>
              <a:rPr lang="en-US" sz="3600" dirty="0" smtClean="0">
                <a:solidFill>
                  <a:srgbClr val="FF6600"/>
                </a:solidFill>
              </a:rPr>
              <a:t> hypothesis testing</a:t>
            </a:r>
          </a:p>
          <a:p>
            <a:endParaRPr lang="en-US" sz="3600" dirty="0">
              <a:solidFill>
                <a:srgbClr val="6699FF"/>
              </a:solidFill>
            </a:endParaRPr>
          </a:p>
          <a:p>
            <a:r>
              <a:rPr lang="en-US" sz="3600" dirty="0" smtClean="0">
                <a:solidFill>
                  <a:srgbClr val="6699FF"/>
                </a:solidFill>
              </a:rPr>
              <a:t>The puzzle: </a:t>
            </a:r>
          </a:p>
          <a:p>
            <a:r>
              <a:rPr lang="en-US" sz="3600" dirty="0" smtClean="0">
                <a:solidFill>
                  <a:srgbClr val="6699FF"/>
                </a:solidFill>
              </a:rPr>
              <a:t>Why do birds sing </a:t>
            </a:r>
            <a:r>
              <a:rPr lang="en-US" sz="3600" dirty="0">
                <a:solidFill>
                  <a:srgbClr val="6699FF"/>
                </a:solidFill>
              </a:rPr>
              <a:t>in the morning?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4948" y="3140968"/>
            <a:ext cx="9865096" cy="35661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27063" indent="-627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Monotype Sorts" charset="0"/>
              <a:buChar char="n"/>
              <a:defRPr sz="4000" b="1">
                <a:solidFill>
                  <a:srgbClr val="FFFF00"/>
                </a:solidFill>
                <a:latin typeface="Avenir Black"/>
                <a:ea typeface="ＭＳ Ｐゴシック" pitchFamily="-106" charset="-128"/>
                <a:cs typeface="Avenir Black"/>
              </a:defRPr>
            </a:lvl1pPr>
            <a:lvl2pPr marL="1252538" indent="-4397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3E11F"/>
              </a:buClr>
              <a:buSzPct val="70000"/>
              <a:buFont typeface="Monotype Sorts" charset="0"/>
              <a:buChar char="l"/>
              <a:defRPr sz="3200">
                <a:solidFill>
                  <a:srgbClr val="FF9900"/>
                </a:solidFill>
                <a:latin typeface="Verdana" pitchFamily="-106" charset="0"/>
                <a:ea typeface="ＭＳ Ｐゴシック" pitchFamily="-106" charset="-128"/>
              </a:defRPr>
            </a:lvl2pPr>
            <a:lvl3pPr marL="1479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9900"/>
                </a:solidFill>
                <a:latin typeface="Verdana" pitchFamily="-106" charset="0"/>
                <a:ea typeface="ＭＳ Ｐゴシック" pitchFamily="-106" charset="-128"/>
              </a:defRPr>
            </a:lvl3pPr>
            <a:lvl4pPr marL="1898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9900"/>
                </a:solidFill>
                <a:latin typeface="Verdana" pitchFamily="-106" charset="0"/>
                <a:ea typeface="ＭＳ Ｐゴシック" pitchFamily="-106" charset="-128"/>
              </a:defRPr>
            </a:lvl4pPr>
            <a:lvl5pPr marL="2317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Verdana" pitchFamily="-106" charset="0"/>
                <a:ea typeface="ＭＳ Ｐゴシック" pitchFamily="-106" charset="-128"/>
              </a:defRPr>
            </a:lvl5pPr>
            <a:lvl6pPr marL="27749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Verdana" pitchFamily="-106" charset="0"/>
                <a:ea typeface="ＭＳ Ｐゴシック" pitchFamily="-106" charset="-128"/>
              </a:defRPr>
            </a:lvl6pPr>
            <a:lvl7pPr marL="32321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Verdana" pitchFamily="-106" charset="0"/>
                <a:ea typeface="ＭＳ Ｐゴシック" pitchFamily="-106" charset="-128"/>
              </a:defRPr>
            </a:lvl7pPr>
            <a:lvl8pPr marL="3689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Verdana" pitchFamily="-106" charset="0"/>
                <a:ea typeface="ＭＳ Ｐゴシック" pitchFamily="-106" charset="-128"/>
              </a:defRPr>
            </a:lvl8pPr>
            <a:lvl9pPr marL="4146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9900"/>
                </a:solidFill>
                <a:latin typeface="Verdana" pitchFamily="-106" charset="0"/>
                <a:ea typeface="ＭＳ Ｐゴシック" pitchFamily="-106" charset="-128"/>
              </a:defRPr>
            </a:lvl9pPr>
          </a:lstStyle>
          <a:p>
            <a:pPr marL="576263" indent="-576263"/>
            <a:r>
              <a:rPr lang="nn-NO" sz="2800" dirty="0" err="1" smtClean="0">
                <a:latin typeface="Arial Black"/>
                <a:ea typeface="ＭＳ Ｐゴシック" charset="0"/>
                <a:cs typeface="ＭＳ Ｐゴシック" charset="0"/>
              </a:rPr>
              <a:t>Hypothesis</a:t>
            </a:r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dirty="0" smtClean="0">
                <a:latin typeface="Arial Black"/>
                <a:ea typeface="ＭＳ Ｐゴシック" charset="0"/>
                <a:cs typeface="ＭＳ Ｐゴシック" charset="0"/>
              </a:rPr>
              <a:t>(one </a:t>
            </a:r>
            <a:r>
              <a:rPr lang="nn-NO" sz="2800" dirty="0" err="1" smtClean="0">
                <a:latin typeface="Arial Black"/>
                <a:ea typeface="ＭＳ Ｐゴシック" charset="0"/>
                <a:cs typeface="ＭＳ Ｐゴシック" charset="0"/>
              </a:rPr>
              <a:t>of</a:t>
            </a:r>
            <a:r>
              <a:rPr lang="nn-NO" sz="280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dirty="0" err="1" smtClean="0">
                <a:latin typeface="Arial Black"/>
                <a:ea typeface="ＭＳ Ｐゴシック" charset="0"/>
                <a:cs typeface="ＭＳ Ｐゴシック" charset="0"/>
              </a:rPr>
              <a:t>many</a:t>
            </a:r>
            <a:r>
              <a:rPr lang="nn-NO" sz="280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dirty="0" err="1" smtClean="0">
                <a:latin typeface="Arial Black"/>
                <a:ea typeface="ＭＳ Ｐゴシック" charset="0"/>
                <a:cs typeface="ＭＳ Ｐゴシック" charset="0"/>
              </a:rPr>
              <a:t>possible</a:t>
            </a:r>
            <a:r>
              <a:rPr lang="nn-NO" sz="2800" dirty="0" smtClean="0">
                <a:latin typeface="Arial Black"/>
                <a:ea typeface="ＭＳ Ｐゴシック" charset="0"/>
                <a:cs typeface="ＭＳ Ｐゴシック" charset="0"/>
              </a:rPr>
              <a:t>)</a:t>
            </a:r>
          </a:p>
          <a:p>
            <a:pPr marL="1201738" lvl="1" indent="-576263"/>
            <a:r>
              <a:rPr lang="nn-NO" sz="2800" dirty="0" err="1" smtClean="0">
                <a:latin typeface="Arial Black"/>
                <a:ea typeface="ＭＳ Ｐゴシック" charset="0"/>
              </a:rPr>
              <a:t>Because</a:t>
            </a:r>
            <a:r>
              <a:rPr lang="nn-NO" sz="2800" dirty="0" smtClean="0">
                <a:latin typeface="Arial Black"/>
                <a:ea typeface="ＭＳ Ｐゴシック" charset="0"/>
              </a:rPr>
              <a:t> </a:t>
            </a:r>
            <a:r>
              <a:rPr lang="nn-NO" sz="2800" dirty="0" err="1" smtClean="0">
                <a:latin typeface="Arial Black"/>
                <a:ea typeface="ＭＳ Ｐゴシック" charset="0"/>
              </a:rPr>
              <a:t>females</a:t>
            </a:r>
            <a:r>
              <a:rPr lang="nn-NO" sz="2800" dirty="0" smtClean="0">
                <a:latin typeface="Arial Black"/>
                <a:ea typeface="ＭＳ Ｐゴシック" charset="0"/>
              </a:rPr>
              <a:t> are more fertile in </a:t>
            </a:r>
            <a:r>
              <a:rPr lang="nn-NO" sz="2800" dirty="0" err="1" smtClean="0">
                <a:latin typeface="Arial Black"/>
                <a:ea typeface="ＭＳ Ｐゴシック" charset="0"/>
              </a:rPr>
              <a:t>the</a:t>
            </a:r>
            <a:r>
              <a:rPr lang="nn-NO" sz="2800" dirty="0" smtClean="0">
                <a:latin typeface="Arial Black"/>
                <a:ea typeface="ＭＳ Ｐゴシック" charset="0"/>
              </a:rPr>
              <a:t> </a:t>
            </a:r>
            <a:r>
              <a:rPr lang="nn-NO" sz="2800" dirty="0" err="1" smtClean="0">
                <a:latin typeface="Arial Black"/>
                <a:ea typeface="ＭＳ Ｐゴシック" charset="0"/>
              </a:rPr>
              <a:t>morning</a:t>
            </a:r>
            <a:endParaRPr lang="nn-NO" sz="2800" dirty="0" smtClean="0">
              <a:latin typeface="Arial Black"/>
              <a:ea typeface="ＭＳ Ｐゴシック" charset="0"/>
            </a:endParaRPr>
          </a:p>
          <a:p>
            <a:pPr marL="576263" indent="-576263"/>
            <a:r>
              <a:rPr lang="nn-NO" sz="2800" dirty="0" err="1" smtClean="0">
                <a:latin typeface="Arial Black"/>
                <a:ea typeface="ＭＳ Ｐゴシック" charset="0"/>
                <a:cs typeface="ＭＳ Ｐゴシック" charset="0"/>
              </a:rPr>
              <a:t>Predictions</a:t>
            </a:r>
            <a:endParaRPr lang="nn-NO" sz="2800" dirty="0" smtClean="0">
              <a:latin typeface="Arial Black"/>
              <a:ea typeface="ＭＳ Ｐゴシック" charset="0"/>
              <a:cs typeface="ＭＳ Ｐゴシック" charset="0"/>
            </a:endParaRPr>
          </a:p>
          <a:p>
            <a:pPr marL="1201738" lvl="1" indent="-576263"/>
            <a:r>
              <a:rPr lang="nn-NO" sz="2800" dirty="0" smtClean="0">
                <a:latin typeface="Arial Black"/>
                <a:ea typeface="ＭＳ Ｐゴシック" charset="0"/>
              </a:rPr>
              <a:t>More matings </a:t>
            </a:r>
            <a:r>
              <a:rPr lang="nn-NO" sz="2800" dirty="0" err="1" smtClean="0">
                <a:latin typeface="Arial Black"/>
                <a:ea typeface="ＭＳ Ｐゴシック" charset="0"/>
              </a:rPr>
              <a:t>should</a:t>
            </a:r>
            <a:r>
              <a:rPr lang="nn-NO" sz="2800" dirty="0" smtClean="0">
                <a:latin typeface="Arial Black"/>
                <a:ea typeface="ＭＳ Ｐゴシック" charset="0"/>
              </a:rPr>
              <a:t> </a:t>
            </a:r>
            <a:r>
              <a:rPr lang="nn-NO" sz="2800" dirty="0" err="1" smtClean="0">
                <a:latin typeface="Arial Black"/>
                <a:ea typeface="ＭＳ Ｐゴシック" charset="0"/>
              </a:rPr>
              <a:t>occur</a:t>
            </a:r>
            <a:r>
              <a:rPr lang="nn-NO" sz="2800" dirty="0" smtClean="0">
                <a:latin typeface="Arial Black"/>
                <a:ea typeface="ＭＳ Ｐゴシック" charset="0"/>
              </a:rPr>
              <a:t> in </a:t>
            </a:r>
            <a:r>
              <a:rPr lang="nn-NO" sz="2800" dirty="0" err="1" smtClean="0">
                <a:latin typeface="Arial Black"/>
                <a:ea typeface="ＭＳ Ｐゴシック" charset="0"/>
              </a:rPr>
              <a:t>the</a:t>
            </a:r>
            <a:r>
              <a:rPr lang="nn-NO" sz="2800" dirty="0" smtClean="0">
                <a:latin typeface="Arial Black"/>
                <a:ea typeface="ＭＳ Ｐゴシック" charset="0"/>
              </a:rPr>
              <a:t> </a:t>
            </a:r>
            <a:r>
              <a:rPr lang="nn-NO" sz="2800" dirty="0" err="1" smtClean="0">
                <a:latin typeface="Arial Black"/>
                <a:ea typeface="ＭＳ Ｐゴシック" charset="0"/>
              </a:rPr>
              <a:t>morning</a:t>
            </a:r>
            <a:endParaRPr lang="nn-NO" sz="2800" dirty="0" smtClean="0">
              <a:latin typeface="Arial Black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02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2" y="0"/>
            <a:ext cx="4101914" cy="273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572" y="2708920"/>
            <a:ext cx="4495428" cy="3136156"/>
          </a:xfrm>
          <a:prstGeom prst="rect">
            <a:avLst/>
          </a:prstGeom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4135438" y="0"/>
            <a:ext cx="648067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tabLst>
                <a:tab pos="2514600" algn="l"/>
              </a:tabLst>
            </a:pPr>
            <a:r>
              <a:rPr lang="en-US" sz="3600" b="1" dirty="0">
                <a:solidFill>
                  <a:srgbClr val="DCE61A"/>
                </a:solidFill>
              </a:rPr>
              <a:t>Statistical</a:t>
            </a:r>
            <a:r>
              <a:rPr lang="en-US" sz="3600" dirty="0">
                <a:solidFill>
                  <a:srgbClr val="FF6600"/>
                </a:solidFill>
              </a:rPr>
              <a:t> hypothesis testing</a:t>
            </a:r>
          </a:p>
          <a:p>
            <a:r>
              <a:rPr lang="en-US" sz="3600" dirty="0">
                <a:solidFill>
                  <a:srgbClr val="6699FF"/>
                </a:solidFill>
              </a:rPr>
              <a:t>Is the pattern </a:t>
            </a:r>
            <a:r>
              <a:rPr lang="en-US" sz="3600" i="1" dirty="0">
                <a:solidFill>
                  <a:srgbClr val="FF6600"/>
                </a:solidFill>
              </a:rPr>
              <a:t>real</a:t>
            </a:r>
            <a:r>
              <a:rPr lang="en-US" sz="3600" dirty="0">
                <a:solidFill>
                  <a:srgbClr val="FF6600"/>
                </a:solidFill>
              </a:rPr>
              <a:t> </a:t>
            </a:r>
            <a:r>
              <a:rPr lang="en-US" sz="3600" dirty="0">
                <a:solidFill>
                  <a:srgbClr val="6699FF"/>
                </a:solidFill>
              </a:rPr>
              <a:t>or can it be </a:t>
            </a:r>
            <a:r>
              <a:rPr lang="en-US" sz="3600" i="1" dirty="0">
                <a:solidFill>
                  <a:srgbClr val="FF6600"/>
                </a:solidFill>
              </a:rPr>
              <a:t>accidental</a:t>
            </a:r>
            <a:r>
              <a:rPr lang="en-US" sz="3600" dirty="0">
                <a:solidFill>
                  <a:srgbClr val="6699FF"/>
                </a:solidFill>
              </a:rPr>
              <a:t>?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583363" y="6021933"/>
            <a:ext cx="3255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r=0.56, n=27, P=0.002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206875" y="1700213"/>
            <a:ext cx="59055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1</a:t>
            </a:r>
            <a:r>
              <a:rPr lang="en-US" dirty="0"/>
              <a:t>: There is a relationship</a:t>
            </a:r>
          </a:p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There is no relationship</a:t>
            </a:r>
          </a:p>
        </p:txBody>
      </p:sp>
    </p:spTree>
    <p:extLst>
      <p:ext uri="{BB962C8B-B14F-4D97-AF65-F5344CB8AC3E}">
        <p14:creationId xmlns:p14="http://schemas.microsoft.com/office/powerpoint/2010/main" val="30937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92" y="0"/>
            <a:ext cx="4101914" cy="273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980" y="2810903"/>
            <a:ext cx="4392488" cy="3136156"/>
          </a:xfrm>
          <a:prstGeom prst="rect">
            <a:avLst/>
          </a:prstGeom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4135438" y="0"/>
            <a:ext cx="648067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tabLst>
                <a:tab pos="2514600" algn="l"/>
              </a:tabLst>
            </a:pPr>
            <a:r>
              <a:rPr lang="en-US" sz="3600" b="1" dirty="0">
                <a:solidFill>
                  <a:srgbClr val="DCE61A"/>
                </a:solidFill>
              </a:rPr>
              <a:t>Statistical</a:t>
            </a:r>
            <a:r>
              <a:rPr lang="en-US" sz="3600" dirty="0">
                <a:solidFill>
                  <a:srgbClr val="FF6600"/>
                </a:solidFill>
              </a:rPr>
              <a:t> hypothesis testing</a:t>
            </a:r>
          </a:p>
          <a:p>
            <a:r>
              <a:rPr lang="en-US" sz="3600" dirty="0">
                <a:solidFill>
                  <a:srgbClr val="6699FF"/>
                </a:solidFill>
              </a:rPr>
              <a:t>Is the pattern </a:t>
            </a:r>
            <a:r>
              <a:rPr lang="en-US" sz="3600" i="1" dirty="0">
                <a:solidFill>
                  <a:srgbClr val="FF6600"/>
                </a:solidFill>
              </a:rPr>
              <a:t>real</a:t>
            </a:r>
            <a:r>
              <a:rPr lang="en-US" sz="3600" dirty="0">
                <a:solidFill>
                  <a:srgbClr val="FF6600"/>
                </a:solidFill>
              </a:rPr>
              <a:t> </a:t>
            </a:r>
            <a:r>
              <a:rPr lang="en-US" sz="3600" dirty="0">
                <a:solidFill>
                  <a:srgbClr val="6699FF"/>
                </a:solidFill>
              </a:rPr>
              <a:t>or can it be </a:t>
            </a:r>
            <a:r>
              <a:rPr lang="en-US" sz="3600" i="1" dirty="0">
                <a:solidFill>
                  <a:srgbClr val="FF6600"/>
                </a:solidFill>
              </a:rPr>
              <a:t>accidental</a:t>
            </a:r>
            <a:r>
              <a:rPr lang="en-US" sz="3600" dirty="0">
                <a:solidFill>
                  <a:srgbClr val="6699FF"/>
                </a:solidFill>
              </a:rPr>
              <a:t>?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82688" y="6021933"/>
            <a:ext cx="3363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r=–0.06, n=28,P=0.78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206875" y="1700213"/>
            <a:ext cx="59055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1</a:t>
            </a:r>
            <a:r>
              <a:rPr lang="en-US" dirty="0"/>
              <a:t>: There is a relationship</a:t>
            </a:r>
          </a:p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There is no relationship</a:t>
            </a:r>
          </a:p>
        </p:txBody>
      </p:sp>
    </p:spTree>
    <p:extLst>
      <p:ext uri="{BB962C8B-B14F-4D97-AF65-F5344CB8AC3E}">
        <p14:creationId xmlns:p14="http://schemas.microsoft.com/office/powerpoint/2010/main" val="82116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1196752"/>
          </a:xfrm>
        </p:spPr>
        <p:txBody>
          <a:bodyPr/>
          <a:lstStyle/>
          <a:p>
            <a:r>
              <a:rPr lang="nn-NO" sz="3200" dirty="0" err="1" smtClean="0">
                <a:latin typeface="Arial Black" charset="0"/>
                <a:ea typeface="ＭＳ Ｐゴシック" charset="0"/>
                <a:cs typeface="ＭＳ Ｐゴシック" charset="0"/>
              </a:rPr>
              <a:t>Support</a:t>
            </a:r>
            <a:r>
              <a:rPr lang="nn-NO" sz="3200" dirty="0" smtClean="0">
                <a:latin typeface="Arial Black" charset="0"/>
                <a:ea typeface="ＭＳ Ｐゴシック" charset="0"/>
                <a:cs typeface="ＭＳ Ｐゴシック" charset="0"/>
              </a:rPr>
              <a:t> – and non-</a:t>
            </a:r>
            <a:r>
              <a:rPr lang="nn-NO" sz="3200" dirty="0" err="1" smtClean="0">
                <a:latin typeface="Arial Black" charset="0"/>
                <a:ea typeface="ＭＳ Ｐゴシック" charset="0"/>
                <a:cs typeface="ＭＳ Ｐゴシック" charset="0"/>
              </a:rPr>
              <a:t>suppport</a:t>
            </a:r>
            <a:r>
              <a:rPr lang="nn-NO" sz="3200" dirty="0" smtClean="0">
                <a:latin typeface="Arial Black" charset="0"/>
                <a:ea typeface="ＭＳ Ｐゴシック" charset="0"/>
                <a:cs typeface="ＭＳ Ｐゴシック" charset="0"/>
              </a:rPr>
              <a:t> -</a:t>
            </a:r>
            <a:br>
              <a:rPr lang="nn-NO" sz="3200" dirty="0" smtClean="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3200" dirty="0" smtClean="0">
                <a:latin typeface="Arial Black" charset="0"/>
                <a:ea typeface="ＭＳ Ｐゴシック" charset="0"/>
                <a:cs typeface="ＭＳ Ｐゴシック" charset="0"/>
              </a:rPr>
              <a:t> for </a:t>
            </a:r>
            <a:r>
              <a:rPr lang="nn-NO" sz="3200" dirty="0" err="1" smtClean="0">
                <a:latin typeface="Arial Black" charset="0"/>
                <a:ea typeface="ＭＳ Ｐゴシック" charset="0"/>
                <a:cs typeface="ＭＳ Ｐゴシック" charset="0"/>
              </a:rPr>
              <a:t>biological</a:t>
            </a:r>
            <a:r>
              <a:rPr lang="nn-NO" sz="3200" dirty="0" smtClean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3200" dirty="0" err="1" smtClean="0">
                <a:latin typeface="Arial Black" charset="0"/>
                <a:ea typeface="ＭＳ Ｐゴシック" charset="0"/>
                <a:cs typeface="ＭＳ Ｐゴシック" charset="0"/>
              </a:rPr>
              <a:t>explanations</a:t>
            </a:r>
            <a:r>
              <a:rPr lang="nn-NO" sz="3200" dirty="0" smtClean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3200" i="1" dirty="0" err="1" smtClean="0">
                <a:solidFill>
                  <a:srgbClr val="B3E11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come</a:t>
            </a:r>
            <a:r>
              <a:rPr lang="nn-NO" sz="3200" i="1" dirty="0" smtClean="0">
                <a:solidFill>
                  <a:srgbClr val="B3E11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in </a:t>
            </a:r>
            <a:r>
              <a:rPr lang="nn-NO" sz="3200" i="1" dirty="0" err="1" smtClean="0">
                <a:solidFill>
                  <a:srgbClr val="B3E11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degrees</a:t>
            </a:r>
            <a:endParaRPr lang="nn-NO" sz="3200" i="1" dirty="0">
              <a:solidFill>
                <a:srgbClr val="B3E11F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68760"/>
            <a:ext cx="9906000" cy="5184576"/>
          </a:xfrm>
        </p:spPr>
        <p:txBody>
          <a:bodyPr/>
          <a:lstStyle/>
          <a:p>
            <a:pPr marL="576263" indent="-576263">
              <a:defRPr/>
            </a:pPr>
            <a:r>
              <a:rPr lang="nn-NO" sz="2000" i="1" dirty="0" err="1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S</a:t>
            </a:r>
            <a:r>
              <a:rPr lang="nn-NO" sz="2000" i="1" dirty="0" err="1" smtClean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trengthened</a:t>
            </a:r>
            <a:r>
              <a:rPr lang="nn-NO" sz="2000" i="1" dirty="0" smtClean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0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by </a:t>
            </a:r>
            <a:r>
              <a:rPr lang="nn-NO" sz="20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evidence</a:t>
            </a:r>
            <a:r>
              <a:rPr lang="nn-NO" sz="20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as </a:t>
            </a:r>
            <a:r>
              <a:rPr lang="nn-NO" sz="20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predicted</a:t>
            </a:r>
            <a:endParaRPr lang="nn-NO" sz="2000" dirty="0" smtClean="0">
              <a:solidFill>
                <a:srgbClr val="CCCC00"/>
              </a:solidFill>
              <a:latin typeface="Arial Black"/>
              <a:ea typeface="ＭＳ Ｐゴシック" charset="0"/>
              <a:cs typeface="ＭＳ Ｐゴシック" charset="0"/>
            </a:endParaRPr>
          </a:p>
          <a:p>
            <a:pPr marL="576263" indent="-576263">
              <a:defRPr/>
            </a:pPr>
            <a:r>
              <a:rPr lang="nn-NO" sz="2000" i="1" dirty="0" err="1" smtClean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Strengtnened</a:t>
            </a:r>
            <a:r>
              <a:rPr lang="nn-NO" sz="20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by more </a:t>
            </a:r>
            <a:r>
              <a:rPr lang="nn-NO" sz="2000" i="1" dirty="0" err="1" smtClean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results</a:t>
            </a:r>
            <a:r>
              <a:rPr lang="nn-NO" sz="2000" dirty="0" smtClean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0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that</a:t>
            </a:r>
            <a:r>
              <a:rPr lang="nn-NO" sz="20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fit in a study</a:t>
            </a:r>
          </a:p>
          <a:p>
            <a:pPr marL="576263" indent="-576263">
              <a:defRPr/>
            </a:pPr>
            <a:r>
              <a:rPr lang="nn-NO" sz="2000" i="1" dirty="0" err="1" smtClean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Strengthened</a:t>
            </a:r>
            <a:r>
              <a:rPr lang="nn-NO" sz="2000" dirty="0" smtClean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0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by more </a:t>
            </a:r>
            <a:r>
              <a:rPr lang="nn-NO" sz="2000" i="1" dirty="0" smtClean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studies</a:t>
            </a:r>
            <a:r>
              <a:rPr lang="nn-NO" sz="2000" dirty="0" smtClean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0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that</a:t>
            </a:r>
            <a:r>
              <a:rPr lang="nn-NO" sz="20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0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support</a:t>
            </a:r>
            <a:endParaRPr lang="nn-NO" sz="2000" dirty="0" smtClean="0">
              <a:solidFill>
                <a:srgbClr val="CCCC00"/>
              </a:solidFill>
              <a:latin typeface="Arial Black"/>
              <a:ea typeface="ＭＳ Ｐゴシック" charset="0"/>
              <a:cs typeface="ＭＳ Ｐゴシック" charset="0"/>
            </a:endParaRPr>
          </a:p>
          <a:p>
            <a:pPr marL="576263" indent="-576263">
              <a:defRPr/>
            </a:pPr>
            <a:endParaRPr lang="nn-NO" sz="2000" dirty="0">
              <a:solidFill>
                <a:srgbClr val="CCCC00"/>
              </a:solidFill>
              <a:latin typeface="Arial Black"/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r>
              <a:rPr lang="nn-NO" sz="20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Hypothesis</a:t>
            </a:r>
            <a:r>
              <a:rPr lang="nn-NO" sz="20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”more and more </a:t>
            </a:r>
            <a:r>
              <a:rPr lang="nn-NO" sz="2000" i="1" dirty="0" err="1" smtClean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verified</a:t>
            </a:r>
            <a:r>
              <a:rPr lang="nn-NO" sz="2000" i="1" dirty="0" smtClean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0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” = </a:t>
            </a:r>
            <a:r>
              <a:rPr lang="nn-NO" sz="20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likely</a:t>
            </a:r>
            <a:r>
              <a:rPr lang="nn-NO" sz="20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to be TRUE, but</a:t>
            </a:r>
          </a:p>
          <a:p>
            <a:pPr marL="0" indent="0">
              <a:buNone/>
              <a:defRPr/>
            </a:pPr>
            <a:r>
              <a:rPr lang="nn-NO" sz="20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Absolutely</a:t>
            </a:r>
            <a:r>
              <a:rPr lang="nn-NO" sz="20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0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conclusive</a:t>
            </a:r>
            <a:r>
              <a:rPr lang="nn-NO" sz="20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0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verification</a:t>
            </a:r>
            <a:r>
              <a:rPr lang="nn-NO" sz="20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000" dirty="0" err="1" smtClean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not</a:t>
            </a:r>
            <a:r>
              <a:rPr lang="nn-NO" sz="2000" dirty="0" smtClean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000" dirty="0" err="1" smtClean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possible</a:t>
            </a:r>
            <a:endParaRPr lang="nn-NO" sz="2000" dirty="0" smtClean="0">
              <a:solidFill>
                <a:srgbClr val="6699FF"/>
              </a:solidFill>
              <a:latin typeface="Arial Black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nn-NO" sz="2000" dirty="0" smtClean="0">
              <a:latin typeface="Arial Black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nn-NO" sz="2000" i="1" dirty="0" err="1">
                <a:solidFill>
                  <a:srgbClr val="FF0000"/>
                </a:solidFill>
                <a:latin typeface="Arial Black"/>
                <a:ea typeface="ＭＳ Ｐゴシック" charset="0"/>
                <a:cs typeface="ＭＳ Ｐゴシック" charset="0"/>
              </a:rPr>
              <a:t>W</a:t>
            </a:r>
            <a:r>
              <a:rPr lang="nn-NO" sz="2000" i="1" dirty="0" err="1" smtClean="0">
                <a:solidFill>
                  <a:srgbClr val="FF0000"/>
                </a:solidFill>
                <a:latin typeface="Arial Black"/>
                <a:ea typeface="ＭＳ Ｐゴシック" charset="0"/>
                <a:cs typeface="ＭＳ Ｐゴシック" charset="0"/>
              </a:rPr>
              <a:t>eakened</a:t>
            </a:r>
            <a:r>
              <a:rPr lang="nn-NO" sz="2000" i="1" dirty="0" smtClean="0">
                <a:solidFill>
                  <a:srgbClr val="FF0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0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by </a:t>
            </a:r>
            <a:r>
              <a:rPr lang="nn-NO" sz="2000" dirty="0" err="1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evidence</a:t>
            </a:r>
            <a:r>
              <a:rPr lang="nn-NO" sz="2000" dirty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0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contra </a:t>
            </a:r>
            <a:r>
              <a:rPr lang="nn-NO" sz="20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predictions</a:t>
            </a:r>
            <a:endParaRPr lang="nn-NO" sz="2000" dirty="0" smtClean="0">
              <a:solidFill>
                <a:srgbClr val="CCCC00"/>
              </a:solidFill>
              <a:latin typeface="Arial Black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nn-NO" sz="2000" dirty="0" smtClean="0">
              <a:solidFill>
                <a:srgbClr val="CCCC00"/>
              </a:solidFill>
              <a:latin typeface="Arial Black"/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r>
              <a:rPr lang="nn-NO" sz="2000" dirty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”More and more </a:t>
            </a:r>
            <a:r>
              <a:rPr lang="nn-NO" sz="2000" i="1" dirty="0" err="1" smtClean="0">
                <a:solidFill>
                  <a:srgbClr val="FF0000"/>
                </a:solidFill>
                <a:latin typeface="Arial Black"/>
                <a:ea typeface="ＭＳ Ｐゴシック" charset="0"/>
                <a:cs typeface="ＭＳ Ｐゴシック" charset="0"/>
              </a:rPr>
              <a:t>falsified</a:t>
            </a:r>
            <a:r>
              <a:rPr lang="nn-NO" sz="2000" i="1" dirty="0" smtClean="0">
                <a:solidFill>
                  <a:srgbClr val="FF0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0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” = </a:t>
            </a:r>
            <a:r>
              <a:rPr lang="nn-NO" sz="20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likely</a:t>
            </a:r>
            <a:r>
              <a:rPr lang="nn-NO" sz="20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to be FALSE</a:t>
            </a:r>
          </a:p>
          <a:p>
            <a:pPr marL="0" indent="0">
              <a:buNone/>
              <a:defRPr/>
            </a:pPr>
            <a:r>
              <a:rPr lang="nn-NO" sz="2000" dirty="0" err="1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Absolutely</a:t>
            </a:r>
            <a:r>
              <a:rPr lang="nn-NO" sz="2000" dirty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000" dirty="0" err="1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conclusive</a:t>
            </a:r>
            <a:r>
              <a:rPr lang="nn-NO" sz="2000" dirty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0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falsification</a:t>
            </a:r>
            <a:r>
              <a:rPr lang="nn-NO" sz="20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000" dirty="0" err="1" smtClean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not</a:t>
            </a:r>
            <a:r>
              <a:rPr lang="nn-NO" sz="2000" dirty="0" smtClean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000" dirty="0" err="1" smtClean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possible</a:t>
            </a:r>
            <a:r>
              <a:rPr lang="nn-NO" sz="2000" dirty="0" smtClean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0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(in </a:t>
            </a:r>
            <a:r>
              <a:rPr lang="nn-NO" sz="20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practice</a:t>
            </a:r>
            <a:r>
              <a:rPr lang="nn-NO" sz="20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)</a:t>
            </a:r>
            <a:endParaRPr lang="nn-NO" sz="2000" dirty="0">
              <a:solidFill>
                <a:srgbClr val="6699FF"/>
              </a:solidFill>
              <a:latin typeface="Arial Black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nn-NO" sz="2000" dirty="0" smtClean="0">
              <a:latin typeface="Arial Black"/>
              <a:ea typeface="ＭＳ Ｐゴシック" charset="0"/>
              <a:cs typeface="ＭＳ Ｐゴシック" charset="0"/>
            </a:endParaRPr>
          </a:p>
          <a:p>
            <a:pPr marL="0" indent="0" algn="ctr">
              <a:buNone/>
              <a:defRPr/>
            </a:pPr>
            <a:r>
              <a:rPr lang="nn-NO" sz="2000" dirty="0" smtClean="0">
                <a:latin typeface="Arial Black"/>
                <a:ea typeface="ＭＳ Ｐゴシック" charset="0"/>
                <a:cs typeface="ＭＳ Ｐゴシック" charset="0"/>
              </a:rPr>
              <a:t>TESTING HYPOTHESES CRITICALLY BRINGS US CLOSER TO THE TRUTH</a:t>
            </a:r>
          </a:p>
          <a:p>
            <a:pPr>
              <a:defRPr/>
            </a:pPr>
            <a:endParaRPr lang="nn-NO" sz="2000" dirty="0" smtClean="0">
              <a:latin typeface="Arial Black"/>
              <a:ea typeface="ＭＳ Ｐゴシック" charset="0"/>
              <a:cs typeface="ＭＳ Ｐゴシック" charset="0"/>
            </a:endParaRPr>
          </a:p>
          <a:p>
            <a:pPr marL="625475" lvl="1" indent="0">
              <a:buFont typeface="Monotype Sorts" charset="0"/>
              <a:buNone/>
              <a:defRPr/>
            </a:pPr>
            <a:endParaRPr lang="nn-NO" sz="2000" b="1" dirty="0" smtClean="0">
              <a:latin typeface="Arial Black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8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1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Evidence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: </a:t>
            </a:r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what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you’ll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find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 in </a:t>
            </a:r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your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thesis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work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 – </a:t>
            </a:r>
            <a:r>
              <a:rPr lang="nn-NO" sz="4400" dirty="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THE DATA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625" y="1628800"/>
            <a:ext cx="10112375" cy="4114800"/>
          </a:xfrm>
        </p:spPr>
        <p:txBody>
          <a:bodyPr/>
          <a:lstStyle/>
          <a:p>
            <a:pPr marL="576263" indent="-576263">
              <a:defRPr/>
            </a:pP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Will </a:t>
            </a:r>
            <a:r>
              <a:rPr lang="nn-NO" sz="24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they</a:t>
            </a: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4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give</a:t>
            </a: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4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you</a:t>
            </a: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4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clear</a:t>
            </a: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4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answers</a:t>
            </a: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?</a:t>
            </a:r>
          </a:p>
          <a:p>
            <a:pPr marL="576263" indent="-576263">
              <a:defRPr/>
            </a:pP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Will </a:t>
            </a:r>
            <a:r>
              <a:rPr lang="nn-NO" sz="24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they</a:t>
            </a: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fit </a:t>
            </a:r>
            <a:r>
              <a:rPr lang="nn-NO" sz="24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with</a:t>
            </a: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one </a:t>
            </a:r>
            <a:r>
              <a:rPr lang="nn-NO" sz="24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hypothesis</a:t>
            </a: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4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only</a:t>
            </a: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?</a:t>
            </a:r>
          </a:p>
          <a:p>
            <a:pPr marL="576263" indent="-576263">
              <a:defRPr/>
            </a:pP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Will all </a:t>
            </a:r>
            <a:r>
              <a:rPr lang="nn-NO" sz="24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evidence</a:t>
            </a: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4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point</a:t>
            </a: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4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the</a:t>
            </a: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same </a:t>
            </a:r>
            <a:r>
              <a:rPr lang="nn-NO" sz="24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way</a:t>
            </a: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?</a:t>
            </a:r>
          </a:p>
          <a:p>
            <a:pPr marL="576263" indent="-576263">
              <a:defRPr/>
            </a:pP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Will </a:t>
            </a:r>
            <a:r>
              <a:rPr lang="nn-NO" sz="24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patterns</a:t>
            </a: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be </a:t>
            </a:r>
            <a:r>
              <a:rPr lang="nn-NO" sz="24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clear</a:t>
            </a: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&amp; </a:t>
            </a:r>
            <a:r>
              <a:rPr lang="nn-NO" sz="24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always</a:t>
            </a: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4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statistically</a:t>
            </a: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400" dirty="0" err="1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significant</a:t>
            </a:r>
            <a:r>
              <a:rPr lang="nn-NO" sz="24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?</a:t>
            </a:r>
          </a:p>
          <a:p>
            <a:pPr marL="576263" indent="-576263">
              <a:defRPr/>
            </a:pPr>
            <a:endParaRPr lang="nn-NO" sz="2400" dirty="0" smtClean="0">
              <a:latin typeface="Arial Black"/>
              <a:ea typeface="ＭＳ Ｐゴシック" charset="0"/>
              <a:cs typeface="ＭＳ Ｐゴシック" charset="0"/>
            </a:endParaRPr>
          </a:p>
          <a:p>
            <a:pPr marL="0" indent="0">
              <a:buFont typeface="Monotype Sorts" charset="0"/>
              <a:buNone/>
              <a:defRPr/>
            </a:pPr>
            <a:r>
              <a:rPr lang="nn-NO" sz="2400" dirty="0" err="1" smtClean="0">
                <a:latin typeface="Arial Black"/>
                <a:ea typeface="ＭＳ Ｐゴシック" charset="0"/>
                <a:cs typeface="ＭＳ Ｐゴシック" charset="0"/>
              </a:rPr>
              <a:t>Hardly</a:t>
            </a:r>
            <a:r>
              <a:rPr lang="nn-NO" sz="2400" dirty="0" smtClean="0">
                <a:latin typeface="Arial Black"/>
                <a:ea typeface="ＭＳ Ｐゴシック" charset="0"/>
                <a:cs typeface="ＭＳ Ｐゴシック" charset="0"/>
              </a:rPr>
              <a:t>! (</a:t>
            </a:r>
            <a:r>
              <a:rPr lang="nn-NO" sz="2400" dirty="0" err="1" smtClean="0">
                <a:latin typeface="Arial Black"/>
                <a:ea typeface="ＭＳ Ｐゴシック" charset="0"/>
                <a:cs typeface="ＭＳ Ｐゴシック" charset="0"/>
              </a:rPr>
              <a:t>rarely</a:t>
            </a:r>
            <a:r>
              <a:rPr lang="nn-NO" sz="2400" dirty="0" smtClean="0">
                <a:latin typeface="Arial Black"/>
                <a:ea typeface="ＭＳ Ｐゴシック" charset="0"/>
                <a:cs typeface="ＭＳ Ｐゴシック" charset="0"/>
              </a:rPr>
              <a:t>)</a:t>
            </a:r>
          </a:p>
          <a:p>
            <a:pPr marL="0" indent="0">
              <a:buFont typeface="Monotype Sorts" charset="0"/>
              <a:buNone/>
              <a:defRPr/>
            </a:pPr>
            <a:endParaRPr lang="nn-NO" sz="2400" dirty="0">
              <a:latin typeface="Arial Black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nn-NO" sz="440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But </a:t>
            </a:r>
            <a:r>
              <a:rPr lang="nn-NO" sz="440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don’t</a:t>
            </a:r>
            <a:r>
              <a:rPr lang="nn-NO" sz="440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worry</a:t>
            </a:r>
            <a:r>
              <a:rPr lang="nn-NO" sz="4400" dirty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!</a:t>
            </a:r>
            <a:endParaRPr lang="nn-NO" sz="4400" dirty="0" smtClean="0">
              <a:solidFill>
                <a:srgbClr val="FFC000"/>
              </a:solidFill>
              <a:latin typeface="Arial Black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nn-NO" sz="2400" dirty="0" err="1" smtClean="0">
                <a:latin typeface="Arial Black"/>
                <a:ea typeface="ＭＳ Ｐゴシック" charset="0"/>
                <a:cs typeface="ＭＳ Ｐゴシック" charset="0"/>
              </a:rPr>
              <a:t>We</a:t>
            </a:r>
            <a:r>
              <a:rPr lang="nn-NO" sz="2400" dirty="0" smtClean="0">
                <a:latin typeface="Arial Black"/>
                <a:ea typeface="ＭＳ Ｐゴシック" charset="0"/>
                <a:cs typeface="ＭＳ Ｐゴシック" charset="0"/>
              </a:rPr>
              <a:t> all have it </a:t>
            </a:r>
            <a:r>
              <a:rPr lang="nn-NO" sz="2400" dirty="0" err="1" smtClean="0">
                <a:latin typeface="Arial Black"/>
                <a:ea typeface="ＭＳ Ｐゴシック" charset="0"/>
                <a:cs typeface="ＭＳ Ｐゴシック" charset="0"/>
              </a:rPr>
              <a:t>that</a:t>
            </a:r>
            <a:r>
              <a:rPr lang="nn-NO" sz="240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400" dirty="0" err="1" smtClean="0">
                <a:latin typeface="Arial Black"/>
                <a:ea typeface="ＭＳ Ｐゴシック" charset="0"/>
                <a:cs typeface="ＭＳ Ｐゴシック" charset="0"/>
              </a:rPr>
              <a:t>way</a:t>
            </a:r>
            <a:r>
              <a:rPr lang="nn-NO" sz="2400" dirty="0" smtClean="0">
                <a:latin typeface="Arial Black"/>
                <a:ea typeface="ＭＳ Ｐゴシック" charset="0"/>
                <a:cs typeface="ＭＳ Ｐゴシック" charset="0"/>
              </a:rPr>
              <a:t>...</a:t>
            </a:r>
          </a:p>
          <a:p>
            <a:pPr>
              <a:defRPr/>
            </a:pPr>
            <a:r>
              <a:rPr lang="nn-NO" sz="2400" dirty="0" smtClean="0">
                <a:latin typeface="Arial Black"/>
                <a:ea typeface="ＭＳ Ｐゴシック" charset="0"/>
                <a:cs typeface="ＭＳ Ｐゴシック" charset="0"/>
              </a:rPr>
              <a:t>If </a:t>
            </a:r>
            <a:r>
              <a:rPr lang="nn-NO" sz="2400" dirty="0" err="1" smtClean="0">
                <a:latin typeface="Arial Black"/>
                <a:ea typeface="ＭＳ Ｐゴシック" charset="0"/>
                <a:cs typeface="ＭＳ Ｐゴシック" charset="0"/>
              </a:rPr>
              <a:t>you</a:t>
            </a:r>
            <a:r>
              <a:rPr lang="nn-NO" sz="240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400" dirty="0" err="1" smtClean="0">
                <a:latin typeface="Arial Black"/>
                <a:ea typeface="ＭＳ Ｐゴシック" charset="0"/>
                <a:cs typeface="ＭＳ Ｐゴシック" charset="0"/>
              </a:rPr>
              <a:t>use</a:t>
            </a:r>
            <a:r>
              <a:rPr lang="nn-NO" sz="240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400" dirty="0" err="1" smtClean="0">
                <a:latin typeface="Arial Black"/>
                <a:ea typeface="ＭＳ Ｐゴシック" charset="0"/>
                <a:cs typeface="ＭＳ Ｐゴシック" charset="0"/>
              </a:rPr>
              <a:t>the</a:t>
            </a:r>
            <a:r>
              <a:rPr lang="nn-NO" sz="240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400" dirty="0" err="1" smtClean="0">
                <a:latin typeface="Arial Black"/>
                <a:ea typeface="ＭＳ Ｐゴシック" charset="0"/>
                <a:cs typeface="ＭＳ Ｐゴシック" charset="0"/>
              </a:rPr>
              <a:t>methods</a:t>
            </a:r>
            <a:r>
              <a:rPr lang="nn-NO" sz="2400" dirty="0" smtClean="0">
                <a:latin typeface="Arial Black"/>
                <a:ea typeface="ＭＳ Ｐゴシック" charset="0"/>
                <a:cs typeface="ＭＳ Ｐゴシック" charset="0"/>
              </a:rPr>
              <a:t> of science </a:t>
            </a:r>
            <a:r>
              <a:rPr lang="nn-NO" sz="2400" dirty="0" err="1" smtClean="0">
                <a:latin typeface="Arial Black"/>
                <a:ea typeface="ＭＳ Ｐゴシック" charset="0"/>
                <a:cs typeface="ＭＳ Ｐゴシック" charset="0"/>
              </a:rPr>
              <a:t>well</a:t>
            </a:r>
            <a:r>
              <a:rPr lang="nn-NO" sz="2400" dirty="0" smtClean="0">
                <a:latin typeface="Arial Black"/>
                <a:ea typeface="ＭＳ Ｐゴシック" charset="0"/>
                <a:cs typeface="ＭＳ Ｐゴシック" charset="0"/>
              </a:rPr>
              <a:t>, </a:t>
            </a:r>
            <a:r>
              <a:rPr lang="nn-NO" sz="2400" dirty="0" err="1" smtClean="0">
                <a:latin typeface="Arial Black"/>
                <a:ea typeface="ＭＳ Ｐゴシック" charset="0"/>
                <a:cs typeface="ＭＳ Ｐゴシック" charset="0"/>
              </a:rPr>
              <a:t>your</a:t>
            </a:r>
            <a:r>
              <a:rPr lang="nn-NO" sz="240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400" dirty="0" err="1" smtClean="0">
                <a:latin typeface="Arial Black"/>
                <a:ea typeface="ＭＳ Ｐゴシック" charset="0"/>
                <a:cs typeface="ＭＳ Ｐゴシック" charset="0"/>
              </a:rPr>
              <a:t>work</a:t>
            </a:r>
            <a:r>
              <a:rPr lang="nn-NO" sz="240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400" dirty="0" err="1" smtClean="0">
                <a:latin typeface="Arial Black"/>
                <a:ea typeface="ＭＳ Ｐゴシック" charset="0"/>
                <a:cs typeface="ＭＳ Ｐゴシック" charset="0"/>
              </a:rPr>
              <a:t>will</a:t>
            </a:r>
            <a:r>
              <a:rPr lang="nn-NO" sz="2400" dirty="0" smtClean="0">
                <a:latin typeface="Arial Black"/>
                <a:ea typeface="ＭＳ Ｐゴシック" charset="0"/>
                <a:cs typeface="ＭＳ Ｐゴシック" charset="0"/>
              </a:rPr>
              <a:t> bring </a:t>
            </a:r>
            <a:r>
              <a:rPr lang="nn-NO" sz="2400" dirty="0" err="1" smtClean="0">
                <a:latin typeface="Arial Black"/>
                <a:ea typeface="ＭＳ Ｐゴシック" charset="0"/>
                <a:cs typeface="ＭＳ Ｐゴシック" charset="0"/>
              </a:rPr>
              <a:t>us</a:t>
            </a:r>
            <a:r>
              <a:rPr lang="nn-NO" sz="240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400" dirty="0" err="1" smtClean="0">
                <a:latin typeface="Arial Black"/>
                <a:ea typeface="ＭＳ Ｐゴシック" charset="0"/>
                <a:cs typeface="ＭＳ Ｐゴシック" charset="0"/>
              </a:rPr>
              <a:t>closer</a:t>
            </a:r>
            <a:r>
              <a:rPr lang="nn-NO" sz="2400" dirty="0" smtClean="0">
                <a:latin typeface="Arial Black"/>
                <a:ea typeface="ＭＳ Ｐゴシック" charset="0"/>
                <a:cs typeface="ＭＳ Ｐゴシック" charset="0"/>
              </a:rPr>
              <a:t> to </a:t>
            </a:r>
            <a:r>
              <a:rPr lang="nn-NO" sz="2400" dirty="0" err="1" smtClean="0">
                <a:latin typeface="Arial Black"/>
                <a:ea typeface="ＭＳ Ｐゴシック" charset="0"/>
                <a:cs typeface="ＭＳ Ｐゴシック" charset="0"/>
              </a:rPr>
              <a:t>knowledge</a:t>
            </a:r>
            <a:r>
              <a:rPr lang="nn-NO" sz="2400" dirty="0" smtClean="0">
                <a:latin typeface="Arial Black"/>
                <a:ea typeface="ＭＳ Ｐゴシック" charset="0"/>
                <a:cs typeface="ＭＳ Ｐゴシック" charset="0"/>
              </a:rPr>
              <a:t> &amp; understanding</a:t>
            </a:r>
          </a:p>
          <a:p>
            <a:pPr marL="0" indent="0">
              <a:buNone/>
              <a:defRPr/>
            </a:pPr>
            <a:endParaRPr lang="nn-NO" sz="2400" dirty="0" smtClean="0">
              <a:latin typeface="Arial Black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nn-NO" sz="2400" dirty="0" smtClean="0">
              <a:latin typeface="Arial Black"/>
              <a:ea typeface="ＭＳ Ｐゴシック" charset="0"/>
              <a:cs typeface="ＭＳ Ｐゴシック" charset="0"/>
            </a:endParaRPr>
          </a:p>
          <a:p>
            <a:pPr marL="625475" lvl="1" indent="0">
              <a:buFont typeface="Monotype Sorts" charset="0"/>
              <a:buNone/>
              <a:defRPr/>
            </a:pPr>
            <a:endParaRPr lang="nn-NO" sz="2400" dirty="0" smtClean="0">
              <a:latin typeface="Arial Black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33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1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356393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3738" y="115888"/>
            <a:ext cx="451326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375" y="1989140"/>
            <a:ext cx="3371850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4948" y="4869160"/>
            <a:ext cx="266429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Best of luck with your MSc work!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655668" y="3789040"/>
            <a:ext cx="36313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99FF"/>
                </a:solidFill>
              </a:rPr>
              <a:t>If you do it well, your work will be important to science and improve our understanding of nature!</a:t>
            </a:r>
            <a:endParaRPr lang="en-US" sz="2800" dirty="0">
              <a:solidFill>
                <a:srgbClr val="66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96"/>
            <a:ext cx="3073280" cy="36879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228" y="116632"/>
            <a:ext cx="2476500" cy="359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801" y="2678214"/>
            <a:ext cx="2669099" cy="36311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3020" y="3068960"/>
            <a:ext cx="130927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Aristotle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5308" y="3068960"/>
            <a:ext cx="88618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Plato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3860" y="5805264"/>
            <a:ext cx="117712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Popper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476" y="2660425"/>
            <a:ext cx="2952328" cy="36150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75548" y="5805264"/>
            <a:ext cx="157011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Descartes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041701">
            <a:off x="1261119" y="2855950"/>
            <a:ext cx="77549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Only for the philosophers?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27981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8743950" cy="1143000"/>
          </a:xfrm>
        </p:spPr>
        <p:txBody>
          <a:bodyPr/>
          <a:lstStyle/>
          <a:p>
            <a:r>
              <a:rPr lang="nn-NO" sz="8000" dirty="0" err="1">
                <a:latin typeface="Arial Black" charset="0"/>
                <a:ea typeface="ＭＳ Ｐゴシック" charset="0"/>
                <a:cs typeface="ＭＳ Ｐゴシック" charset="0"/>
              </a:rPr>
              <a:t>What</a:t>
            </a:r>
            <a:r>
              <a:rPr lang="nn-NO" sz="8000" dirty="0">
                <a:latin typeface="Arial Black" charset="0"/>
                <a:ea typeface="ＭＳ Ｐゴシック" charset="0"/>
                <a:cs typeface="ＭＳ Ｐゴシック" charset="0"/>
              </a:rPr>
              <a:t> do </a:t>
            </a:r>
            <a:r>
              <a:rPr lang="nn-NO" sz="8000" dirty="0" err="1">
                <a:latin typeface="Arial Black" charset="0"/>
                <a:ea typeface="ＭＳ Ｐゴシック" charset="0"/>
                <a:cs typeface="ＭＳ Ｐゴシック" charset="0"/>
              </a:rPr>
              <a:t>we</a:t>
            </a:r>
            <a:r>
              <a:rPr lang="nn-NO" sz="8000" dirty="0">
                <a:latin typeface="Arial Black" charset="0"/>
                <a:ea typeface="ＭＳ Ｐゴシック" charset="0"/>
                <a:cs typeface="ＭＳ Ｐゴシック" charset="0"/>
              </a:rPr>
              <a:t> have </a:t>
            </a:r>
            <a:r>
              <a:rPr lang="nn-NO" sz="8000" dirty="0" smtClean="0">
                <a:latin typeface="Arial Black" charset="0"/>
                <a:ea typeface="ＭＳ Ｐゴシック" charset="0"/>
                <a:cs typeface="ＭＳ Ｐゴシック" charset="0"/>
              </a:rPr>
              <a:t>all </a:t>
            </a:r>
            <a:r>
              <a:rPr lang="nn-NO" sz="8000" dirty="0" err="1" smtClean="0">
                <a:latin typeface="Arial Black" charset="0"/>
                <a:ea typeface="ＭＳ Ｐゴシック" charset="0"/>
                <a:cs typeface="ＭＳ Ｐゴシック" charset="0"/>
              </a:rPr>
              <a:t>these</a:t>
            </a:r>
            <a:r>
              <a:rPr lang="nn-NO" sz="8000" dirty="0" smtClean="0">
                <a:latin typeface="Arial Black" charset="0"/>
                <a:ea typeface="ＭＳ Ｐゴシック" charset="0"/>
                <a:cs typeface="ＭＳ Ｐゴシック" charset="0"/>
              </a:rPr>
              <a:t> terms for</a:t>
            </a:r>
            <a:r>
              <a:rPr lang="nn-NO" sz="8000" dirty="0">
                <a:latin typeface="Arial Black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8743950" cy="1143000"/>
          </a:xfrm>
        </p:spPr>
        <p:txBody>
          <a:bodyPr/>
          <a:lstStyle/>
          <a:p>
            <a:r>
              <a:rPr lang="nn-NO" sz="9600">
                <a:latin typeface="Arial Black" charset="0"/>
                <a:ea typeface="ＭＳ Ｐゴシック" charset="0"/>
                <a:cs typeface="ＭＳ Ｐゴシック" charset="0"/>
              </a:rPr>
              <a:t>Why bother?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8743950" cy="1143000"/>
          </a:xfrm>
        </p:spPr>
        <p:txBody>
          <a:bodyPr/>
          <a:lstStyle/>
          <a:p>
            <a:r>
              <a:rPr lang="nn-NO" sz="9600">
                <a:latin typeface="Arial Black" charset="0"/>
                <a:ea typeface="ＭＳ Ｐゴシック" charset="0"/>
                <a:cs typeface="ＭＳ Ｐゴシック" charset="0"/>
              </a:rPr>
              <a:t>Abstract?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96"/>
            <a:ext cx="3073280" cy="36879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514" y="0"/>
            <a:ext cx="2561206" cy="3717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476" y="2660425"/>
            <a:ext cx="2952328" cy="3615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8802" y="2678214"/>
            <a:ext cx="2669098" cy="36311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3500" y="260648"/>
            <a:ext cx="48965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We’re academics </a:t>
            </a:r>
            <a:r>
              <a:rPr lang="en-US" sz="4400" dirty="0" smtClean="0">
                <a:solidFill>
                  <a:srgbClr val="DCE61A"/>
                </a:solidFill>
              </a:rPr>
              <a:t>– </a:t>
            </a:r>
            <a:r>
              <a:rPr lang="en-US" sz="3600" dirty="0" smtClean="0">
                <a:solidFill>
                  <a:srgbClr val="DCE61A"/>
                </a:solidFill>
              </a:rPr>
              <a:t>so we have to know </a:t>
            </a:r>
            <a:r>
              <a:rPr lang="en-US" sz="3600" dirty="0" err="1" smtClean="0">
                <a:solidFill>
                  <a:srgbClr val="DCE61A"/>
                </a:solidFill>
              </a:rPr>
              <a:t>philosphy</a:t>
            </a:r>
            <a:r>
              <a:rPr lang="en-US" sz="3600" dirty="0" smtClean="0">
                <a:solidFill>
                  <a:srgbClr val="DCE61A"/>
                </a:solidFill>
              </a:rPr>
              <a:t> and theories of science?</a:t>
            </a:r>
            <a:endParaRPr lang="en-US" sz="3600" dirty="0">
              <a:solidFill>
                <a:srgbClr val="DCE6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96"/>
            <a:ext cx="3073280" cy="36879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514" y="0"/>
            <a:ext cx="2561206" cy="3717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476" y="2660425"/>
            <a:ext cx="2952328" cy="3615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8801" y="2678214"/>
            <a:ext cx="2669099" cy="36311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3500" y="260648"/>
            <a:ext cx="48965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We’re academics </a:t>
            </a:r>
            <a:r>
              <a:rPr lang="en-US" sz="4400" dirty="0" smtClean="0">
                <a:solidFill>
                  <a:srgbClr val="DCE61A"/>
                </a:solidFill>
              </a:rPr>
              <a:t>– </a:t>
            </a:r>
            <a:r>
              <a:rPr lang="en-US" sz="3600" dirty="0" smtClean="0">
                <a:solidFill>
                  <a:srgbClr val="DCE61A"/>
                </a:solidFill>
              </a:rPr>
              <a:t>so we have to know philosophy and theory of science</a:t>
            </a:r>
            <a:endParaRPr lang="en-US" sz="3600" dirty="0">
              <a:solidFill>
                <a:srgbClr val="DCE61A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940" y="4365104"/>
            <a:ext cx="47936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6699FF"/>
                </a:solidFill>
              </a:rPr>
              <a:t>But we can’t use it for anything...?</a:t>
            </a:r>
            <a:endParaRPr lang="en-US" sz="3600" dirty="0">
              <a:solidFill>
                <a:srgbClr val="66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10287000" cy="67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1" y="404813"/>
            <a:ext cx="9791700" cy="1143000"/>
          </a:xfrm>
        </p:spPr>
        <p:txBody>
          <a:bodyPr/>
          <a:lstStyle/>
          <a:p>
            <a:pPr>
              <a:defRPr/>
            </a:pPr>
            <a:r>
              <a:rPr lang="nn-NO" sz="9600" dirty="0" smtClean="0">
                <a:solidFill>
                  <a:schemeClr val="accent6">
                    <a:lumMod val="75000"/>
                  </a:schemeClr>
                </a:solidFill>
                <a:latin typeface="Arial Black" charset="0"/>
                <a:ea typeface="ＭＳ Ｐゴシック" charset="0"/>
                <a:cs typeface="ＭＳ Ｐゴシック" charset="0"/>
              </a:rPr>
              <a:t>It’s </a:t>
            </a:r>
            <a:r>
              <a:rPr lang="nn-NO" sz="9600" dirty="0" err="1" smtClean="0">
                <a:solidFill>
                  <a:schemeClr val="accent6">
                    <a:lumMod val="75000"/>
                  </a:schemeClr>
                </a:solidFill>
                <a:latin typeface="Arial Black" charset="0"/>
                <a:ea typeface="ＭＳ Ｐゴシック" charset="0"/>
                <a:cs typeface="ＭＳ Ｐゴシック" charset="0"/>
              </a:rPr>
              <a:t>about</a:t>
            </a:r>
            <a:r>
              <a:rPr lang="nn-NO" sz="9600" dirty="0" smtClean="0">
                <a:solidFill>
                  <a:schemeClr val="accent6">
                    <a:lumMod val="75000"/>
                  </a:schemeClr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9600" dirty="0" err="1" smtClean="0">
                <a:solidFill>
                  <a:schemeClr val="accent6">
                    <a:lumMod val="75000"/>
                  </a:schemeClr>
                </a:solidFill>
                <a:latin typeface="Arial Black" charset="0"/>
                <a:ea typeface="ＭＳ Ｐゴシック" charset="0"/>
                <a:cs typeface="ＭＳ Ｐゴシック" charset="0"/>
              </a:rPr>
              <a:t>you</a:t>
            </a:r>
            <a:r>
              <a:rPr lang="nn-NO" sz="9600" dirty="0" smtClean="0">
                <a:solidFill>
                  <a:schemeClr val="accent6">
                    <a:lumMod val="75000"/>
                  </a:schemeClr>
                </a:solidFill>
                <a:latin typeface="Arial Black" charset="0"/>
                <a:ea typeface="ＭＳ Ｐゴシック" charset="0"/>
                <a:cs typeface="ＭＳ Ｐゴシック" charset="0"/>
              </a:rPr>
              <a:t>!</a:t>
            </a:r>
            <a:endParaRPr lang="nn-NO" sz="9600" dirty="0">
              <a:solidFill>
                <a:schemeClr val="accent6">
                  <a:lumMod val="75000"/>
                </a:schemeClr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356393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3738" y="115888"/>
            <a:ext cx="451326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375" y="1989140"/>
            <a:ext cx="3371850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500" y="1041400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0" y="12576"/>
            <a:ext cx="9865096" cy="67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8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Arial Black" charset="0"/>
                <a:ea typeface="ＭＳ Ｐゴシック" charset="0"/>
                <a:cs typeface="ＭＳ Ｐゴシック" charset="0"/>
              </a:rPr>
              <a:t>Crucial tools to</a:t>
            </a:r>
            <a:endParaRPr lang="nn-NO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2133600"/>
            <a:ext cx="9288464" cy="4114800"/>
          </a:xfrm>
        </p:spPr>
        <p:txBody>
          <a:bodyPr/>
          <a:lstStyle/>
          <a:p>
            <a:pPr marL="576263" indent="-576263"/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Understand science</a:t>
            </a:r>
          </a:p>
          <a:p>
            <a:pPr marL="576263" indent="-576263"/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Do </a:t>
            </a:r>
            <a:r>
              <a:rPr lang="nn-NO" dirty="0" err="1" smtClean="0">
                <a:latin typeface="Arial Black"/>
                <a:ea typeface="ＭＳ Ｐゴシック" charset="0"/>
                <a:cs typeface="ＭＳ Ｐゴシック" charset="0"/>
              </a:rPr>
              <a:t>good</a:t>
            </a:r>
            <a:r>
              <a:rPr lang="nn-NO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science</a:t>
            </a:r>
          </a:p>
          <a:p>
            <a:pPr marL="576263" indent="-576263"/>
            <a:r>
              <a:rPr lang="nn-NO" dirty="0">
                <a:solidFill>
                  <a:srgbClr val="FF6600"/>
                </a:solidFill>
                <a:latin typeface="Arial Black"/>
                <a:ea typeface="ＭＳ Ｐゴシック" charset="0"/>
                <a:cs typeface="ＭＳ Ｐゴシック" charset="0"/>
              </a:rPr>
              <a:t>= </a:t>
            </a:r>
            <a:r>
              <a:rPr lang="nn-NO" dirty="0" err="1">
                <a:solidFill>
                  <a:srgbClr val="FF6600"/>
                </a:solidFill>
                <a:latin typeface="Arial Black"/>
                <a:ea typeface="ＭＳ Ｐゴシック" charset="0"/>
                <a:cs typeface="ＭＳ Ｐゴシック" charset="0"/>
              </a:rPr>
              <a:t>Produce</a:t>
            </a:r>
            <a:r>
              <a:rPr lang="nn-NO" dirty="0">
                <a:solidFill>
                  <a:srgbClr val="FF6600"/>
                </a:solidFill>
                <a:latin typeface="Arial Black"/>
                <a:ea typeface="ＭＳ Ｐゴシック" charset="0"/>
                <a:cs typeface="ＭＳ Ｐゴシック" charset="0"/>
              </a:rPr>
              <a:t> an </a:t>
            </a:r>
            <a:r>
              <a:rPr lang="nn-NO" dirty="0" err="1">
                <a:solidFill>
                  <a:srgbClr val="FF6600"/>
                </a:solidFill>
                <a:latin typeface="Arial Black"/>
                <a:ea typeface="ＭＳ Ｐゴシック" charset="0"/>
                <a:cs typeface="ＭＳ Ｐゴシック" charset="0"/>
              </a:rPr>
              <a:t>excellent</a:t>
            </a:r>
            <a:r>
              <a:rPr lang="nn-NO" dirty="0">
                <a:solidFill>
                  <a:srgbClr val="FF66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solidFill>
                  <a:srgbClr val="FF6600"/>
                </a:solidFill>
                <a:latin typeface="Arial Black"/>
                <a:ea typeface="ＭＳ Ｐゴシック" charset="0"/>
                <a:cs typeface="ＭＳ Ｐゴシック" charset="0"/>
              </a:rPr>
              <a:t>thesis</a:t>
            </a:r>
            <a:endParaRPr lang="nn-NO" dirty="0">
              <a:solidFill>
                <a:srgbClr val="FF6600"/>
              </a:solidFill>
              <a:latin typeface="Arial Black"/>
              <a:ea typeface="ＭＳ Ｐゴシック" charset="0"/>
              <a:cs typeface="ＭＳ Ｐゴシック" charset="0"/>
            </a:endParaRPr>
          </a:p>
          <a:p>
            <a:pPr marL="576263" indent="-576263"/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Deal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with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scientific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knowledge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 in </a:t>
            </a:r>
            <a:r>
              <a:rPr lang="nn-NO" dirty="0" err="1" smtClean="0">
                <a:latin typeface="Arial Black"/>
                <a:ea typeface="ＭＳ Ｐゴシック" charset="0"/>
                <a:cs typeface="ＭＳ Ｐゴシック" charset="0"/>
              </a:rPr>
              <a:t>future</a:t>
            </a:r>
            <a:r>
              <a:rPr lang="nn-NO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jobs</a:t>
            </a:r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  <a:p>
            <a:pPr marL="576263" indent="-576263"/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8743950" cy="1143000"/>
          </a:xfrm>
        </p:spPr>
        <p:txBody>
          <a:bodyPr/>
          <a:lstStyle/>
          <a:p>
            <a:r>
              <a:rPr lang="nn-NO" sz="8000">
                <a:latin typeface="Arial Black" charset="0"/>
                <a:ea typeface="ＭＳ Ｐゴシック" charset="0"/>
                <a:cs typeface="ＭＳ Ｐゴシック" charset="0"/>
              </a:rPr>
              <a:t>Difficult?</a:t>
            </a:r>
            <a:br>
              <a:rPr lang="nn-NO" sz="800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8000">
                <a:latin typeface="Arial Black" charset="0"/>
                <a:ea typeface="ＭＳ Ｐゴシック" charset="0"/>
                <a:cs typeface="ＭＳ Ｐゴシック" charset="0"/>
              </a:rPr>
              <a:t/>
            </a:r>
            <a:br>
              <a:rPr lang="nn-NO" sz="800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8000">
                <a:latin typeface="Arial Black" charset="0"/>
                <a:ea typeface="ＭＳ Ｐゴシック" charset="0"/>
                <a:cs typeface="ＭＳ Ｐゴシック" charset="0"/>
              </a:rPr>
              <a:t>The principles are </a:t>
            </a:r>
            <a:r>
              <a:rPr lang="nn-NO" sz="800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simple</a:t>
            </a:r>
            <a:r>
              <a:rPr lang="nn-NO" sz="8000">
                <a:latin typeface="Arial Black" charset="0"/>
                <a:ea typeface="ＭＳ Ｐゴシック" charset="0"/>
                <a:cs typeface="ＭＳ Ｐゴシック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8743950" cy="1143000"/>
          </a:xfrm>
        </p:spPr>
        <p:txBody>
          <a:bodyPr/>
          <a:lstStyle/>
          <a:p>
            <a:r>
              <a:rPr lang="nn-NO" sz="9600">
                <a:latin typeface="Arial Black" charset="0"/>
                <a:ea typeface="ＭＳ Ｐゴシック" charset="0"/>
                <a:cs typeface="ＭＳ Ｐゴシック" charset="0"/>
              </a:rPr>
              <a:t>What’s the </a:t>
            </a:r>
            <a:r>
              <a:rPr lang="nn-NO" sz="960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aim </a:t>
            </a:r>
            <a:r>
              <a:rPr lang="nn-NO" sz="9600">
                <a:latin typeface="Arial Black" charset="0"/>
                <a:ea typeface="ＭＳ Ｐゴシック" charset="0"/>
                <a:cs typeface="ＭＳ Ｐゴシック" charset="0"/>
              </a:rPr>
              <a:t>of Science?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8743950" cy="1143000"/>
          </a:xfrm>
        </p:spPr>
        <p:txBody>
          <a:bodyPr/>
          <a:lstStyle/>
          <a:p>
            <a:r>
              <a:rPr lang="nn-NO" sz="7200" dirty="0" err="1" smtClean="0">
                <a:solidFill>
                  <a:srgbClr val="6699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Discuss</a:t>
            </a:r>
            <a:r>
              <a:rPr lang="nn-NO" sz="7200" dirty="0" smtClean="0">
                <a:solidFill>
                  <a:srgbClr val="6699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1 min</a:t>
            </a:r>
            <a:endParaRPr lang="nn-NO" sz="7200" dirty="0">
              <a:solidFill>
                <a:srgbClr val="6699FF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74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latin typeface="Arial Black" charset="0"/>
                <a:ea typeface="ＭＳ Ｐゴシック" charset="0"/>
                <a:cs typeface="ＭＳ Ｐゴシック" charset="0"/>
              </a:rPr>
              <a:t>Science is </a:t>
            </a:r>
            <a:r>
              <a:rPr lang="nb-NO" dirty="0" err="1" smtClean="0">
                <a:latin typeface="Arial Black" charset="0"/>
                <a:ea typeface="ＭＳ Ｐゴシック" charset="0"/>
                <a:cs typeface="ＭＳ Ｐゴシック" charset="0"/>
              </a:rPr>
              <a:t>about</a:t>
            </a:r>
            <a:r>
              <a:rPr lang="en-US" dirty="0" smtClean="0">
                <a:latin typeface="Arial Black" charset="0"/>
                <a:ea typeface="ＭＳ Ｐゴシック" charset="0"/>
                <a:cs typeface="ＭＳ Ｐゴシック" charset="0"/>
              </a:rPr>
              <a:t>…</a:t>
            </a:r>
            <a:endParaRPr lang="nn-NO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1012" y="1447800"/>
            <a:ext cx="9073008" cy="4114800"/>
          </a:xfrm>
        </p:spPr>
        <p:txBody>
          <a:bodyPr/>
          <a:lstStyle/>
          <a:p>
            <a:pPr marL="576263" indent="-576263"/>
            <a:r>
              <a:rPr lang="nn-NO" dirty="0" err="1" smtClean="0">
                <a:latin typeface="Arial Black"/>
                <a:ea typeface="ＭＳ Ｐゴシック" charset="0"/>
                <a:cs typeface="ＭＳ Ｐゴシック" charset="0"/>
              </a:rPr>
              <a:t>Describing</a:t>
            </a:r>
            <a:r>
              <a:rPr lang="nn-NO" dirty="0" smtClean="0">
                <a:latin typeface="Arial Black"/>
                <a:ea typeface="ＭＳ Ｐゴシック" charset="0"/>
                <a:cs typeface="ＭＳ Ｐゴシック" charset="0"/>
              </a:rPr>
              <a:t> (nature)?</a:t>
            </a:r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  <a:p>
            <a:pPr marL="576263" indent="-576263"/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Understanding? </a:t>
            </a:r>
          </a:p>
          <a:p>
            <a:pPr marL="576263" indent="-576263"/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Measuring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?</a:t>
            </a:r>
          </a:p>
          <a:p>
            <a:pPr marL="576263" indent="-576263"/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Explaining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?</a:t>
            </a:r>
          </a:p>
          <a:p>
            <a:pPr marL="576263" indent="-576263"/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Mapping</a:t>
            </a:r>
            <a:r>
              <a:rPr lang="nn-NO" dirty="0" smtClean="0">
                <a:latin typeface="Arial Black"/>
                <a:ea typeface="ＭＳ Ｐゴシック" charset="0"/>
                <a:cs typeface="ＭＳ Ｐゴシック" charset="0"/>
              </a:rPr>
              <a:t>?</a:t>
            </a:r>
          </a:p>
          <a:p>
            <a:pPr marL="576263" indent="-576263"/>
            <a:endParaRPr lang="nn-NO" dirty="0" smtClean="0">
              <a:latin typeface="Arial Black"/>
              <a:ea typeface="ＭＳ Ｐゴシック" charset="0"/>
              <a:cs typeface="ＭＳ Ｐゴシック" charset="0"/>
            </a:endParaRPr>
          </a:p>
          <a:p>
            <a:pPr marL="0" indent="0" algn="ctr">
              <a:buNone/>
            </a:pPr>
            <a:r>
              <a:rPr lang="nn-NO" sz="320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Think</a:t>
            </a:r>
            <a:r>
              <a:rPr lang="nn-NO" sz="320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10 sec – vote for 1 term </a:t>
            </a:r>
            <a:r>
              <a:rPr lang="nn-NO" sz="320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that</a:t>
            </a:r>
            <a:r>
              <a:rPr lang="nn-NO" sz="3200" dirty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320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best </a:t>
            </a:r>
            <a:r>
              <a:rPr lang="nn-NO" sz="320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describes</a:t>
            </a:r>
            <a:r>
              <a:rPr lang="nn-NO" sz="3200" dirty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320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aim</a:t>
            </a:r>
            <a:r>
              <a:rPr lang="nn-NO" sz="320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of science!</a:t>
            </a:r>
            <a:endParaRPr lang="nn-NO" sz="3200" dirty="0">
              <a:solidFill>
                <a:srgbClr val="FFC000"/>
              </a:solidFill>
              <a:latin typeface="Arial Black"/>
              <a:ea typeface="ＭＳ Ｐゴシック" charset="0"/>
              <a:cs typeface="ＭＳ Ｐゴシック" charset="0"/>
            </a:endParaRPr>
          </a:p>
          <a:p>
            <a:pPr marL="576263" indent="-576263"/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751012" y="548680"/>
            <a:ext cx="8743950" cy="1143000"/>
          </a:xfrm>
        </p:spPr>
        <p:txBody>
          <a:bodyPr/>
          <a:lstStyle/>
          <a:p>
            <a:r>
              <a:rPr lang="nn-NO" sz="4800" dirty="0" smtClean="0">
                <a:latin typeface="Arial Black" charset="0"/>
                <a:ea typeface="ＭＳ Ｐゴシック" charset="0"/>
                <a:cs typeface="ＭＳ Ｐゴシック" charset="0"/>
              </a:rPr>
              <a:t>The </a:t>
            </a:r>
            <a:r>
              <a:rPr lang="nn-NO" sz="4800" dirty="0" err="1" smtClean="0">
                <a:latin typeface="Arial Black" charset="0"/>
                <a:ea typeface="ＭＳ Ｐゴシック" charset="0"/>
                <a:cs typeface="ＭＳ Ｐゴシック" charset="0"/>
              </a:rPr>
              <a:t>aim</a:t>
            </a:r>
            <a:r>
              <a:rPr lang="nn-NO" sz="4800" dirty="0" smtClean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800" dirty="0" err="1" smtClean="0">
                <a:latin typeface="Arial Black" charset="0"/>
                <a:ea typeface="ＭＳ Ｐゴシック" charset="0"/>
                <a:cs typeface="ＭＳ Ｐゴシック" charset="0"/>
              </a:rPr>
              <a:t>of</a:t>
            </a:r>
            <a:r>
              <a:rPr lang="nn-NO" sz="4800" dirty="0" smtClean="0">
                <a:latin typeface="Arial Black" charset="0"/>
                <a:ea typeface="ＭＳ Ｐゴシック" charset="0"/>
                <a:cs typeface="ＭＳ Ｐゴシック" charset="0"/>
              </a:rPr>
              <a:t> science:</a:t>
            </a:r>
            <a:endParaRPr lang="nn-NO" sz="4800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39044" y="3140968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 Black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 Black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 Black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Arial Black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2"/>
                </a:solidFill>
                <a:latin typeface="Arial Black" pitchFamily="-10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2"/>
                </a:solidFill>
                <a:latin typeface="Arial Black" pitchFamily="-10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2"/>
                </a:solidFill>
                <a:latin typeface="Arial Black" pitchFamily="-10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2"/>
                </a:solidFill>
                <a:latin typeface="Arial Black" pitchFamily="-106" charset="0"/>
              </a:defRPr>
            </a:lvl9pPr>
          </a:lstStyle>
          <a:p>
            <a:r>
              <a:rPr lang="nn-NO" sz="4800" dirty="0" smtClean="0">
                <a:solidFill>
                  <a:srgbClr val="DCE61A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To understand </a:t>
            </a:r>
            <a:r>
              <a:rPr lang="nn-NO" sz="4800" dirty="0" err="1" smtClean="0">
                <a:solidFill>
                  <a:srgbClr val="DCE61A"/>
                </a:solidFill>
                <a:latin typeface="Arial Black" charset="0"/>
                <a:ea typeface="ＭＳ Ｐゴシック" charset="0"/>
                <a:cs typeface="ＭＳ Ｐゴシック" charset="0"/>
              </a:rPr>
              <a:t>what</a:t>
            </a:r>
            <a:r>
              <a:rPr lang="nn-NO" sz="4800" dirty="0" smtClean="0">
                <a:solidFill>
                  <a:srgbClr val="DCE61A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800" dirty="0" err="1" smtClean="0">
                <a:solidFill>
                  <a:srgbClr val="DCE61A"/>
                </a:solidFill>
                <a:latin typeface="Arial Black" charset="0"/>
                <a:ea typeface="ＭＳ Ｐゴシック" charset="0"/>
                <a:cs typeface="ＭＳ Ｐゴシック" charset="0"/>
              </a:rPr>
              <a:t>we</a:t>
            </a:r>
            <a:r>
              <a:rPr lang="nn-NO" sz="4800" dirty="0" smtClean="0">
                <a:solidFill>
                  <a:srgbClr val="DCE61A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800" dirty="0" err="1" smtClean="0">
                <a:solidFill>
                  <a:srgbClr val="DCE61A"/>
                </a:solidFill>
                <a:latin typeface="Arial Black" charset="0"/>
                <a:ea typeface="ＭＳ Ｐゴシック" charset="0"/>
                <a:cs typeface="ＭＳ Ｐゴシック" charset="0"/>
              </a:rPr>
              <a:t>didn’t</a:t>
            </a:r>
            <a:r>
              <a:rPr lang="nn-NO" sz="4800" dirty="0" smtClean="0">
                <a:solidFill>
                  <a:srgbClr val="DCE61A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understand </a:t>
            </a:r>
            <a:r>
              <a:rPr lang="nn-NO" sz="4800" dirty="0" err="1" smtClean="0">
                <a:solidFill>
                  <a:srgbClr val="DCE61A"/>
                </a:solidFill>
                <a:latin typeface="Arial Black" charset="0"/>
                <a:ea typeface="ＭＳ Ｐゴシック" charset="0"/>
                <a:cs typeface="ＭＳ Ｐゴシック" charset="0"/>
              </a:rPr>
              <a:t>before</a:t>
            </a:r>
            <a:endParaRPr lang="nn-NO" sz="4800" dirty="0" smtClean="0">
              <a:solidFill>
                <a:srgbClr val="DCE61A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  <a:p>
            <a:endParaRPr lang="nn-NO" sz="4800" dirty="0">
              <a:latin typeface="Arial Black" charset="0"/>
              <a:ea typeface="ＭＳ Ｐゴシック" charset="0"/>
              <a:cs typeface="ＭＳ Ｐゴシック" charset="0"/>
            </a:endParaRPr>
          </a:p>
          <a:p>
            <a:r>
              <a:rPr lang="nn-NO" sz="4000" dirty="0" smtClean="0">
                <a:solidFill>
                  <a:srgbClr val="6699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To </a:t>
            </a:r>
            <a:r>
              <a:rPr lang="nn-NO" sz="4000" dirty="0" err="1" smtClean="0">
                <a:solidFill>
                  <a:srgbClr val="6699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gain</a:t>
            </a:r>
            <a:r>
              <a:rPr lang="nn-NO" sz="4000" dirty="0" smtClean="0">
                <a:solidFill>
                  <a:srgbClr val="6699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000" dirty="0" err="1" smtClean="0">
                <a:solidFill>
                  <a:srgbClr val="6699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new</a:t>
            </a:r>
            <a:r>
              <a:rPr lang="nn-NO" sz="4000" dirty="0" smtClean="0">
                <a:solidFill>
                  <a:srgbClr val="6699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000" dirty="0" err="1" smtClean="0">
                <a:solidFill>
                  <a:srgbClr val="6699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knowledge</a:t>
            </a:r>
            <a:r>
              <a:rPr lang="nn-NO" sz="4000" dirty="0" smtClean="0">
                <a:solidFill>
                  <a:srgbClr val="6699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000" dirty="0" err="1" smtClean="0">
                <a:solidFill>
                  <a:srgbClr val="6699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about</a:t>
            </a:r>
            <a:r>
              <a:rPr lang="nn-NO" sz="4000" dirty="0" smtClean="0">
                <a:solidFill>
                  <a:srgbClr val="6699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nature (and </a:t>
            </a:r>
            <a:r>
              <a:rPr lang="nn-NO" sz="4000" dirty="0" err="1" smtClean="0">
                <a:solidFill>
                  <a:srgbClr val="6699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culture</a:t>
            </a:r>
            <a:r>
              <a:rPr lang="nn-NO" sz="4000" dirty="0" smtClean="0">
                <a:solidFill>
                  <a:srgbClr val="6699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)</a:t>
            </a:r>
            <a:endParaRPr lang="nn-NO" sz="4000" dirty="0">
              <a:solidFill>
                <a:srgbClr val="6699FF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1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n-NO">
                <a:latin typeface="Arial Black" charset="0"/>
                <a:ea typeface="ＭＳ Ｐゴシック" charset="0"/>
                <a:cs typeface="ＭＳ Ｐゴシック" charset="0"/>
              </a:rPr>
              <a:t>The Aim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8400" y="1447800"/>
            <a:ext cx="8172450" cy="1600200"/>
          </a:xfrm>
        </p:spPr>
        <p:txBody>
          <a:bodyPr/>
          <a:lstStyle/>
          <a:p>
            <a:pPr marL="723900" indent="-723900"/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Understand </a:t>
            </a:r>
            <a:r>
              <a:rPr lang="nn-NO" dirty="0" smtClean="0">
                <a:latin typeface="Arial Black"/>
                <a:ea typeface="ＭＳ Ｐゴシック" charset="0"/>
                <a:cs typeface="ＭＳ Ｐゴシック" charset="0"/>
              </a:rPr>
              <a:t>&amp; </a:t>
            </a:r>
            <a:r>
              <a:rPr lang="nn-NO" dirty="0" err="1" smtClean="0">
                <a:latin typeface="Arial Black"/>
                <a:ea typeface="ＭＳ Ｐゴシック" charset="0"/>
                <a:cs typeface="ＭＳ Ｐゴシック" charset="0"/>
              </a:rPr>
              <a:t>Explain</a:t>
            </a:r>
            <a:r>
              <a:rPr lang="nn-NO" dirty="0" smtClean="0">
                <a:latin typeface="Arial Black"/>
                <a:ea typeface="ＭＳ Ｐゴシック" charset="0"/>
                <a:cs typeface="ＭＳ Ｐゴシック" charset="0"/>
              </a:rPr>
              <a:t> Nature </a:t>
            </a:r>
            <a:r>
              <a:rPr lang="en-US" dirty="0">
                <a:latin typeface="Arial Black"/>
                <a:ea typeface="ＭＳ Ｐゴシック" charset="0"/>
                <a:cs typeface="ＭＳ Ｐゴシック" charset="0"/>
              </a:rPr>
              <a:t>–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its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Phenomena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 &amp;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Processes</a:t>
            </a:r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723900" y="3675063"/>
            <a:ext cx="9061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nn-NO" sz="6600" dirty="0">
                <a:latin typeface="Arial Black" charset="0"/>
              </a:rPr>
              <a:t>The </a:t>
            </a:r>
            <a:r>
              <a:rPr lang="nn-NO" sz="6600" dirty="0" err="1" smtClean="0">
                <a:latin typeface="Arial Black" charset="0"/>
              </a:rPr>
              <a:t>Means</a:t>
            </a:r>
            <a:endParaRPr lang="nn-NO" sz="6600" dirty="0">
              <a:latin typeface="Arial Black" charset="0"/>
            </a:endParaRP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1714500" y="5181600"/>
            <a:ext cx="80200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65163" indent="-665163">
              <a:spcBef>
                <a:spcPct val="20000"/>
              </a:spcBef>
              <a:buClr>
                <a:srgbClr val="6699FF"/>
              </a:buClr>
              <a:buFont typeface="Monotype Sorts" charset="0"/>
              <a:buChar char="n"/>
            </a:pPr>
            <a:r>
              <a:rPr lang="nn-NO" sz="4000" b="1" dirty="0" err="1">
                <a:solidFill>
                  <a:schemeClr val="tx2"/>
                </a:solidFill>
                <a:latin typeface="Arial Black"/>
              </a:rPr>
              <a:t>Map</a:t>
            </a:r>
            <a:r>
              <a:rPr lang="nn-NO" sz="4000" b="1" dirty="0">
                <a:solidFill>
                  <a:schemeClr val="tx2"/>
                </a:solidFill>
                <a:latin typeface="Arial Black"/>
              </a:rPr>
              <a:t>, </a:t>
            </a:r>
            <a:r>
              <a:rPr lang="nn-NO" sz="4000" b="1" dirty="0" err="1">
                <a:solidFill>
                  <a:schemeClr val="tx2"/>
                </a:solidFill>
                <a:latin typeface="Arial Black"/>
              </a:rPr>
              <a:t>Describe</a:t>
            </a:r>
            <a:r>
              <a:rPr lang="nn-NO" sz="4000" b="1" dirty="0">
                <a:solidFill>
                  <a:schemeClr val="tx2"/>
                </a:solidFill>
                <a:latin typeface="Arial Black"/>
              </a:rPr>
              <a:t>, </a:t>
            </a:r>
            <a:r>
              <a:rPr lang="nn-NO" sz="4000" b="1" dirty="0" err="1">
                <a:solidFill>
                  <a:schemeClr val="tx2"/>
                </a:solidFill>
                <a:latin typeface="Arial Black"/>
              </a:rPr>
              <a:t>Measure</a:t>
            </a:r>
            <a:endParaRPr lang="nn-NO" sz="4000" b="1" dirty="0">
              <a:solidFill>
                <a:schemeClr val="tx2"/>
              </a:solidFill>
              <a:latin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build="p"/>
      <p:bldP spid="29699" grpId="0"/>
      <p:bldP spid="2970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n-NO">
                <a:latin typeface="Arial Black" charset="0"/>
                <a:ea typeface="ＭＳ Ｐゴシック" charset="0"/>
                <a:cs typeface="ＭＳ Ｐゴシック" charset="0"/>
              </a:rPr>
              <a:t>Science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1100" y="1539875"/>
            <a:ext cx="7546975" cy="990600"/>
          </a:xfrm>
        </p:spPr>
        <p:txBody>
          <a:bodyPr/>
          <a:lstStyle/>
          <a:p>
            <a:r>
              <a:rPr lang="nn-NO" dirty="0" err="1" smtClean="0">
                <a:latin typeface="Arial Black"/>
                <a:ea typeface="ＭＳ Ｐゴシック" charset="0"/>
                <a:cs typeface="ＭＳ Ｐゴシック" charset="0"/>
              </a:rPr>
              <a:t>Invent</a:t>
            </a:r>
            <a:r>
              <a:rPr lang="nn-NO" dirty="0" smtClean="0">
                <a:latin typeface="Arial Black"/>
                <a:ea typeface="ＭＳ Ｐゴシック" charset="0"/>
                <a:cs typeface="ＭＳ Ｐゴシック" charset="0"/>
              </a:rPr>
              <a:t>/</a:t>
            </a:r>
            <a:r>
              <a:rPr lang="nn-NO" dirty="0" err="1" smtClean="0">
                <a:latin typeface="Arial Black"/>
                <a:ea typeface="ＭＳ Ｐゴシック" charset="0"/>
                <a:cs typeface="ＭＳ Ｐゴシック" charset="0"/>
              </a:rPr>
              <a:t>develop</a:t>
            </a:r>
            <a:r>
              <a:rPr lang="nn-NO" dirty="0" smtClean="0">
                <a:latin typeface="Arial Black"/>
                <a:ea typeface="ＭＳ Ｐゴシック" charset="0"/>
                <a:cs typeface="ＭＳ Ｐゴシック" charset="0"/>
              </a:rPr>
              <a:t>/</a:t>
            </a:r>
            <a:r>
              <a:rPr lang="nn-NO" dirty="0" err="1" smtClean="0">
                <a:latin typeface="Arial Black"/>
                <a:ea typeface="ＭＳ Ｐゴシック" charset="0"/>
                <a:cs typeface="ＭＳ Ｐゴシック" charset="0"/>
              </a:rPr>
              <a:t>modify</a:t>
            </a:r>
            <a:r>
              <a:rPr lang="nn-NO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 smtClean="0">
                <a:latin typeface="Arial Black"/>
                <a:ea typeface="ＭＳ Ｐゴシック" charset="0"/>
                <a:cs typeface="ＭＳ Ｐゴシック" charset="0"/>
              </a:rPr>
              <a:t>theories</a:t>
            </a:r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  <a:p>
            <a:pPr lvl="1"/>
            <a:r>
              <a:rPr lang="nn-NO" dirty="0">
                <a:latin typeface="Verdana" charset="0"/>
                <a:ea typeface="ＭＳ Ｐゴシック" charset="0"/>
              </a:rPr>
              <a:t> </a:t>
            </a:r>
            <a:r>
              <a:rPr lang="nn-NO" dirty="0" smtClean="0">
                <a:latin typeface="Verdana" charset="0"/>
                <a:ea typeface="ＭＳ Ｐゴシック" charset="0"/>
              </a:rPr>
              <a:t>Creative</a:t>
            </a:r>
          </a:p>
          <a:p>
            <a:pPr lvl="1"/>
            <a:r>
              <a:rPr lang="nn-NO" dirty="0" smtClean="0">
                <a:latin typeface="Verdana" charset="0"/>
                <a:ea typeface="ＭＳ Ｐゴシック" charset="0"/>
              </a:rPr>
              <a:t> </a:t>
            </a:r>
            <a:r>
              <a:rPr lang="nn-NO" dirty="0" err="1">
                <a:latin typeface="Verdana" charset="0"/>
                <a:ea typeface="ＭＳ Ｐゴシック" charset="0"/>
              </a:rPr>
              <a:t>Unsystematic</a:t>
            </a:r>
            <a:r>
              <a:rPr lang="nn-NO" dirty="0">
                <a:latin typeface="Verdana" charset="0"/>
                <a:ea typeface="ＭＳ Ｐゴシック" charset="0"/>
              </a:rPr>
              <a:t>?</a:t>
            </a:r>
          </a:p>
          <a:p>
            <a:pPr>
              <a:buFont typeface="Monotype Sorts" charset="0"/>
              <a:buNone/>
            </a:pPr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1181100" y="3995738"/>
            <a:ext cx="75390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65163" indent="-665163">
              <a:spcBef>
                <a:spcPct val="20000"/>
              </a:spcBef>
              <a:buClr>
                <a:srgbClr val="6699FF"/>
              </a:buClr>
              <a:buFont typeface="Monotype Sorts" charset="0"/>
              <a:buChar char="n"/>
            </a:pPr>
            <a:r>
              <a:rPr lang="nn-NO" sz="4000" b="1" dirty="0" err="1" smtClean="0">
                <a:solidFill>
                  <a:srgbClr val="00D781"/>
                </a:solidFill>
                <a:latin typeface="Arial Black"/>
              </a:rPr>
              <a:t>Put</a:t>
            </a:r>
            <a:r>
              <a:rPr lang="nn-NO" sz="4000" b="1" dirty="0" smtClean="0">
                <a:solidFill>
                  <a:srgbClr val="00D781"/>
                </a:solidFill>
                <a:latin typeface="Arial Black"/>
              </a:rPr>
              <a:t> </a:t>
            </a:r>
            <a:r>
              <a:rPr lang="nn-NO" sz="4000" b="1" dirty="0" err="1">
                <a:solidFill>
                  <a:srgbClr val="00D781"/>
                </a:solidFill>
                <a:latin typeface="Arial Black"/>
              </a:rPr>
              <a:t>theories</a:t>
            </a:r>
            <a:r>
              <a:rPr lang="nn-NO" sz="4000" b="1" dirty="0">
                <a:solidFill>
                  <a:srgbClr val="00D781"/>
                </a:solidFill>
                <a:latin typeface="Arial Black"/>
              </a:rPr>
              <a:t> </a:t>
            </a:r>
            <a:r>
              <a:rPr lang="nn-NO" sz="4000" b="1" dirty="0" err="1">
                <a:solidFill>
                  <a:srgbClr val="00D781"/>
                </a:solidFill>
                <a:latin typeface="Arial Black"/>
              </a:rPr>
              <a:t>on</a:t>
            </a:r>
            <a:r>
              <a:rPr lang="nn-NO" sz="4000" b="1" dirty="0">
                <a:solidFill>
                  <a:srgbClr val="00D781"/>
                </a:solidFill>
                <a:latin typeface="Arial Black"/>
              </a:rPr>
              <a:t> </a:t>
            </a:r>
            <a:r>
              <a:rPr lang="nn-NO" sz="4000" b="1" dirty="0" err="1">
                <a:solidFill>
                  <a:srgbClr val="00D781"/>
                </a:solidFill>
                <a:latin typeface="Arial Black"/>
              </a:rPr>
              <a:t>trial</a:t>
            </a:r>
            <a:endParaRPr lang="nn-NO" sz="4000" b="1" dirty="0">
              <a:solidFill>
                <a:srgbClr val="00D781"/>
              </a:solidFill>
              <a:latin typeface="Arial Black"/>
            </a:endParaRPr>
          </a:p>
          <a:p>
            <a:pPr marL="901700" lvl="1" indent="355600">
              <a:spcBef>
                <a:spcPct val="20000"/>
              </a:spcBef>
              <a:buClr>
                <a:srgbClr val="B3E11F"/>
              </a:buClr>
              <a:buSzPct val="70000"/>
              <a:buFont typeface="Monotype Sorts" charset="0"/>
              <a:buChar char="l"/>
            </a:pPr>
            <a:r>
              <a:rPr lang="nn-NO" sz="3200" dirty="0">
                <a:solidFill>
                  <a:srgbClr val="CCCC00"/>
                </a:solidFill>
                <a:latin typeface="Verdana" charset="0"/>
              </a:rPr>
              <a:t> </a:t>
            </a:r>
            <a:r>
              <a:rPr lang="nn-NO" sz="3200" dirty="0" err="1">
                <a:solidFill>
                  <a:srgbClr val="CCCC00"/>
                </a:solidFill>
                <a:latin typeface="Verdana" charset="0"/>
              </a:rPr>
              <a:t>Systematic</a:t>
            </a:r>
            <a:r>
              <a:rPr lang="nn-NO" sz="3200" dirty="0">
                <a:solidFill>
                  <a:srgbClr val="CCCC00"/>
                </a:solidFill>
                <a:latin typeface="Verdana" charset="0"/>
              </a:rPr>
              <a:t>, </a:t>
            </a:r>
            <a:r>
              <a:rPr lang="nn-NO" sz="3200" dirty="0" err="1">
                <a:solidFill>
                  <a:srgbClr val="CCCC00"/>
                </a:solidFill>
                <a:latin typeface="Verdana" charset="0"/>
              </a:rPr>
              <a:t>critical</a:t>
            </a:r>
            <a:endParaRPr lang="nn-NO" sz="3200" dirty="0">
              <a:solidFill>
                <a:srgbClr val="CCCC00"/>
              </a:solidFill>
              <a:latin typeface="Verdana" charset="0"/>
            </a:endParaRPr>
          </a:p>
          <a:p>
            <a:pPr marL="889000" lvl="1" indent="533400">
              <a:spcBef>
                <a:spcPct val="20000"/>
              </a:spcBef>
              <a:buClr>
                <a:srgbClr val="B3E11F"/>
              </a:buClr>
              <a:buSzPct val="70000"/>
              <a:buFont typeface="Monotype Sorts" charset="0"/>
              <a:buChar char="l"/>
              <a:tabLst>
                <a:tab pos="1422400" algn="l"/>
              </a:tabLst>
            </a:pPr>
            <a:r>
              <a:rPr lang="nn-NO" sz="3200" dirty="0">
                <a:solidFill>
                  <a:srgbClr val="CCCC00"/>
                </a:solidFill>
                <a:latin typeface="Verdana" charset="0"/>
              </a:rPr>
              <a:t>as </a:t>
            </a:r>
            <a:r>
              <a:rPr lang="nn-NO" sz="3200" dirty="0" err="1">
                <a:solidFill>
                  <a:srgbClr val="CCCC00"/>
                </a:solidFill>
                <a:latin typeface="Verdana" charset="0"/>
              </a:rPr>
              <a:t>opposed</a:t>
            </a:r>
            <a:r>
              <a:rPr lang="nn-NO" sz="3200" dirty="0">
                <a:solidFill>
                  <a:srgbClr val="CCCC00"/>
                </a:solidFill>
                <a:latin typeface="Verdana" charset="0"/>
              </a:rPr>
              <a:t> to </a:t>
            </a:r>
            <a:r>
              <a:rPr lang="nn-NO" sz="3200" dirty="0" err="1" smtClean="0">
                <a:solidFill>
                  <a:srgbClr val="CCCC00"/>
                </a:solidFill>
                <a:latin typeface="Verdana" charset="0"/>
              </a:rPr>
              <a:t>everyday</a:t>
            </a:r>
            <a:r>
              <a:rPr lang="nn-NO" sz="3200" dirty="0">
                <a:solidFill>
                  <a:srgbClr val="CCCC00"/>
                </a:solidFill>
                <a:latin typeface="Verdana" charset="0"/>
              </a:rPr>
              <a:t> </a:t>
            </a:r>
            <a:r>
              <a:rPr lang="nn-NO" sz="3200" dirty="0" smtClean="0">
                <a:solidFill>
                  <a:srgbClr val="CCCC00"/>
                </a:solidFill>
                <a:latin typeface="Verdana" charset="0"/>
              </a:rPr>
              <a:t>	</a:t>
            </a:r>
            <a:r>
              <a:rPr lang="nn-NO" sz="3200" dirty="0" err="1" smtClean="0">
                <a:solidFill>
                  <a:srgbClr val="CCCC00"/>
                </a:solidFill>
                <a:latin typeface="Verdana" charset="0"/>
              </a:rPr>
              <a:t>reasoning</a:t>
            </a:r>
            <a:r>
              <a:rPr lang="nn-NO" sz="3200" dirty="0" smtClean="0">
                <a:solidFill>
                  <a:srgbClr val="CCCC00"/>
                </a:solidFill>
                <a:latin typeface="Verdana" charset="0"/>
              </a:rPr>
              <a:t> </a:t>
            </a:r>
            <a:r>
              <a:rPr lang="nn-NO" sz="3200" dirty="0">
                <a:solidFill>
                  <a:srgbClr val="CCCC00"/>
                </a:solidFill>
                <a:latin typeface="Verdana" charset="0"/>
              </a:rPr>
              <a:t>(</a:t>
            </a:r>
            <a:r>
              <a:rPr lang="nn-NO" sz="3200" dirty="0" err="1">
                <a:solidFill>
                  <a:srgbClr val="CCCC00"/>
                </a:solidFill>
                <a:latin typeface="Verdana" charset="0"/>
              </a:rPr>
              <a:t>common</a:t>
            </a:r>
            <a:r>
              <a:rPr lang="nn-NO" sz="3200" dirty="0">
                <a:solidFill>
                  <a:srgbClr val="CCCC00"/>
                </a:solidFill>
                <a:latin typeface="Verdana" charset="0"/>
              </a:rPr>
              <a:t> </a:t>
            </a:r>
            <a:r>
              <a:rPr lang="nn-NO" sz="3200" dirty="0" err="1">
                <a:solidFill>
                  <a:srgbClr val="CCCC00"/>
                </a:solidFill>
                <a:latin typeface="Verdana" charset="0"/>
              </a:rPr>
              <a:t>sense</a:t>
            </a:r>
            <a:r>
              <a:rPr lang="nn-NO" sz="3200" dirty="0">
                <a:solidFill>
                  <a:srgbClr val="CCCC00"/>
                </a:solidFill>
                <a:latin typeface="Verdana" charset="0"/>
              </a:rPr>
              <a:t>)? </a:t>
            </a:r>
          </a:p>
          <a:p>
            <a:pPr marL="665163" indent="-665163">
              <a:spcBef>
                <a:spcPct val="20000"/>
              </a:spcBef>
              <a:buClr>
                <a:srgbClr val="6699FF"/>
              </a:buClr>
              <a:buFont typeface="Monotype Sorts" charset="0"/>
              <a:buNone/>
            </a:pPr>
            <a:endParaRPr lang="nn-NO" sz="4000" b="1" dirty="0">
              <a:solidFill>
                <a:srgbClr val="FF9900"/>
              </a:solidFill>
              <a:latin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Puzzle of ev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3188" y="1490665"/>
            <a:ext cx="72263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 txBox="1">
            <a:spLocks noChangeArrowheads="1"/>
          </p:cNvSpPr>
          <p:nvPr/>
        </p:nvSpPr>
        <p:spPr bwMode="auto">
          <a:xfrm>
            <a:off x="463550" y="15875"/>
            <a:ext cx="9029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 algn="ctr"/>
            <a:r>
              <a:rPr lang="nn-NO" sz="6600">
                <a:latin typeface="Arial Black" charset="0"/>
              </a:rPr>
              <a:t>Solving puzzles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8743950" cy="1143000"/>
          </a:xfrm>
        </p:spPr>
        <p:txBody>
          <a:bodyPr/>
          <a:lstStyle/>
          <a:p>
            <a: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  <a:t>Understanding what we didn’t understand before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1"/>
            <a:ext cx="9144000" cy="68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3202"/>
            <a:ext cx="102870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1838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1839" y="12700"/>
            <a:ext cx="5221287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9388" y="3500440"/>
            <a:ext cx="5027612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751012" y="2564904"/>
            <a:ext cx="8743950" cy="1143000"/>
          </a:xfrm>
        </p:spPr>
        <p:txBody>
          <a:bodyPr/>
          <a:lstStyle/>
          <a:p>
            <a:r>
              <a:rPr lang="nn-NO" sz="7200" dirty="0" smtClean="0">
                <a:latin typeface="Arial Black" charset="0"/>
                <a:ea typeface="ＭＳ Ｐゴシック" charset="0"/>
                <a:cs typeface="ＭＳ Ｐゴシック" charset="0"/>
              </a:rPr>
              <a:t>The </a:t>
            </a:r>
            <a:r>
              <a:rPr lang="nn-NO" sz="7200" dirty="0" err="1" smtClean="0">
                <a:latin typeface="Arial Black" charset="0"/>
                <a:ea typeface="ＭＳ Ｐゴシック" charset="0"/>
                <a:cs typeface="ＭＳ Ｐゴシック" charset="0"/>
              </a:rPr>
              <a:t>concepts</a:t>
            </a:r>
            <a:r>
              <a:rPr lang="nn-NO" sz="7200" dirty="0" smtClean="0">
                <a:latin typeface="Arial Black" charset="0"/>
                <a:ea typeface="ＭＳ Ｐゴシック" charset="0"/>
                <a:cs typeface="ＭＳ Ｐゴシック" charset="0"/>
              </a:rPr>
              <a:t> and terms</a:t>
            </a:r>
            <a:br>
              <a:rPr lang="nn-NO" sz="7200" dirty="0" smtClean="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7200" dirty="0" smtClean="0">
                <a:latin typeface="Arial Black" charset="0"/>
                <a:ea typeface="ＭＳ Ｐゴシック" charset="0"/>
                <a:cs typeface="ＭＳ Ｐゴシック" charset="0"/>
              </a:rPr>
              <a:t>of science</a:t>
            </a:r>
            <a:endParaRPr lang="nn-NO" sz="7200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60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8743950" cy="1143000"/>
          </a:xfrm>
        </p:spPr>
        <p:txBody>
          <a:bodyPr/>
          <a:lstStyle/>
          <a:p>
            <a: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  <a:t>A </a:t>
            </a:r>
            <a:r>
              <a:rPr lang="nn-NO" sz="7200">
                <a:solidFill>
                  <a:srgbClr val="FFFF01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theory</a:t>
            </a:r>
            <a: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  <a:t> – what’s that?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8743950" cy="1143000"/>
          </a:xfrm>
        </p:spPr>
        <p:txBody>
          <a:bodyPr/>
          <a:lstStyle/>
          <a:p>
            <a:r>
              <a:rPr lang="nn-NO" sz="7200" dirty="0" err="1" smtClean="0">
                <a:solidFill>
                  <a:srgbClr val="6699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Discuss</a:t>
            </a:r>
            <a:r>
              <a:rPr lang="nn-NO" sz="7200" dirty="0" smtClean="0">
                <a:solidFill>
                  <a:srgbClr val="6699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1 min</a:t>
            </a:r>
            <a:endParaRPr lang="nn-NO" sz="7200" dirty="0">
              <a:solidFill>
                <a:srgbClr val="6699FF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5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8743950" cy="1143000"/>
          </a:xfrm>
        </p:spPr>
        <p:txBody>
          <a:bodyPr/>
          <a:lstStyle/>
          <a:p>
            <a: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  <a:t>Theory </a:t>
            </a:r>
            <a:b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  <a:t>= </a:t>
            </a:r>
            <a:b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  <a:t>(possible) </a:t>
            </a:r>
            <a:b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720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Explanation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8743950" cy="1143000"/>
          </a:xfrm>
        </p:spPr>
        <p:txBody>
          <a:bodyPr/>
          <a:lstStyle/>
          <a:p>
            <a:r>
              <a:rPr lang="nn-NO">
                <a:latin typeface="Arial Black" charset="0"/>
                <a:ea typeface="ＭＳ Ｐゴシック" charset="0"/>
                <a:cs typeface="ＭＳ Ｐゴシック" charset="0"/>
              </a:rPr>
              <a:t>A theory is..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775" y="1773312"/>
            <a:ext cx="9448800" cy="2590800"/>
          </a:xfrm>
        </p:spPr>
        <p:txBody>
          <a:bodyPr/>
          <a:lstStyle/>
          <a:p>
            <a:pPr algn="ctr">
              <a:buFont typeface="Monotype Sorts" charset="0"/>
              <a:buNone/>
            </a:pPr>
            <a:r>
              <a:rPr lang="nn-NO" sz="4400" dirty="0">
                <a:latin typeface="Arial Black"/>
                <a:ea typeface="ＭＳ Ｐゴシック" charset="0"/>
                <a:cs typeface="ＭＳ Ｐゴシック" charset="0"/>
              </a:rPr>
              <a:t>..an </a:t>
            </a:r>
            <a:endParaRPr lang="nn-NO" sz="4400" dirty="0" smtClean="0">
              <a:latin typeface="Arial Black"/>
              <a:ea typeface="ＭＳ Ｐゴシック" charset="0"/>
              <a:cs typeface="ＭＳ Ｐゴシック" charset="0"/>
            </a:endParaRPr>
          </a:p>
          <a:p>
            <a:pPr algn="ctr">
              <a:buFont typeface="Monotype Sorts" charset="0"/>
              <a:buNone/>
            </a:pPr>
            <a:r>
              <a:rPr lang="nn-NO" sz="4400" dirty="0" err="1" smtClean="0">
                <a:solidFill>
                  <a:srgbClr val="00B0F0"/>
                </a:solidFill>
                <a:latin typeface="Arial Black"/>
                <a:ea typeface="ＭＳ Ｐゴシック" charset="0"/>
                <a:cs typeface="ＭＳ Ｐゴシック" charset="0"/>
              </a:rPr>
              <a:t>unobservable</a:t>
            </a:r>
            <a:r>
              <a:rPr lang="nn-NO" sz="440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</a:p>
          <a:p>
            <a:pPr algn="ctr">
              <a:buFont typeface="Monotype Sorts" charset="0"/>
              <a:buNone/>
            </a:pPr>
            <a:r>
              <a:rPr lang="nn-NO" sz="4400" dirty="0" err="1" smtClean="0">
                <a:latin typeface="Arial Black"/>
                <a:ea typeface="ＭＳ Ｐゴシック" charset="0"/>
                <a:cs typeface="ＭＳ Ｐゴシック" charset="0"/>
              </a:rPr>
              <a:t>explanation</a:t>
            </a:r>
            <a:r>
              <a:rPr lang="nn-NO" sz="440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>
                <a:latin typeface="Arial Black"/>
                <a:ea typeface="ＭＳ Ｐゴシック" charset="0"/>
                <a:cs typeface="ＭＳ Ｐゴシック" charset="0"/>
              </a:rPr>
              <a:t>of an </a:t>
            </a:r>
            <a:endParaRPr lang="nn-NO" sz="4400" dirty="0" smtClean="0">
              <a:latin typeface="Arial Black"/>
              <a:ea typeface="ＭＳ Ｐゴシック" charset="0"/>
              <a:cs typeface="ＭＳ Ｐゴシック" charset="0"/>
            </a:endParaRPr>
          </a:p>
          <a:p>
            <a:pPr algn="ctr">
              <a:buFont typeface="Monotype Sorts" charset="0"/>
              <a:buNone/>
            </a:pPr>
            <a:r>
              <a:rPr lang="nn-NO" sz="4400" dirty="0" err="1" smtClean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observable</a:t>
            </a:r>
            <a:r>
              <a:rPr lang="nn-NO" sz="4400" dirty="0" smtClean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</a:p>
          <a:p>
            <a:pPr algn="ctr">
              <a:buFont typeface="Monotype Sorts" charset="0"/>
              <a:buNone/>
            </a:pPr>
            <a:r>
              <a:rPr lang="nn-NO" sz="4400" dirty="0" err="1" smtClean="0">
                <a:latin typeface="Arial Black"/>
                <a:ea typeface="ＭＳ Ｐゴシック" charset="0"/>
                <a:cs typeface="ＭＳ Ｐゴシック" charset="0"/>
              </a:rPr>
              <a:t>phenomenon</a:t>
            </a:r>
            <a:r>
              <a:rPr lang="nn-NO" sz="4400" dirty="0">
                <a:latin typeface="Arial Black"/>
                <a:ea typeface="ＭＳ Ｐゴシック" charset="0"/>
                <a:cs typeface="ＭＳ Ｐゴシック" charset="0"/>
              </a:rPr>
              <a:t>..</a:t>
            </a:r>
          </a:p>
          <a:p>
            <a:pPr algn="ctr">
              <a:buFont typeface="Monotype Sorts" charset="0"/>
              <a:buNone/>
            </a:pPr>
            <a:endParaRPr lang="nn-NO" sz="4400" dirty="0">
              <a:latin typeface="Arial Black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8053932" y="6093296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Philip </a:t>
            </a:r>
            <a:r>
              <a:rPr lang="nb-NO" dirty="0" err="1" smtClean="0"/>
              <a:t>Kosso</a:t>
            </a:r>
            <a:endParaRPr lang="nb-N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101" y="787400"/>
            <a:ext cx="791210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1039813" y="2276475"/>
            <a:ext cx="8743950" cy="1143000"/>
          </a:xfrm>
        </p:spPr>
        <p:txBody>
          <a:bodyPr/>
          <a:lstStyle/>
          <a:p>
            <a: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  <a:t>If something is a theory</a:t>
            </a:r>
            <a:b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  <a:t/>
            </a:r>
            <a:b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  <a:t>Should we </a:t>
            </a:r>
            <a:r>
              <a:rPr lang="nn-NO" sz="720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trust</a:t>
            </a:r>
            <a: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  <a:t> or </a:t>
            </a:r>
            <a:r>
              <a:rPr lang="nn-NO" sz="720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distrust</a:t>
            </a:r>
            <a: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8743950" cy="1143000"/>
          </a:xfrm>
        </p:spPr>
        <p:txBody>
          <a:bodyPr/>
          <a:lstStyle/>
          <a:p>
            <a:r>
              <a:rPr lang="nn-NO" sz="7200" dirty="0" err="1" smtClean="0">
                <a:solidFill>
                  <a:srgbClr val="6699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Discuss</a:t>
            </a:r>
            <a:r>
              <a:rPr lang="nn-NO" sz="7200" dirty="0" smtClean="0">
                <a:solidFill>
                  <a:srgbClr val="6699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1 min</a:t>
            </a:r>
            <a:endParaRPr lang="nn-NO" sz="7200" dirty="0">
              <a:solidFill>
                <a:srgbClr val="6699FF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74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014" y="551990"/>
            <a:ext cx="4212468" cy="2877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0" y="548680"/>
            <a:ext cx="3822532" cy="2880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14" y="3573016"/>
            <a:ext cx="4212468" cy="2808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501" y="3573017"/>
            <a:ext cx="3800423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Arial Black" charset="0"/>
                <a:ea typeface="ＭＳ Ｐゴシック" charset="0"/>
                <a:cs typeface="ＭＳ Ｐゴシック" charset="0"/>
              </a:rPr>
              <a:t>Theory as ’fact’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347588" y="1447800"/>
            <a:ext cx="9906000" cy="1600200"/>
          </a:xfrm>
        </p:spPr>
        <p:txBody>
          <a:bodyPr/>
          <a:lstStyle/>
          <a:p>
            <a:r>
              <a:rPr lang="nb-NO" smtClean="0">
                <a:latin typeface="Arial Black"/>
                <a:ea typeface="ＭＳ Ｐゴシック" charset="0"/>
                <a:cs typeface="ＭＳ Ｐゴシック" charset="0"/>
              </a:rPr>
              <a:t>The </a:t>
            </a:r>
            <a:r>
              <a:rPr lang="nb-NO" dirty="0" err="1" smtClean="0">
                <a:latin typeface="Arial Black"/>
                <a:ea typeface="ＭＳ Ｐゴシック" charset="0"/>
                <a:cs typeface="ＭＳ Ｐゴシック" charset="0"/>
              </a:rPr>
              <a:t>theory</a:t>
            </a:r>
            <a:r>
              <a:rPr lang="nb-NO" dirty="0" smtClean="0">
                <a:latin typeface="Arial Black"/>
                <a:ea typeface="ＭＳ Ｐゴシック" charset="0"/>
                <a:cs typeface="ＭＳ Ｐゴシック" charset="0"/>
              </a:rPr>
              <a:t> of </a:t>
            </a:r>
            <a:r>
              <a:rPr lang="nb-NO" dirty="0" err="1" smtClean="0">
                <a:latin typeface="Arial Black"/>
                <a:ea typeface="ＭＳ Ｐゴシック" charset="0"/>
                <a:cs typeface="ＭＳ Ｐゴシック" charset="0"/>
              </a:rPr>
              <a:t>evolution</a:t>
            </a:r>
            <a:r>
              <a:rPr lang="nb-NO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 Black"/>
                <a:ea typeface="ＭＳ Ｐゴシック" charset="0"/>
                <a:cs typeface="ＭＳ Ｐゴシック" charset="0"/>
              </a:rPr>
              <a:t>–</a:t>
            </a:r>
            <a:r>
              <a:rPr lang="nb-NO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b-NO" dirty="0" err="1" smtClean="0">
                <a:latin typeface="Arial Black"/>
                <a:ea typeface="ＭＳ Ｐゴシック" charset="0"/>
                <a:cs typeface="ＭＳ Ｐゴシック" charset="0"/>
              </a:rPr>
              <a:t>supported</a:t>
            </a:r>
            <a:r>
              <a:rPr lang="nb-NO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b-NO" dirty="0" err="1" smtClean="0">
                <a:latin typeface="Arial Black"/>
                <a:ea typeface="ＭＳ Ｐゴシック" charset="0"/>
                <a:cs typeface="ＭＳ Ｐゴシック" charset="0"/>
              </a:rPr>
              <a:t>beyond</a:t>
            </a:r>
            <a:r>
              <a:rPr lang="nb-NO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b-NO" dirty="0" err="1" smtClean="0">
                <a:latin typeface="Arial Black"/>
                <a:ea typeface="ＭＳ Ｐゴシック" charset="0"/>
                <a:cs typeface="ＭＳ Ｐゴシック" charset="0"/>
              </a:rPr>
              <a:t>doubt</a:t>
            </a:r>
            <a:endParaRPr lang="nb-NO" dirty="0">
              <a:latin typeface="Arial Black"/>
              <a:ea typeface="ＭＳ Ｐゴシック" charset="0"/>
              <a:cs typeface="ＭＳ Ｐゴシック" charset="0"/>
            </a:endParaRPr>
          </a:p>
        </p:txBody>
      </p:sp>
      <p:pic>
        <p:nvPicPr>
          <p:cNvPr id="3993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4701" y="3505202"/>
            <a:ext cx="2862263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670620" y="4916489"/>
            <a:ext cx="6096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nb-NO" dirty="0"/>
              <a:t>THEORY as 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nb-NO" dirty="0" err="1" smtClean="0"/>
              <a:t>Supported</a:t>
            </a:r>
            <a:r>
              <a:rPr lang="nb-NO" dirty="0" smtClean="0"/>
              <a:t> </a:t>
            </a:r>
            <a:r>
              <a:rPr lang="nb-NO" dirty="0" err="1"/>
              <a:t>beyond</a:t>
            </a:r>
            <a:r>
              <a:rPr lang="nb-NO" dirty="0"/>
              <a:t> </a:t>
            </a:r>
            <a:r>
              <a:rPr lang="nb-NO" dirty="0" err="1" smtClean="0"/>
              <a:t>doubt</a:t>
            </a:r>
            <a:endParaRPr lang="nb-NO" dirty="0" smtClean="0"/>
          </a:p>
          <a:p>
            <a:pPr marL="342900" indent="-342900">
              <a:buFontTx/>
              <a:buChar char="-"/>
            </a:pPr>
            <a:r>
              <a:rPr lang="nb-NO" dirty="0" smtClean="0"/>
              <a:t>By </a:t>
            </a:r>
            <a:r>
              <a:rPr lang="nb-NO" dirty="0" err="1" smtClean="0"/>
              <a:t>conclusive</a:t>
            </a:r>
            <a:r>
              <a:rPr lang="nb-NO" dirty="0" smtClean="0"/>
              <a:t> </a:t>
            </a:r>
            <a:r>
              <a:rPr lang="nb-NO" dirty="0" err="1" smtClean="0"/>
              <a:t>evidence</a:t>
            </a:r>
            <a:endParaRPr lang="nb-NO" dirty="0" smtClean="0"/>
          </a:p>
          <a:p>
            <a:pPr marL="342900" indent="-342900">
              <a:buFontTx/>
              <a:buChar char="-"/>
            </a:pPr>
            <a:r>
              <a:rPr lang="nb-NO" dirty="0" err="1" smtClean="0"/>
              <a:t>Universally</a:t>
            </a:r>
            <a:r>
              <a:rPr lang="nb-NO" dirty="0" smtClean="0"/>
              <a:t> </a:t>
            </a:r>
            <a:r>
              <a:rPr lang="nb-NO" dirty="0" err="1"/>
              <a:t>accepted</a:t>
            </a:r>
            <a:r>
              <a:rPr lang="nb-NO" dirty="0"/>
              <a:t> </a:t>
            </a:r>
            <a:r>
              <a:rPr lang="nb-NO" dirty="0" err="1"/>
              <a:t>explanation</a:t>
            </a:r>
            <a:endParaRPr lang="nb-NO" dirty="0"/>
          </a:p>
          <a:p>
            <a:pPr marL="342900" indent="-342900">
              <a:buFontTx/>
              <a:buChar char="-"/>
            </a:pPr>
            <a:endParaRPr lang="nb-NO" dirty="0"/>
          </a:p>
        </p:txBody>
      </p:sp>
      <p:sp>
        <p:nvSpPr>
          <p:cNvPr id="2" name="Bildeforklaring formet som et avrundet rektangel 1"/>
          <p:cNvSpPr/>
          <p:nvPr/>
        </p:nvSpPr>
        <p:spPr bwMode="auto">
          <a:xfrm>
            <a:off x="689744" y="3208842"/>
            <a:ext cx="5143871" cy="1369367"/>
          </a:xfrm>
          <a:prstGeom prst="wedgeRoundRectCallout">
            <a:avLst>
              <a:gd name="adj1" fmla="val 96252"/>
              <a:gd name="adj2" fmla="val 91934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Helvetica Black" charset="0"/>
            </a:endParaRPr>
          </a:p>
        </p:txBody>
      </p:sp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933746" y="2768600"/>
            <a:ext cx="462885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endParaRPr lang="nb-NO" sz="4400" dirty="0">
              <a:solidFill>
                <a:srgbClr val="002060"/>
              </a:solidFill>
            </a:endParaRPr>
          </a:p>
          <a:p>
            <a:r>
              <a:rPr lang="en-US" sz="4400" dirty="0" smtClean="0">
                <a:solidFill>
                  <a:srgbClr val="002060"/>
                </a:solidFill>
              </a:rPr>
              <a:t>E</a:t>
            </a:r>
            <a:r>
              <a:rPr lang="nb-NO" sz="4400" dirty="0" err="1">
                <a:solidFill>
                  <a:srgbClr val="002060"/>
                </a:solidFill>
              </a:rPr>
              <a:t>volution</a:t>
            </a:r>
            <a:r>
              <a:rPr lang="nb-NO" sz="4400" dirty="0">
                <a:solidFill>
                  <a:srgbClr val="002060"/>
                </a:solidFill>
              </a:rPr>
              <a:t> is </a:t>
            </a:r>
            <a:r>
              <a:rPr lang="nb-NO" sz="4400" dirty="0" smtClean="0">
                <a:solidFill>
                  <a:srgbClr val="002060"/>
                </a:solidFill>
              </a:rPr>
              <a:t>a </a:t>
            </a:r>
            <a:r>
              <a:rPr lang="nb-NO" sz="4400" dirty="0" err="1" smtClean="0">
                <a:solidFill>
                  <a:srgbClr val="002060"/>
                </a:solidFill>
              </a:rPr>
              <a:t>fact</a:t>
            </a:r>
            <a:endParaRPr lang="nb-NO" sz="4400" dirty="0">
              <a:solidFill>
                <a:srgbClr val="002060"/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7258346" y="2978009"/>
            <a:ext cx="2497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8585E0"/>
                </a:solidFill>
              </a:rPr>
              <a:t>Richard </a:t>
            </a:r>
            <a:r>
              <a:rPr lang="nb-NO" dirty="0" err="1">
                <a:solidFill>
                  <a:srgbClr val="8585E0"/>
                </a:solidFill>
              </a:rPr>
              <a:t>Dawkins</a:t>
            </a:r>
            <a:endParaRPr lang="nb-N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  <p:bldP spid="2" grpId="0" animBg="1"/>
      <p:bldP spid="39940" grpId="0"/>
      <p:bldP spid="39940" grpId="1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Content Placeholder 6" descr="1887_Letters_F1452.1_101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20000" contras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52700" y="304800"/>
            <a:ext cx="7183438" cy="4419600"/>
          </a:xfrm>
        </p:spPr>
      </p:pic>
      <p:pic>
        <p:nvPicPr>
          <p:cNvPr id="58370" name="Picture 8" descr="1887_Letters_F1452.1_102.jpg"/>
          <p:cNvPicPr>
            <a:picLocks noChangeAspect="1"/>
          </p:cNvPicPr>
          <p:nvPr/>
        </p:nvPicPr>
        <p:blipFill>
          <a:blip r:embed="rId3">
            <a:lum bright="-24000" contras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1" y="4583115"/>
            <a:ext cx="7162800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371" name="Straight Connector 10"/>
          <p:cNvCxnSpPr>
            <a:cxnSpLocks noChangeShapeType="1"/>
          </p:cNvCxnSpPr>
          <p:nvPr/>
        </p:nvCxnSpPr>
        <p:spPr bwMode="auto">
          <a:xfrm>
            <a:off x="6972300" y="3886200"/>
            <a:ext cx="2286000" cy="158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8372" name="Straight Connector 12"/>
          <p:cNvCxnSpPr>
            <a:cxnSpLocks noChangeShapeType="1"/>
          </p:cNvCxnSpPr>
          <p:nvPr/>
        </p:nvCxnSpPr>
        <p:spPr bwMode="auto">
          <a:xfrm>
            <a:off x="2781301" y="4267200"/>
            <a:ext cx="4495800" cy="158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58373" name="Picture 14" descr="Darwin_2_lg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1" y="304800"/>
            <a:ext cx="19542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Box 15"/>
          <p:cNvSpPr txBox="1">
            <a:spLocks noChangeArrowheads="1"/>
          </p:cNvSpPr>
          <p:nvPr/>
        </p:nvSpPr>
        <p:spPr bwMode="auto">
          <a:xfrm>
            <a:off x="342900" y="2667001"/>
            <a:ext cx="2260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nb-NO"/>
              <a:t>Darwin 1876, Autobiography</a:t>
            </a:r>
          </a:p>
          <a:p>
            <a:endParaRPr lang="nb-NO"/>
          </a:p>
          <a:p>
            <a:endParaRPr lang="nb-NO"/>
          </a:p>
          <a:p>
            <a:endParaRPr lang="nb-NO"/>
          </a:p>
          <a:p>
            <a:r>
              <a:rPr lang="nb-NO"/>
              <a:t>THEORY</a:t>
            </a:r>
            <a:endParaRPr lang="en-US"/>
          </a:p>
          <a:p>
            <a:r>
              <a:rPr lang="en-US"/>
              <a:t>a</a:t>
            </a:r>
            <a:r>
              <a:rPr lang="nb-NO"/>
              <a:t>s </a:t>
            </a:r>
          </a:p>
          <a:p>
            <a:r>
              <a:rPr lang="nb-NO"/>
              <a:t>- Idea</a:t>
            </a:r>
          </a:p>
          <a:p>
            <a:r>
              <a:rPr lang="nb-NO"/>
              <a:t>- Suggested explanation</a:t>
            </a:r>
          </a:p>
        </p:txBody>
      </p:sp>
    </p:spTree>
    <p:extLst>
      <p:ext uri="{BB962C8B-B14F-4D97-AF65-F5344CB8AC3E}">
        <p14:creationId xmlns:p14="http://schemas.microsoft.com/office/powerpoint/2010/main" val="176164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985" name="Straight Arrow Connector 2"/>
          <p:cNvCxnSpPr>
            <a:cxnSpLocks noChangeShapeType="1"/>
          </p:cNvCxnSpPr>
          <p:nvPr/>
        </p:nvCxnSpPr>
        <p:spPr bwMode="auto">
          <a:xfrm flipV="1">
            <a:off x="822326" y="3213100"/>
            <a:ext cx="8785225" cy="71438"/>
          </a:xfrm>
          <a:prstGeom prst="straightConnector1">
            <a:avLst/>
          </a:prstGeom>
          <a:noFill/>
          <a:ln w="76200">
            <a:solidFill>
              <a:srgbClr val="DCE61A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1988" name="TextBox 7"/>
          <p:cNvSpPr txBox="1">
            <a:spLocks noChangeArrowheads="1"/>
          </p:cNvSpPr>
          <p:nvPr/>
        </p:nvSpPr>
        <p:spPr bwMode="auto">
          <a:xfrm>
            <a:off x="1255713" y="3573464"/>
            <a:ext cx="3558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/>
              <a:t>?</a:t>
            </a:r>
          </a:p>
        </p:txBody>
      </p:sp>
      <p:sp>
        <p:nvSpPr>
          <p:cNvPr id="41990" name="TextBox 9"/>
          <p:cNvSpPr txBox="1">
            <a:spLocks noChangeArrowheads="1"/>
          </p:cNvSpPr>
          <p:nvPr/>
        </p:nvSpPr>
        <p:spPr bwMode="auto">
          <a:xfrm>
            <a:off x="1543100" y="764704"/>
            <a:ext cx="68571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 sz="3600" dirty="0"/>
              <a:t>Possible explanations to puzzles</a:t>
            </a:r>
          </a:p>
        </p:txBody>
      </p:sp>
      <p:pic>
        <p:nvPicPr>
          <p:cNvPr id="9" name="Picture 14" descr="Darwin_2_lg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1" y="4140200"/>
            <a:ext cx="19542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750888" y="2349502"/>
            <a:ext cx="20521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DCE61A"/>
                </a:solidFill>
              </a:rPr>
              <a:t>Not tested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985" name="Straight Arrow Connector 2"/>
          <p:cNvCxnSpPr>
            <a:cxnSpLocks noChangeShapeType="1"/>
          </p:cNvCxnSpPr>
          <p:nvPr/>
        </p:nvCxnSpPr>
        <p:spPr bwMode="auto">
          <a:xfrm flipV="1">
            <a:off x="822326" y="3213100"/>
            <a:ext cx="8785225" cy="71438"/>
          </a:xfrm>
          <a:prstGeom prst="straightConnector1">
            <a:avLst/>
          </a:prstGeom>
          <a:noFill/>
          <a:ln w="76200">
            <a:solidFill>
              <a:srgbClr val="DCE61A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1986" name="TextBox 5"/>
          <p:cNvSpPr txBox="1">
            <a:spLocks noChangeArrowheads="1"/>
          </p:cNvSpPr>
          <p:nvPr/>
        </p:nvSpPr>
        <p:spPr bwMode="auto">
          <a:xfrm>
            <a:off x="750888" y="2349502"/>
            <a:ext cx="20521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DCE61A"/>
                </a:solidFill>
              </a:rPr>
              <a:t>Not tested</a:t>
            </a:r>
          </a:p>
        </p:txBody>
      </p:sp>
      <p:sp>
        <p:nvSpPr>
          <p:cNvPr id="41987" name="TextBox 6"/>
          <p:cNvSpPr txBox="1">
            <a:spLocks noChangeArrowheads="1"/>
          </p:cNvSpPr>
          <p:nvPr/>
        </p:nvSpPr>
        <p:spPr bwMode="auto">
          <a:xfrm>
            <a:off x="7165633" y="1906778"/>
            <a:ext cx="31213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rgbClr val="92D050"/>
                </a:solidFill>
              </a:rPr>
              <a:t>Much tested</a:t>
            </a:r>
          </a:p>
          <a:p>
            <a:r>
              <a:rPr lang="en-US" sz="3200" dirty="0">
                <a:solidFill>
                  <a:srgbClr val="92D050"/>
                </a:solidFill>
              </a:rPr>
              <a:t>Much supported</a:t>
            </a:r>
          </a:p>
        </p:txBody>
      </p:sp>
      <p:sp>
        <p:nvSpPr>
          <p:cNvPr id="41988" name="TextBox 7"/>
          <p:cNvSpPr txBox="1">
            <a:spLocks noChangeArrowheads="1"/>
          </p:cNvSpPr>
          <p:nvPr/>
        </p:nvSpPr>
        <p:spPr bwMode="auto">
          <a:xfrm>
            <a:off x="1255713" y="3573464"/>
            <a:ext cx="3558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DCE61A"/>
                </a:solidFill>
              </a:rPr>
              <a:t>?</a:t>
            </a:r>
          </a:p>
        </p:txBody>
      </p:sp>
      <p:sp>
        <p:nvSpPr>
          <p:cNvPr id="41989" name="TextBox 8"/>
          <p:cNvSpPr txBox="1">
            <a:spLocks noChangeArrowheads="1"/>
          </p:cNvSpPr>
          <p:nvPr/>
        </p:nvSpPr>
        <p:spPr bwMode="auto">
          <a:xfrm>
            <a:off x="8317389" y="3513642"/>
            <a:ext cx="8178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92D050"/>
                </a:solidFill>
              </a:rPr>
              <a:t>‘fact’</a:t>
            </a:r>
          </a:p>
        </p:txBody>
      </p:sp>
      <p:sp>
        <p:nvSpPr>
          <p:cNvPr id="41990" name="TextBox 9"/>
          <p:cNvSpPr txBox="1">
            <a:spLocks noChangeArrowheads="1"/>
          </p:cNvSpPr>
          <p:nvPr/>
        </p:nvSpPr>
        <p:spPr bwMode="auto">
          <a:xfrm>
            <a:off x="1543100" y="764704"/>
            <a:ext cx="68571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 sz="3600" dirty="0"/>
              <a:t>Possible explanations to puzzles</a:t>
            </a:r>
          </a:p>
        </p:txBody>
      </p:sp>
      <p:pic>
        <p:nvPicPr>
          <p:cNvPr id="9" name="Picture 14" descr="Darwin_2_lg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1" y="4140200"/>
            <a:ext cx="19542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5888" y="4107915"/>
            <a:ext cx="2251076" cy="22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80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985" name="Straight Arrow Connector 2"/>
          <p:cNvCxnSpPr>
            <a:cxnSpLocks noChangeShapeType="1"/>
          </p:cNvCxnSpPr>
          <p:nvPr/>
        </p:nvCxnSpPr>
        <p:spPr bwMode="auto">
          <a:xfrm flipV="1">
            <a:off x="822326" y="3213100"/>
            <a:ext cx="8785225" cy="71438"/>
          </a:xfrm>
          <a:prstGeom prst="straightConnector1">
            <a:avLst/>
          </a:prstGeom>
          <a:noFill/>
          <a:ln w="76200">
            <a:solidFill>
              <a:srgbClr val="DCE61A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1986" name="TextBox 5"/>
          <p:cNvSpPr txBox="1">
            <a:spLocks noChangeArrowheads="1"/>
          </p:cNvSpPr>
          <p:nvPr/>
        </p:nvSpPr>
        <p:spPr bwMode="auto">
          <a:xfrm>
            <a:off x="750888" y="2349502"/>
            <a:ext cx="20521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DCE61A"/>
                </a:solidFill>
              </a:rPr>
              <a:t>Not tested</a:t>
            </a:r>
          </a:p>
        </p:txBody>
      </p:sp>
      <p:sp>
        <p:nvSpPr>
          <p:cNvPr id="41987" name="TextBox 6"/>
          <p:cNvSpPr txBox="1">
            <a:spLocks noChangeArrowheads="1"/>
          </p:cNvSpPr>
          <p:nvPr/>
        </p:nvSpPr>
        <p:spPr bwMode="auto">
          <a:xfrm>
            <a:off x="7165633" y="1906778"/>
            <a:ext cx="31213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 sz="3200" dirty="0">
                <a:solidFill>
                  <a:srgbClr val="92D050"/>
                </a:solidFill>
              </a:rPr>
              <a:t>Much tested</a:t>
            </a:r>
          </a:p>
          <a:p>
            <a:r>
              <a:rPr lang="en-US" sz="3200" dirty="0">
                <a:solidFill>
                  <a:srgbClr val="92D050"/>
                </a:solidFill>
              </a:rPr>
              <a:t>Much supported</a:t>
            </a:r>
          </a:p>
        </p:txBody>
      </p:sp>
      <p:sp>
        <p:nvSpPr>
          <p:cNvPr id="41988" name="TextBox 7"/>
          <p:cNvSpPr txBox="1">
            <a:spLocks noChangeArrowheads="1"/>
          </p:cNvSpPr>
          <p:nvPr/>
        </p:nvSpPr>
        <p:spPr bwMode="auto">
          <a:xfrm>
            <a:off x="1255713" y="3573464"/>
            <a:ext cx="3558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DCE61A"/>
                </a:solidFill>
              </a:rPr>
              <a:t>?</a:t>
            </a:r>
            <a:endParaRPr lang="en-US" dirty="0">
              <a:solidFill>
                <a:srgbClr val="DCE61A"/>
              </a:solidFill>
            </a:endParaRPr>
          </a:p>
        </p:txBody>
      </p:sp>
      <p:sp>
        <p:nvSpPr>
          <p:cNvPr id="41989" name="TextBox 8"/>
          <p:cNvSpPr txBox="1">
            <a:spLocks noChangeArrowheads="1"/>
          </p:cNvSpPr>
          <p:nvPr/>
        </p:nvSpPr>
        <p:spPr bwMode="auto">
          <a:xfrm>
            <a:off x="8317389" y="3513642"/>
            <a:ext cx="8178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92D050"/>
                </a:solidFill>
              </a:rPr>
              <a:t>‘fact’</a:t>
            </a:r>
          </a:p>
        </p:txBody>
      </p:sp>
      <p:sp>
        <p:nvSpPr>
          <p:cNvPr id="41990" name="TextBox 9"/>
          <p:cNvSpPr txBox="1">
            <a:spLocks noChangeArrowheads="1"/>
          </p:cNvSpPr>
          <p:nvPr/>
        </p:nvSpPr>
        <p:spPr bwMode="auto">
          <a:xfrm>
            <a:off x="1543100" y="764704"/>
            <a:ext cx="68571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 sz="3600" dirty="0"/>
              <a:t>Possible explanations to puzzles</a:t>
            </a:r>
          </a:p>
        </p:txBody>
      </p:sp>
      <p:pic>
        <p:nvPicPr>
          <p:cNvPr id="9" name="Picture 14" descr="Darwin_2_lg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1" y="4140200"/>
            <a:ext cx="19542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5888" y="4107915"/>
            <a:ext cx="2251076" cy="22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928748" y="4517519"/>
            <a:ext cx="46341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 sz="4000" dirty="0"/>
              <a:t>A theory all the </a:t>
            </a:r>
            <a:r>
              <a:rPr lang="en-US" sz="4000" dirty="0" smtClean="0"/>
              <a:t>way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2568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62614" y="1780946"/>
            <a:ext cx="8824601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 sz="4800" dirty="0"/>
              <a:t>A theory all the way</a:t>
            </a:r>
            <a:r>
              <a:rPr lang="en-US" sz="4800" dirty="0" smtClean="0"/>
              <a:t>?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b="1" dirty="0" smtClean="0">
                <a:solidFill>
                  <a:srgbClr val="6699FF"/>
                </a:solidFill>
              </a:rPr>
              <a:t>YES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/>
              <a:t/>
            </a:r>
            <a:br>
              <a:rPr lang="en-US" sz="4800" b="1" dirty="0"/>
            </a:br>
            <a:r>
              <a:rPr lang="en-US" sz="4000" dirty="0" smtClean="0"/>
              <a:t>Because it was always an </a:t>
            </a:r>
            <a:r>
              <a:rPr lang="en-US" sz="4000" dirty="0" smtClean="0">
                <a:solidFill>
                  <a:srgbClr val="DCE61A"/>
                </a:solidFill>
              </a:rPr>
              <a:t>explanation</a:t>
            </a:r>
            <a:endParaRPr lang="en-US" sz="4000" dirty="0">
              <a:solidFill>
                <a:srgbClr val="DCE6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2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009" name="Straight Arrow Connector 2"/>
          <p:cNvCxnSpPr>
            <a:cxnSpLocks noChangeShapeType="1"/>
          </p:cNvCxnSpPr>
          <p:nvPr/>
        </p:nvCxnSpPr>
        <p:spPr bwMode="auto">
          <a:xfrm flipV="1">
            <a:off x="822326" y="3213100"/>
            <a:ext cx="8785225" cy="71438"/>
          </a:xfrm>
          <a:prstGeom prst="straightConnector1">
            <a:avLst/>
          </a:prstGeom>
          <a:noFill/>
          <a:ln w="76200">
            <a:solidFill>
              <a:srgbClr val="DCE61A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3010" name="TextBox 5"/>
          <p:cNvSpPr txBox="1">
            <a:spLocks noChangeArrowheads="1"/>
          </p:cNvSpPr>
          <p:nvPr/>
        </p:nvSpPr>
        <p:spPr bwMode="auto">
          <a:xfrm>
            <a:off x="750888" y="2349502"/>
            <a:ext cx="15875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/>
              <a:t>Not tested</a:t>
            </a:r>
          </a:p>
        </p:txBody>
      </p:sp>
      <p:sp>
        <p:nvSpPr>
          <p:cNvPr id="43011" name="TextBox 6"/>
          <p:cNvSpPr txBox="1">
            <a:spLocks noChangeArrowheads="1"/>
          </p:cNvSpPr>
          <p:nvPr/>
        </p:nvSpPr>
        <p:spPr bwMode="auto">
          <a:xfrm>
            <a:off x="7191537" y="1837580"/>
            <a:ext cx="309732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FF0000"/>
                </a:solidFill>
              </a:rPr>
              <a:t>Much tested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Little</a:t>
            </a:r>
            <a:r>
              <a:rPr lang="en-US" sz="3200" dirty="0">
                <a:solidFill>
                  <a:srgbClr val="FF0000"/>
                </a:solidFill>
              </a:rPr>
              <a:t> supported</a:t>
            </a:r>
          </a:p>
        </p:txBody>
      </p:sp>
      <p:sp>
        <p:nvSpPr>
          <p:cNvPr id="43012" name="TextBox 7"/>
          <p:cNvSpPr txBox="1">
            <a:spLocks noChangeArrowheads="1"/>
          </p:cNvSpPr>
          <p:nvPr/>
        </p:nvSpPr>
        <p:spPr bwMode="auto">
          <a:xfrm>
            <a:off x="1255713" y="3573464"/>
            <a:ext cx="3558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/>
              <a:t>?</a:t>
            </a:r>
          </a:p>
        </p:txBody>
      </p:sp>
      <p:sp>
        <p:nvSpPr>
          <p:cNvPr id="43013" name="TextBox 9"/>
          <p:cNvSpPr txBox="1">
            <a:spLocks noChangeArrowheads="1"/>
          </p:cNvSpPr>
          <p:nvPr/>
        </p:nvSpPr>
        <p:spPr bwMode="auto">
          <a:xfrm>
            <a:off x="4495800" y="692152"/>
            <a:ext cx="194155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 sz="4400"/>
              <a:t>What if</a:t>
            </a:r>
          </a:p>
        </p:txBody>
      </p:sp>
      <p:sp>
        <p:nvSpPr>
          <p:cNvPr id="43014" name="TextBox 10"/>
          <p:cNvSpPr txBox="1">
            <a:spLocks noChangeArrowheads="1"/>
          </p:cNvSpPr>
          <p:nvPr/>
        </p:nvSpPr>
        <p:spPr bwMode="auto">
          <a:xfrm>
            <a:off x="3127276" y="4451270"/>
            <a:ext cx="52854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 sz="3200" dirty="0"/>
              <a:t>Does it stop being a theory?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150102" y="857618"/>
            <a:ext cx="7849625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en-US" sz="4800" dirty="0" smtClean="0"/>
              <a:t>Does it stop being a theory?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b="1" dirty="0" smtClean="0">
                <a:solidFill>
                  <a:srgbClr val="FF0000"/>
                </a:solidFill>
              </a:rPr>
              <a:t>NO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/>
              <a:t/>
            </a:r>
            <a:br>
              <a:rPr lang="en-US" sz="4800" b="1" dirty="0"/>
            </a:br>
            <a:r>
              <a:rPr lang="en-US" sz="4000" dirty="0" smtClean="0"/>
              <a:t>Because it is still an </a:t>
            </a:r>
            <a:r>
              <a:rPr lang="en-US" sz="4000" dirty="0" smtClean="0">
                <a:solidFill>
                  <a:srgbClr val="DCE61A"/>
                </a:solidFill>
              </a:rPr>
              <a:t>explanation</a:t>
            </a:r>
            <a:br>
              <a:rPr lang="en-US" sz="4000" dirty="0" smtClean="0">
                <a:solidFill>
                  <a:srgbClr val="DCE61A"/>
                </a:solidFill>
              </a:rPr>
            </a:br>
            <a:r>
              <a:rPr lang="en-US" sz="4000" dirty="0" smtClean="0">
                <a:solidFill>
                  <a:srgbClr val="DCE61A"/>
                </a:solidFill>
              </a:rPr>
              <a:t/>
            </a:r>
            <a:br>
              <a:rPr lang="en-US" sz="4000" dirty="0" smtClean="0">
                <a:solidFill>
                  <a:srgbClr val="DCE61A"/>
                </a:solidFill>
              </a:rPr>
            </a:br>
            <a:r>
              <a:rPr lang="en-US" sz="4000" b="1" dirty="0" smtClean="0">
                <a:solidFill>
                  <a:srgbClr val="DCE61A"/>
                </a:solidFill>
              </a:rPr>
              <a:t>Just a bad one</a:t>
            </a:r>
            <a:br>
              <a:rPr lang="en-US" sz="4000" b="1" dirty="0" smtClean="0">
                <a:solidFill>
                  <a:srgbClr val="DCE61A"/>
                </a:solidFill>
              </a:rPr>
            </a:br>
            <a:r>
              <a:rPr lang="en-US" sz="4000" b="1" dirty="0" smtClean="0">
                <a:solidFill>
                  <a:srgbClr val="DCE61A"/>
                </a:solidFill>
              </a:rPr>
              <a:t>A theory unlikely to be true</a:t>
            </a:r>
            <a:endParaRPr lang="en-US" sz="4000" dirty="0">
              <a:solidFill>
                <a:srgbClr val="DCE6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7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64904"/>
            <a:ext cx="9906000" cy="1143000"/>
          </a:xfrm>
        </p:spPr>
        <p:txBody>
          <a:bodyPr/>
          <a:lstStyle/>
          <a:p>
            <a:r>
              <a:rPr lang="en-US" sz="5400" dirty="0" smtClean="0">
                <a:solidFill>
                  <a:srgbClr val="DCE61A"/>
                </a:solidFill>
              </a:rPr>
              <a:t>We should neither trust nor distrust something because it’s a theory</a:t>
            </a:r>
            <a:br>
              <a:rPr lang="en-US" sz="5400" dirty="0" smtClean="0">
                <a:solidFill>
                  <a:srgbClr val="DCE61A"/>
                </a:solidFill>
              </a:rPr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The Question:</a:t>
            </a:r>
            <a:br>
              <a:rPr lang="en-US" sz="5400" dirty="0" smtClean="0"/>
            </a:br>
            <a:r>
              <a:rPr lang="en-US" sz="5400" dirty="0" smtClean="0"/>
              <a:t>is it a good theory?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2287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9601200" cy="1143000"/>
          </a:xfrm>
        </p:spPr>
        <p:txBody>
          <a:bodyPr/>
          <a:lstStyle/>
          <a:p>
            <a:r>
              <a:rPr lang="nn-NO" sz="5400">
                <a:latin typeface="Arial Black" charset="0"/>
                <a:ea typeface="ＭＳ Ｐゴシック" charset="0"/>
                <a:cs typeface="ＭＳ Ｐゴシック" charset="0"/>
              </a:rPr>
              <a:t>Theories approach knowledge if</a:t>
            </a:r>
            <a:r>
              <a:rPr lang="en-US" sz="5400">
                <a:latin typeface="Arial Black" charset="0"/>
                <a:ea typeface="ＭＳ Ｐゴシック" charset="0"/>
                <a:cs typeface="ＭＳ Ｐゴシック" charset="0"/>
              </a:rPr>
              <a:t>…</a:t>
            </a:r>
            <a:endParaRPr lang="nn-NO" sz="540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1" y="1981200"/>
            <a:ext cx="9677400" cy="4114800"/>
          </a:xfrm>
        </p:spPr>
        <p:txBody>
          <a:bodyPr/>
          <a:lstStyle/>
          <a:p>
            <a:pPr marL="576263" indent="-576263"/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Tested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repeatedly</a:t>
            </a:r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  <a:p>
            <a:pPr marL="576263" indent="-576263"/>
            <a:r>
              <a:rPr lang="en-US" dirty="0">
                <a:latin typeface="Arial Black"/>
                <a:ea typeface="ＭＳ Ｐゴシック" charset="0"/>
                <a:cs typeface="ＭＳ Ｐゴシック" charset="0"/>
              </a:rPr>
              <a:t>B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y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critical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 tests</a:t>
            </a:r>
          </a:p>
          <a:p>
            <a:pPr marL="576263" indent="-576263"/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Always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, or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almost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always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,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supported</a:t>
            </a:r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  <a:p>
            <a:pPr marL="576263" indent="-576263"/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  <a:p>
            <a:pPr marL="576263" indent="-576263"/>
            <a:r>
              <a:rPr lang="nn-NO" dirty="0" smtClean="0">
                <a:solidFill>
                  <a:schemeClr val="accent1"/>
                </a:solidFill>
                <a:latin typeface="Arial Black"/>
                <a:ea typeface="ＭＳ Ｐゴシック" charset="0"/>
                <a:cs typeface="ＭＳ Ｐゴシック" charset="0"/>
              </a:rPr>
              <a:t>(</a:t>
            </a:r>
            <a:r>
              <a:rPr lang="nn-NO" dirty="0" err="1" smtClean="0">
                <a:solidFill>
                  <a:schemeClr val="accent1"/>
                </a:solidFill>
                <a:latin typeface="Arial Black"/>
                <a:ea typeface="ＭＳ Ｐゴシック" charset="0"/>
                <a:cs typeface="ＭＳ Ｐゴシック" charset="0"/>
              </a:rPr>
              <a:t>Yet</a:t>
            </a:r>
            <a:r>
              <a:rPr lang="nn-NO" dirty="0" smtClean="0">
                <a:solidFill>
                  <a:schemeClr val="accent1"/>
                </a:solidFill>
                <a:latin typeface="Arial Black"/>
                <a:ea typeface="ＭＳ Ｐゴシック" charset="0"/>
                <a:cs typeface="ＭＳ Ｐゴシック" charset="0"/>
              </a:rPr>
              <a:t>: no </a:t>
            </a:r>
            <a:r>
              <a:rPr lang="nn-NO" dirty="0" err="1">
                <a:solidFill>
                  <a:schemeClr val="accent1"/>
                </a:solidFill>
                <a:latin typeface="Arial Black"/>
                <a:ea typeface="ＭＳ Ｐゴシック" charset="0"/>
                <a:cs typeface="ＭＳ Ｐゴシック" charset="0"/>
              </a:rPr>
              <a:t>theory</a:t>
            </a:r>
            <a:r>
              <a:rPr lang="nn-NO" dirty="0">
                <a:solidFill>
                  <a:schemeClr val="accent1"/>
                </a:solidFill>
                <a:latin typeface="Arial Black"/>
                <a:ea typeface="ＭＳ Ｐゴシック" charset="0"/>
                <a:cs typeface="ＭＳ Ｐゴシック" charset="0"/>
              </a:rPr>
              <a:t> is 100% </a:t>
            </a:r>
            <a:r>
              <a:rPr lang="nn-NO" dirty="0" err="1" smtClean="0">
                <a:solidFill>
                  <a:schemeClr val="accent1"/>
                </a:solidFill>
                <a:latin typeface="Arial Black"/>
                <a:ea typeface="ＭＳ Ｐゴシック" charset="0"/>
                <a:cs typeface="ＭＳ Ｐゴシック" charset="0"/>
              </a:rPr>
              <a:t>certain</a:t>
            </a:r>
            <a:r>
              <a:rPr lang="nn-NO" dirty="0" smtClean="0">
                <a:solidFill>
                  <a:schemeClr val="accent1"/>
                </a:solidFill>
                <a:latin typeface="Arial Black"/>
                <a:ea typeface="ＭＳ Ｐゴシック" charset="0"/>
                <a:cs typeface="ＭＳ Ｐゴシック" charset="0"/>
              </a:rPr>
              <a:t>)</a:t>
            </a:r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 rot="20080737">
            <a:off x="457202" y="1271590"/>
            <a:ext cx="7019925" cy="1214437"/>
          </a:xfrm>
        </p:spPr>
        <p:txBody>
          <a:bodyPr/>
          <a:lstStyle/>
          <a:p>
            <a:r>
              <a:rPr lang="nn-NO" sz="9600">
                <a:latin typeface="Arial Black" charset="0"/>
                <a:ea typeface="ＭＳ Ｐゴシック" charset="0"/>
                <a:cs typeface="ＭＳ Ｐゴシック" charset="0"/>
              </a:rPr>
              <a:t>Theories</a:t>
            </a:r>
          </a:p>
        </p:txBody>
      </p:sp>
      <p:sp>
        <p:nvSpPr>
          <p:cNvPr id="15362" name="Rectangle 2"/>
          <p:cNvSpPr txBox="1">
            <a:spLocks noChangeArrowheads="1"/>
          </p:cNvSpPr>
          <p:nvPr/>
        </p:nvSpPr>
        <p:spPr bwMode="auto">
          <a:xfrm rot="20694725">
            <a:off x="1042988" y="2560640"/>
            <a:ext cx="8978900" cy="12144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 algn="ctr"/>
            <a:r>
              <a:rPr lang="nn-NO" sz="9600">
                <a:solidFill>
                  <a:srgbClr val="DCE61A"/>
                </a:solidFill>
                <a:latin typeface="Arial Black" charset="0"/>
              </a:rPr>
              <a:t>Hypotheses</a:t>
            </a:r>
          </a:p>
        </p:txBody>
      </p:sp>
      <p:sp>
        <p:nvSpPr>
          <p:cNvPr id="15363" name="Rectangle 2"/>
          <p:cNvSpPr txBox="1">
            <a:spLocks noChangeArrowheads="1"/>
          </p:cNvSpPr>
          <p:nvPr/>
        </p:nvSpPr>
        <p:spPr bwMode="auto">
          <a:xfrm rot="509450">
            <a:off x="1079500" y="5165725"/>
            <a:ext cx="8978900" cy="12144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 algn="ctr"/>
            <a:r>
              <a:rPr lang="nn-NO" sz="9600">
                <a:solidFill>
                  <a:srgbClr val="6699FF"/>
                </a:solidFill>
                <a:latin typeface="Arial Black" charset="0"/>
              </a:rPr>
              <a:t>Predictions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13444" y="2882280"/>
            <a:ext cx="9906000" cy="1143000"/>
          </a:xfrm>
        </p:spPr>
        <p:txBody>
          <a:bodyPr/>
          <a:lstStyle/>
          <a:p>
            <a:r>
              <a:rPr lang="nb-NO" dirty="0" smtClean="0"/>
              <a:t>Things </a:t>
            </a:r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dirty="0" err="1" smtClean="0"/>
              <a:t>know</a:t>
            </a:r>
            <a:r>
              <a:rPr lang="nb-NO" dirty="0" smtClean="0"/>
              <a:t> </a:t>
            </a:r>
            <a:r>
              <a:rPr lang="nb-NO" dirty="0" err="1" smtClean="0"/>
              <a:t>that</a:t>
            </a:r>
            <a:r>
              <a:rPr lang="nb-NO" dirty="0" smtClean="0"/>
              <a:t> </a:t>
            </a:r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dirty="0" err="1" smtClean="0"/>
              <a:t>didn’t</a:t>
            </a:r>
            <a:r>
              <a:rPr lang="nb-NO" dirty="0" smtClean="0"/>
              <a:t> </a:t>
            </a:r>
            <a:r>
              <a:rPr lang="nb-NO" dirty="0" err="1" smtClean="0"/>
              <a:t>know</a:t>
            </a:r>
            <a:r>
              <a:rPr lang="nb-NO" dirty="0" smtClean="0"/>
              <a:t> </a:t>
            </a:r>
            <a:r>
              <a:rPr lang="nb-NO" dirty="0" err="1" smtClean="0"/>
              <a:t>before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sz="4400" dirty="0" smtClean="0">
                <a:solidFill>
                  <a:srgbClr val="B3E11F"/>
                </a:solidFill>
              </a:rPr>
              <a:t>(”</a:t>
            </a:r>
            <a:r>
              <a:rPr lang="nb-NO" sz="4400" dirty="0" err="1" smtClean="0">
                <a:solidFill>
                  <a:srgbClr val="B3E11F"/>
                </a:solidFill>
              </a:rPr>
              <a:t>we</a:t>
            </a:r>
            <a:r>
              <a:rPr lang="nb-NO" sz="4400" dirty="0" smtClean="0">
                <a:solidFill>
                  <a:srgbClr val="B3E11F"/>
                </a:solidFill>
              </a:rPr>
              <a:t>” = science)</a:t>
            </a:r>
            <a:endParaRPr lang="nb-NO" sz="4400" dirty="0">
              <a:solidFill>
                <a:srgbClr val="B3E1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58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3202"/>
            <a:ext cx="102870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29" y="1344248"/>
            <a:ext cx="3786871" cy="374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9101" y="1344368"/>
            <a:ext cx="6120100" cy="376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538"/>
            <a:ext cx="10287000" cy="674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16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13444" y="2882280"/>
            <a:ext cx="9906000" cy="1143000"/>
          </a:xfrm>
        </p:spPr>
        <p:txBody>
          <a:bodyPr/>
          <a:lstStyle/>
          <a:p>
            <a:r>
              <a:rPr lang="nb-NO" dirty="0" smtClean="0"/>
              <a:t>Things </a:t>
            </a:r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dirty="0" err="1" smtClean="0"/>
              <a:t>try</a:t>
            </a:r>
            <a:r>
              <a:rPr lang="nb-NO" dirty="0" smtClean="0"/>
              <a:t> to understand</a:t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sz="4400" dirty="0" smtClean="0">
                <a:solidFill>
                  <a:srgbClr val="B3E11F"/>
                </a:solidFill>
              </a:rPr>
              <a:t>(”</a:t>
            </a:r>
            <a:r>
              <a:rPr lang="nb-NO" sz="4400" dirty="0" err="1" smtClean="0">
                <a:solidFill>
                  <a:srgbClr val="B3E11F"/>
                </a:solidFill>
              </a:rPr>
              <a:t>we</a:t>
            </a:r>
            <a:r>
              <a:rPr lang="nb-NO" sz="4400" dirty="0" smtClean="0">
                <a:solidFill>
                  <a:srgbClr val="B3E11F"/>
                </a:solidFill>
              </a:rPr>
              <a:t>” = science)</a:t>
            </a:r>
            <a:endParaRPr lang="nb-NO" sz="4400" dirty="0">
              <a:solidFill>
                <a:srgbClr val="B3E1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2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7463"/>
            <a:ext cx="4638675" cy="334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627" y="3284538"/>
            <a:ext cx="6556375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8" y="3149600"/>
            <a:ext cx="6275387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3763" y="3141665"/>
            <a:ext cx="4284662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2"/>
          <p:cNvSpPr>
            <a:spLocks noChangeShapeType="1"/>
          </p:cNvSpPr>
          <p:nvPr/>
        </p:nvSpPr>
        <p:spPr bwMode="auto">
          <a:xfrm>
            <a:off x="2057400" y="1447800"/>
            <a:ext cx="0" cy="396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4" name="Line 3"/>
          <p:cNvSpPr>
            <a:spLocks noChangeShapeType="1"/>
          </p:cNvSpPr>
          <p:nvPr/>
        </p:nvSpPr>
        <p:spPr bwMode="auto">
          <a:xfrm>
            <a:off x="2057400" y="5410200"/>
            <a:ext cx="6248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2273300" y="5575301"/>
            <a:ext cx="59117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nn-NO" sz="2800">
                <a:solidFill>
                  <a:srgbClr val="FF9900"/>
                </a:solidFill>
                <a:latin typeface="Charcoal" charset="0"/>
              </a:rPr>
              <a:t>Spring                          Late summer</a:t>
            </a:r>
          </a:p>
        </p:txBody>
      </p:sp>
      <p:sp>
        <p:nvSpPr>
          <p:cNvPr id="200709" name="Line 5"/>
          <p:cNvSpPr>
            <a:spLocks noChangeShapeType="1"/>
          </p:cNvSpPr>
          <p:nvPr/>
        </p:nvSpPr>
        <p:spPr bwMode="auto">
          <a:xfrm>
            <a:off x="2286001" y="1905000"/>
            <a:ext cx="5867400" cy="2819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7" name="Text Box 6"/>
          <p:cNvSpPr txBox="1">
            <a:spLocks noChangeArrowheads="1"/>
          </p:cNvSpPr>
          <p:nvPr/>
        </p:nvSpPr>
        <p:spPr bwMode="auto">
          <a:xfrm rot="16200000">
            <a:off x="332236" y="2983598"/>
            <a:ext cx="19549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nn-NO" sz="3600">
                <a:solidFill>
                  <a:srgbClr val="FF9900"/>
                </a:solidFill>
                <a:latin typeface="Charcoal" charset="0"/>
              </a:rPr>
              <a:t>% males</a:t>
            </a:r>
          </a:p>
        </p:txBody>
      </p:sp>
      <p:sp>
        <p:nvSpPr>
          <p:cNvPr id="49158" name="Text Box 7"/>
          <p:cNvSpPr txBox="1">
            <a:spLocks noChangeArrowheads="1"/>
          </p:cNvSpPr>
          <p:nvPr/>
        </p:nvSpPr>
        <p:spPr bwMode="auto">
          <a:xfrm>
            <a:off x="247651" y="152400"/>
            <a:ext cx="986472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nn-NO" sz="3200">
                <a:solidFill>
                  <a:srgbClr val="FFFF00"/>
                </a:solidFill>
                <a:latin typeface="Arial Black" charset="0"/>
              </a:rPr>
              <a:t>Change in sex ratio: males disappearing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924800" y="3810000"/>
            <a:ext cx="2057400" cy="1214438"/>
            <a:chOff x="4992" y="2400"/>
            <a:chExt cx="1296" cy="765"/>
          </a:xfrm>
        </p:grpSpPr>
        <p:grpSp>
          <p:nvGrpSpPr>
            <p:cNvPr id="49222" name="Group 9"/>
            <p:cNvGrpSpPr>
              <a:grpSpLocks/>
            </p:cNvGrpSpPr>
            <p:nvPr/>
          </p:nvGrpSpPr>
          <p:grpSpPr bwMode="auto">
            <a:xfrm flipH="1">
              <a:off x="5136" y="2736"/>
              <a:ext cx="864" cy="192"/>
              <a:chOff x="2955" y="2883"/>
              <a:chExt cx="1406" cy="235"/>
            </a:xfrm>
          </p:grpSpPr>
          <p:sp>
            <p:nvSpPr>
              <p:cNvPr id="49248" name="Freeform 10"/>
              <p:cNvSpPr>
                <a:spLocks/>
              </p:cNvSpPr>
              <p:nvPr/>
            </p:nvSpPr>
            <p:spPr bwMode="auto">
              <a:xfrm>
                <a:off x="2955" y="2883"/>
                <a:ext cx="1406" cy="235"/>
              </a:xfrm>
              <a:custGeom>
                <a:avLst/>
                <a:gdLst>
                  <a:gd name="T0" fmla="*/ 1353 w 1406"/>
                  <a:gd name="T1" fmla="*/ 64 h 235"/>
                  <a:gd name="T2" fmla="*/ 1289 w 1406"/>
                  <a:gd name="T3" fmla="*/ 43 h 235"/>
                  <a:gd name="T4" fmla="*/ 1225 w 1406"/>
                  <a:gd name="T5" fmla="*/ 32 h 235"/>
                  <a:gd name="T6" fmla="*/ 1161 w 1406"/>
                  <a:gd name="T7" fmla="*/ 22 h 235"/>
                  <a:gd name="T8" fmla="*/ 1097 w 1406"/>
                  <a:gd name="T9" fmla="*/ 11 h 235"/>
                  <a:gd name="T10" fmla="*/ 1033 w 1406"/>
                  <a:gd name="T11" fmla="*/ 0 h 235"/>
                  <a:gd name="T12" fmla="*/ 969 w 1406"/>
                  <a:gd name="T13" fmla="*/ 0 h 235"/>
                  <a:gd name="T14" fmla="*/ 905 w 1406"/>
                  <a:gd name="T15" fmla="*/ 0 h 235"/>
                  <a:gd name="T16" fmla="*/ 841 w 1406"/>
                  <a:gd name="T17" fmla="*/ 0 h 235"/>
                  <a:gd name="T18" fmla="*/ 778 w 1406"/>
                  <a:gd name="T19" fmla="*/ 0 h 235"/>
                  <a:gd name="T20" fmla="*/ 714 w 1406"/>
                  <a:gd name="T21" fmla="*/ 11 h 235"/>
                  <a:gd name="T22" fmla="*/ 650 w 1406"/>
                  <a:gd name="T23" fmla="*/ 22 h 235"/>
                  <a:gd name="T24" fmla="*/ 575 w 1406"/>
                  <a:gd name="T25" fmla="*/ 32 h 235"/>
                  <a:gd name="T26" fmla="*/ 501 w 1406"/>
                  <a:gd name="T27" fmla="*/ 54 h 235"/>
                  <a:gd name="T28" fmla="*/ 426 w 1406"/>
                  <a:gd name="T29" fmla="*/ 54 h 235"/>
                  <a:gd name="T30" fmla="*/ 341 w 1406"/>
                  <a:gd name="T31" fmla="*/ 64 h 235"/>
                  <a:gd name="T32" fmla="*/ 266 w 1406"/>
                  <a:gd name="T33" fmla="*/ 54 h 235"/>
                  <a:gd name="T34" fmla="*/ 203 w 1406"/>
                  <a:gd name="T35" fmla="*/ 43 h 235"/>
                  <a:gd name="T36" fmla="*/ 139 w 1406"/>
                  <a:gd name="T37" fmla="*/ 32 h 235"/>
                  <a:gd name="T38" fmla="*/ 85 w 1406"/>
                  <a:gd name="T39" fmla="*/ 32 h 235"/>
                  <a:gd name="T40" fmla="*/ 43 w 1406"/>
                  <a:gd name="T41" fmla="*/ 22 h 235"/>
                  <a:gd name="T42" fmla="*/ 22 w 1406"/>
                  <a:gd name="T43" fmla="*/ 32 h 235"/>
                  <a:gd name="T44" fmla="*/ 0 w 1406"/>
                  <a:gd name="T45" fmla="*/ 64 h 235"/>
                  <a:gd name="T46" fmla="*/ 0 w 1406"/>
                  <a:gd name="T47" fmla="*/ 96 h 235"/>
                  <a:gd name="T48" fmla="*/ 0 w 1406"/>
                  <a:gd name="T49" fmla="*/ 128 h 235"/>
                  <a:gd name="T50" fmla="*/ 11 w 1406"/>
                  <a:gd name="T51" fmla="*/ 171 h 235"/>
                  <a:gd name="T52" fmla="*/ 11 w 1406"/>
                  <a:gd name="T53" fmla="*/ 192 h 235"/>
                  <a:gd name="T54" fmla="*/ 22 w 1406"/>
                  <a:gd name="T55" fmla="*/ 192 h 235"/>
                  <a:gd name="T56" fmla="*/ 53 w 1406"/>
                  <a:gd name="T57" fmla="*/ 203 h 235"/>
                  <a:gd name="T58" fmla="*/ 107 w 1406"/>
                  <a:gd name="T59" fmla="*/ 182 h 235"/>
                  <a:gd name="T60" fmla="*/ 160 w 1406"/>
                  <a:gd name="T61" fmla="*/ 171 h 235"/>
                  <a:gd name="T62" fmla="*/ 213 w 1406"/>
                  <a:gd name="T63" fmla="*/ 160 h 235"/>
                  <a:gd name="T64" fmla="*/ 256 w 1406"/>
                  <a:gd name="T65" fmla="*/ 160 h 235"/>
                  <a:gd name="T66" fmla="*/ 309 w 1406"/>
                  <a:gd name="T67" fmla="*/ 160 h 235"/>
                  <a:gd name="T68" fmla="*/ 362 w 1406"/>
                  <a:gd name="T69" fmla="*/ 160 h 235"/>
                  <a:gd name="T70" fmla="*/ 415 w 1406"/>
                  <a:gd name="T71" fmla="*/ 160 h 235"/>
                  <a:gd name="T72" fmla="*/ 469 w 1406"/>
                  <a:gd name="T73" fmla="*/ 171 h 235"/>
                  <a:gd name="T74" fmla="*/ 522 w 1406"/>
                  <a:gd name="T75" fmla="*/ 182 h 235"/>
                  <a:gd name="T76" fmla="*/ 586 w 1406"/>
                  <a:gd name="T77" fmla="*/ 192 h 235"/>
                  <a:gd name="T78" fmla="*/ 650 w 1406"/>
                  <a:gd name="T79" fmla="*/ 203 h 235"/>
                  <a:gd name="T80" fmla="*/ 714 w 1406"/>
                  <a:gd name="T81" fmla="*/ 224 h 235"/>
                  <a:gd name="T82" fmla="*/ 778 w 1406"/>
                  <a:gd name="T83" fmla="*/ 224 h 235"/>
                  <a:gd name="T84" fmla="*/ 831 w 1406"/>
                  <a:gd name="T85" fmla="*/ 224 h 235"/>
                  <a:gd name="T86" fmla="*/ 884 w 1406"/>
                  <a:gd name="T87" fmla="*/ 235 h 235"/>
                  <a:gd name="T88" fmla="*/ 937 w 1406"/>
                  <a:gd name="T89" fmla="*/ 235 h 235"/>
                  <a:gd name="T90" fmla="*/ 1001 w 1406"/>
                  <a:gd name="T91" fmla="*/ 235 h 235"/>
                  <a:gd name="T92" fmla="*/ 1054 w 1406"/>
                  <a:gd name="T93" fmla="*/ 235 h 235"/>
                  <a:gd name="T94" fmla="*/ 1118 w 1406"/>
                  <a:gd name="T95" fmla="*/ 224 h 235"/>
                  <a:gd name="T96" fmla="*/ 1171 w 1406"/>
                  <a:gd name="T97" fmla="*/ 213 h 235"/>
                  <a:gd name="T98" fmla="*/ 1225 w 1406"/>
                  <a:gd name="T99" fmla="*/ 203 h 235"/>
                  <a:gd name="T100" fmla="*/ 1289 w 1406"/>
                  <a:gd name="T101" fmla="*/ 192 h 235"/>
                  <a:gd name="T102" fmla="*/ 1342 w 1406"/>
                  <a:gd name="T103" fmla="*/ 171 h 235"/>
                  <a:gd name="T104" fmla="*/ 1406 w 1406"/>
                  <a:gd name="T105" fmla="*/ 150 h 2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06"/>
                  <a:gd name="T160" fmla="*/ 0 h 235"/>
                  <a:gd name="T161" fmla="*/ 1406 w 1406"/>
                  <a:gd name="T162" fmla="*/ 235 h 23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06" h="235">
                    <a:moveTo>
                      <a:pt x="1384" y="75"/>
                    </a:moveTo>
                    <a:lnTo>
                      <a:pt x="1353" y="64"/>
                    </a:lnTo>
                    <a:lnTo>
                      <a:pt x="1321" y="54"/>
                    </a:lnTo>
                    <a:lnTo>
                      <a:pt x="1289" y="43"/>
                    </a:lnTo>
                    <a:lnTo>
                      <a:pt x="1257" y="32"/>
                    </a:lnTo>
                    <a:lnTo>
                      <a:pt x="1225" y="32"/>
                    </a:lnTo>
                    <a:lnTo>
                      <a:pt x="1193" y="22"/>
                    </a:lnTo>
                    <a:lnTo>
                      <a:pt x="1161" y="22"/>
                    </a:lnTo>
                    <a:lnTo>
                      <a:pt x="1129" y="11"/>
                    </a:lnTo>
                    <a:lnTo>
                      <a:pt x="1097" y="11"/>
                    </a:lnTo>
                    <a:lnTo>
                      <a:pt x="1065" y="0"/>
                    </a:lnTo>
                    <a:lnTo>
                      <a:pt x="1033" y="0"/>
                    </a:lnTo>
                    <a:lnTo>
                      <a:pt x="1001" y="0"/>
                    </a:lnTo>
                    <a:lnTo>
                      <a:pt x="969" y="0"/>
                    </a:lnTo>
                    <a:lnTo>
                      <a:pt x="937" y="0"/>
                    </a:lnTo>
                    <a:lnTo>
                      <a:pt x="905" y="0"/>
                    </a:lnTo>
                    <a:lnTo>
                      <a:pt x="873" y="0"/>
                    </a:lnTo>
                    <a:lnTo>
                      <a:pt x="841" y="0"/>
                    </a:lnTo>
                    <a:lnTo>
                      <a:pt x="809" y="0"/>
                    </a:lnTo>
                    <a:lnTo>
                      <a:pt x="778" y="0"/>
                    </a:lnTo>
                    <a:lnTo>
                      <a:pt x="746" y="0"/>
                    </a:lnTo>
                    <a:lnTo>
                      <a:pt x="714" y="11"/>
                    </a:lnTo>
                    <a:lnTo>
                      <a:pt x="682" y="11"/>
                    </a:lnTo>
                    <a:lnTo>
                      <a:pt x="650" y="22"/>
                    </a:lnTo>
                    <a:lnTo>
                      <a:pt x="618" y="22"/>
                    </a:lnTo>
                    <a:lnTo>
                      <a:pt x="575" y="32"/>
                    </a:lnTo>
                    <a:lnTo>
                      <a:pt x="543" y="43"/>
                    </a:lnTo>
                    <a:lnTo>
                      <a:pt x="501" y="54"/>
                    </a:lnTo>
                    <a:lnTo>
                      <a:pt x="458" y="54"/>
                    </a:lnTo>
                    <a:lnTo>
                      <a:pt x="426" y="54"/>
                    </a:lnTo>
                    <a:lnTo>
                      <a:pt x="384" y="64"/>
                    </a:lnTo>
                    <a:lnTo>
                      <a:pt x="341" y="64"/>
                    </a:lnTo>
                    <a:lnTo>
                      <a:pt x="309" y="54"/>
                    </a:lnTo>
                    <a:lnTo>
                      <a:pt x="266" y="54"/>
                    </a:lnTo>
                    <a:lnTo>
                      <a:pt x="234" y="54"/>
                    </a:lnTo>
                    <a:lnTo>
                      <a:pt x="203" y="43"/>
                    </a:lnTo>
                    <a:lnTo>
                      <a:pt x="171" y="32"/>
                    </a:lnTo>
                    <a:lnTo>
                      <a:pt x="139" y="32"/>
                    </a:lnTo>
                    <a:lnTo>
                      <a:pt x="107" y="32"/>
                    </a:lnTo>
                    <a:lnTo>
                      <a:pt x="85" y="32"/>
                    </a:lnTo>
                    <a:lnTo>
                      <a:pt x="64" y="22"/>
                    </a:lnTo>
                    <a:lnTo>
                      <a:pt x="43" y="22"/>
                    </a:lnTo>
                    <a:lnTo>
                      <a:pt x="32" y="32"/>
                    </a:lnTo>
                    <a:lnTo>
                      <a:pt x="22" y="32"/>
                    </a:lnTo>
                    <a:lnTo>
                      <a:pt x="11" y="43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0" y="96"/>
                    </a:lnTo>
                    <a:lnTo>
                      <a:pt x="0" y="107"/>
                    </a:lnTo>
                    <a:lnTo>
                      <a:pt x="0" y="128"/>
                    </a:lnTo>
                    <a:lnTo>
                      <a:pt x="0" y="139"/>
                    </a:lnTo>
                    <a:lnTo>
                      <a:pt x="11" y="171"/>
                    </a:lnTo>
                    <a:lnTo>
                      <a:pt x="11" y="192"/>
                    </a:lnTo>
                    <a:lnTo>
                      <a:pt x="22" y="192"/>
                    </a:lnTo>
                    <a:lnTo>
                      <a:pt x="32" y="192"/>
                    </a:lnTo>
                    <a:lnTo>
                      <a:pt x="53" y="203"/>
                    </a:lnTo>
                    <a:lnTo>
                      <a:pt x="85" y="192"/>
                    </a:lnTo>
                    <a:lnTo>
                      <a:pt x="107" y="182"/>
                    </a:lnTo>
                    <a:lnTo>
                      <a:pt x="139" y="182"/>
                    </a:lnTo>
                    <a:lnTo>
                      <a:pt x="160" y="171"/>
                    </a:lnTo>
                    <a:lnTo>
                      <a:pt x="181" y="171"/>
                    </a:lnTo>
                    <a:lnTo>
                      <a:pt x="213" y="160"/>
                    </a:lnTo>
                    <a:lnTo>
                      <a:pt x="234" y="160"/>
                    </a:lnTo>
                    <a:lnTo>
                      <a:pt x="256" y="160"/>
                    </a:lnTo>
                    <a:lnTo>
                      <a:pt x="288" y="160"/>
                    </a:lnTo>
                    <a:lnTo>
                      <a:pt x="309" y="160"/>
                    </a:lnTo>
                    <a:lnTo>
                      <a:pt x="330" y="160"/>
                    </a:lnTo>
                    <a:lnTo>
                      <a:pt x="362" y="160"/>
                    </a:lnTo>
                    <a:lnTo>
                      <a:pt x="384" y="160"/>
                    </a:lnTo>
                    <a:lnTo>
                      <a:pt x="415" y="160"/>
                    </a:lnTo>
                    <a:lnTo>
                      <a:pt x="437" y="160"/>
                    </a:lnTo>
                    <a:lnTo>
                      <a:pt x="469" y="171"/>
                    </a:lnTo>
                    <a:lnTo>
                      <a:pt x="490" y="171"/>
                    </a:lnTo>
                    <a:lnTo>
                      <a:pt x="522" y="182"/>
                    </a:lnTo>
                    <a:lnTo>
                      <a:pt x="554" y="182"/>
                    </a:lnTo>
                    <a:lnTo>
                      <a:pt x="586" y="192"/>
                    </a:lnTo>
                    <a:lnTo>
                      <a:pt x="618" y="192"/>
                    </a:lnTo>
                    <a:lnTo>
                      <a:pt x="650" y="203"/>
                    </a:lnTo>
                    <a:lnTo>
                      <a:pt x="682" y="213"/>
                    </a:lnTo>
                    <a:lnTo>
                      <a:pt x="714" y="224"/>
                    </a:lnTo>
                    <a:lnTo>
                      <a:pt x="746" y="224"/>
                    </a:lnTo>
                    <a:lnTo>
                      <a:pt x="778" y="224"/>
                    </a:lnTo>
                    <a:lnTo>
                      <a:pt x="799" y="224"/>
                    </a:lnTo>
                    <a:lnTo>
                      <a:pt x="831" y="224"/>
                    </a:lnTo>
                    <a:lnTo>
                      <a:pt x="852" y="235"/>
                    </a:lnTo>
                    <a:lnTo>
                      <a:pt x="884" y="235"/>
                    </a:lnTo>
                    <a:lnTo>
                      <a:pt x="916" y="235"/>
                    </a:lnTo>
                    <a:lnTo>
                      <a:pt x="937" y="235"/>
                    </a:lnTo>
                    <a:lnTo>
                      <a:pt x="969" y="235"/>
                    </a:lnTo>
                    <a:lnTo>
                      <a:pt x="1001" y="235"/>
                    </a:lnTo>
                    <a:lnTo>
                      <a:pt x="1022" y="235"/>
                    </a:lnTo>
                    <a:lnTo>
                      <a:pt x="1054" y="235"/>
                    </a:lnTo>
                    <a:lnTo>
                      <a:pt x="1086" y="224"/>
                    </a:lnTo>
                    <a:lnTo>
                      <a:pt x="1118" y="224"/>
                    </a:lnTo>
                    <a:lnTo>
                      <a:pt x="1140" y="224"/>
                    </a:lnTo>
                    <a:lnTo>
                      <a:pt x="1171" y="213"/>
                    </a:lnTo>
                    <a:lnTo>
                      <a:pt x="1203" y="213"/>
                    </a:lnTo>
                    <a:lnTo>
                      <a:pt x="1225" y="203"/>
                    </a:lnTo>
                    <a:lnTo>
                      <a:pt x="1257" y="203"/>
                    </a:lnTo>
                    <a:lnTo>
                      <a:pt x="1289" y="192"/>
                    </a:lnTo>
                    <a:lnTo>
                      <a:pt x="1321" y="182"/>
                    </a:lnTo>
                    <a:lnTo>
                      <a:pt x="1342" y="171"/>
                    </a:lnTo>
                    <a:lnTo>
                      <a:pt x="1374" y="160"/>
                    </a:lnTo>
                    <a:lnTo>
                      <a:pt x="1406" y="150"/>
                    </a:lnTo>
                    <a:lnTo>
                      <a:pt x="1384" y="75"/>
                    </a:lnTo>
                    <a:close/>
                  </a:path>
                </a:pathLst>
              </a:custGeom>
              <a:solidFill>
                <a:srgbClr val="666633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49" name="Oval 11"/>
              <p:cNvSpPr>
                <a:spLocks noChangeArrowheads="1"/>
              </p:cNvSpPr>
              <p:nvPr/>
            </p:nvSpPr>
            <p:spPr bwMode="auto">
              <a:xfrm>
                <a:off x="4201" y="2915"/>
                <a:ext cx="107" cy="96"/>
              </a:xfrm>
              <a:prstGeom prst="ellipse">
                <a:avLst/>
              </a:prstGeom>
              <a:solidFill>
                <a:srgbClr val="FFFFFF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50" name="Oval 12"/>
              <p:cNvSpPr>
                <a:spLocks noChangeArrowheads="1"/>
              </p:cNvSpPr>
              <p:nvPr/>
            </p:nvSpPr>
            <p:spPr bwMode="auto">
              <a:xfrm>
                <a:off x="4233" y="2926"/>
                <a:ext cx="64" cy="53"/>
              </a:xfrm>
              <a:prstGeom prst="ellipse">
                <a:avLst/>
              </a:prstGeom>
              <a:solidFill>
                <a:srgbClr val="0000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51" name="Oval 13"/>
              <p:cNvSpPr>
                <a:spLocks noChangeArrowheads="1"/>
              </p:cNvSpPr>
              <p:nvPr/>
            </p:nvSpPr>
            <p:spPr bwMode="auto">
              <a:xfrm>
                <a:off x="4031" y="2958"/>
                <a:ext cx="106" cy="107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52" name="Oval 14"/>
              <p:cNvSpPr>
                <a:spLocks noChangeArrowheads="1"/>
              </p:cNvSpPr>
              <p:nvPr/>
            </p:nvSpPr>
            <p:spPr bwMode="auto">
              <a:xfrm>
                <a:off x="3892" y="2958"/>
                <a:ext cx="117" cy="107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53" name="Oval 15"/>
              <p:cNvSpPr>
                <a:spLocks noChangeArrowheads="1"/>
              </p:cNvSpPr>
              <p:nvPr/>
            </p:nvSpPr>
            <p:spPr bwMode="auto">
              <a:xfrm>
                <a:off x="3530" y="2969"/>
                <a:ext cx="85" cy="74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54" name="Oval 16"/>
              <p:cNvSpPr>
                <a:spLocks noChangeArrowheads="1"/>
              </p:cNvSpPr>
              <p:nvPr/>
            </p:nvSpPr>
            <p:spPr bwMode="auto">
              <a:xfrm>
                <a:off x="3381" y="2969"/>
                <a:ext cx="107" cy="64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55" name="Oval 17"/>
              <p:cNvSpPr>
                <a:spLocks noChangeArrowheads="1"/>
              </p:cNvSpPr>
              <p:nvPr/>
            </p:nvSpPr>
            <p:spPr bwMode="auto">
              <a:xfrm>
                <a:off x="3626" y="2958"/>
                <a:ext cx="117" cy="96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56" name="Oval 18"/>
              <p:cNvSpPr>
                <a:spLocks noChangeArrowheads="1"/>
              </p:cNvSpPr>
              <p:nvPr/>
            </p:nvSpPr>
            <p:spPr bwMode="auto">
              <a:xfrm>
                <a:off x="3754" y="2958"/>
                <a:ext cx="117" cy="96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49223" name="Group 19"/>
            <p:cNvGrpSpPr>
              <a:grpSpLocks/>
            </p:cNvGrpSpPr>
            <p:nvPr/>
          </p:nvGrpSpPr>
          <p:grpSpPr bwMode="auto">
            <a:xfrm>
              <a:off x="4992" y="2448"/>
              <a:ext cx="723" cy="141"/>
              <a:chOff x="4797" y="2979"/>
              <a:chExt cx="1182" cy="203"/>
            </a:xfrm>
          </p:grpSpPr>
          <p:sp>
            <p:nvSpPr>
              <p:cNvPr id="49244" name="Freeform 20"/>
              <p:cNvSpPr>
                <a:spLocks/>
              </p:cNvSpPr>
              <p:nvPr/>
            </p:nvSpPr>
            <p:spPr bwMode="auto">
              <a:xfrm>
                <a:off x="4797" y="2979"/>
                <a:ext cx="1182" cy="203"/>
              </a:xfrm>
              <a:custGeom>
                <a:avLst/>
                <a:gdLst>
                  <a:gd name="T0" fmla="*/ 43 w 1182"/>
                  <a:gd name="T1" fmla="*/ 64 h 203"/>
                  <a:gd name="T2" fmla="*/ 96 w 1182"/>
                  <a:gd name="T3" fmla="*/ 43 h 203"/>
                  <a:gd name="T4" fmla="*/ 149 w 1182"/>
                  <a:gd name="T5" fmla="*/ 32 h 203"/>
                  <a:gd name="T6" fmla="*/ 203 w 1182"/>
                  <a:gd name="T7" fmla="*/ 22 h 203"/>
                  <a:gd name="T8" fmla="*/ 256 w 1182"/>
                  <a:gd name="T9" fmla="*/ 11 h 203"/>
                  <a:gd name="T10" fmla="*/ 309 w 1182"/>
                  <a:gd name="T11" fmla="*/ 11 h 203"/>
                  <a:gd name="T12" fmla="*/ 362 w 1182"/>
                  <a:gd name="T13" fmla="*/ 0 h 203"/>
                  <a:gd name="T14" fmla="*/ 416 w 1182"/>
                  <a:gd name="T15" fmla="*/ 0 h 203"/>
                  <a:gd name="T16" fmla="*/ 479 w 1182"/>
                  <a:gd name="T17" fmla="*/ 11 h 203"/>
                  <a:gd name="T18" fmla="*/ 533 w 1182"/>
                  <a:gd name="T19" fmla="*/ 11 h 203"/>
                  <a:gd name="T20" fmla="*/ 586 w 1182"/>
                  <a:gd name="T21" fmla="*/ 11 h 203"/>
                  <a:gd name="T22" fmla="*/ 639 w 1182"/>
                  <a:gd name="T23" fmla="*/ 22 h 203"/>
                  <a:gd name="T24" fmla="*/ 692 w 1182"/>
                  <a:gd name="T25" fmla="*/ 32 h 203"/>
                  <a:gd name="T26" fmla="*/ 756 w 1182"/>
                  <a:gd name="T27" fmla="*/ 43 h 203"/>
                  <a:gd name="T28" fmla="*/ 820 w 1182"/>
                  <a:gd name="T29" fmla="*/ 54 h 203"/>
                  <a:gd name="T30" fmla="*/ 895 w 1182"/>
                  <a:gd name="T31" fmla="*/ 54 h 203"/>
                  <a:gd name="T32" fmla="*/ 959 w 1182"/>
                  <a:gd name="T33" fmla="*/ 54 h 203"/>
                  <a:gd name="T34" fmla="*/ 1012 w 1182"/>
                  <a:gd name="T35" fmla="*/ 43 h 203"/>
                  <a:gd name="T36" fmla="*/ 1065 w 1182"/>
                  <a:gd name="T37" fmla="*/ 32 h 203"/>
                  <a:gd name="T38" fmla="*/ 1108 w 1182"/>
                  <a:gd name="T39" fmla="*/ 32 h 203"/>
                  <a:gd name="T40" fmla="*/ 1140 w 1182"/>
                  <a:gd name="T41" fmla="*/ 32 h 203"/>
                  <a:gd name="T42" fmla="*/ 1161 w 1182"/>
                  <a:gd name="T43" fmla="*/ 32 h 203"/>
                  <a:gd name="T44" fmla="*/ 1172 w 1182"/>
                  <a:gd name="T45" fmla="*/ 64 h 203"/>
                  <a:gd name="T46" fmla="*/ 1182 w 1182"/>
                  <a:gd name="T47" fmla="*/ 107 h 203"/>
                  <a:gd name="T48" fmla="*/ 1172 w 1182"/>
                  <a:gd name="T49" fmla="*/ 181 h 203"/>
                  <a:gd name="T50" fmla="*/ 1129 w 1182"/>
                  <a:gd name="T51" fmla="*/ 171 h 203"/>
                  <a:gd name="T52" fmla="*/ 1086 w 1182"/>
                  <a:gd name="T53" fmla="*/ 160 h 203"/>
                  <a:gd name="T54" fmla="*/ 1044 w 1182"/>
                  <a:gd name="T55" fmla="*/ 149 h 203"/>
                  <a:gd name="T56" fmla="*/ 1001 w 1182"/>
                  <a:gd name="T57" fmla="*/ 139 h 203"/>
                  <a:gd name="T58" fmla="*/ 959 w 1182"/>
                  <a:gd name="T59" fmla="*/ 139 h 203"/>
                  <a:gd name="T60" fmla="*/ 916 w 1182"/>
                  <a:gd name="T61" fmla="*/ 139 h 203"/>
                  <a:gd name="T62" fmla="*/ 873 w 1182"/>
                  <a:gd name="T63" fmla="*/ 139 h 203"/>
                  <a:gd name="T64" fmla="*/ 831 w 1182"/>
                  <a:gd name="T65" fmla="*/ 139 h 203"/>
                  <a:gd name="T66" fmla="*/ 788 w 1182"/>
                  <a:gd name="T67" fmla="*/ 149 h 203"/>
                  <a:gd name="T68" fmla="*/ 735 w 1182"/>
                  <a:gd name="T69" fmla="*/ 149 h 203"/>
                  <a:gd name="T70" fmla="*/ 692 w 1182"/>
                  <a:gd name="T71" fmla="*/ 160 h 203"/>
                  <a:gd name="T72" fmla="*/ 639 w 1182"/>
                  <a:gd name="T73" fmla="*/ 171 h 203"/>
                  <a:gd name="T74" fmla="*/ 575 w 1182"/>
                  <a:gd name="T75" fmla="*/ 192 h 203"/>
                  <a:gd name="T76" fmla="*/ 533 w 1182"/>
                  <a:gd name="T77" fmla="*/ 192 h 203"/>
                  <a:gd name="T78" fmla="*/ 479 w 1182"/>
                  <a:gd name="T79" fmla="*/ 192 h 203"/>
                  <a:gd name="T80" fmla="*/ 437 w 1182"/>
                  <a:gd name="T81" fmla="*/ 192 h 203"/>
                  <a:gd name="T82" fmla="*/ 384 w 1182"/>
                  <a:gd name="T83" fmla="*/ 203 h 203"/>
                  <a:gd name="T84" fmla="*/ 341 w 1182"/>
                  <a:gd name="T85" fmla="*/ 203 h 203"/>
                  <a:gd name="T86" fmla="*/ 288 w 1182"/>
                  <a:gd name="T87" fmla="*/ 192 h 203"/>
                  <a:gd name="T88" fmla="*/ 245 w 1182"/>
                  <a:gd name="T89" fmla="*/ 192 h 203"/>
                  <a:gd name="T90" fmla="*/ 192 w 1182"/>
                  <a:gd name="T91" fmla="*/ 181 h 203"/>
                  <a:gd name="T92" fmla="*/ 149 w 1182"/>
                  <a:gd name="T93" fmla="*/ 171 h 203"/>
                  <a:gd name="T94" fmla="*/ 96 w 1182"/>
                  <a:gd name="T95" fmla="*/ 160 h 203"/>
                  <a:gd name="T96" fmla="*/ 54 w 1182"/>
                  <a:gd name="T97" fmla="*/ 149 h 203"/>
                  <a:gd name="T98" fmla="*/ 0 w 1182"/>
                  <a:gd name="T99" fmla="*/ 128 h 20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82"/>
                  <a:gd name="T151" fmla="*/ 0 h 203"/>
                  <a:gd name="T152" fmla="*/ 1182 w 1182"/>
                  <a:gd name="T153" fmla="*/ 203 h 20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82" h="203">
                    <a:moveTo>
                      <a:pt x="22" y="64"/>
                    </a:moveTo>
                    <a:lnTo>
                      <a:pt x="43" y="64"/>
                    </a:lnTo>
                    <a:lnTo>
                      <a:pt x="75" y="54"/>
                    </a:lnTo>
                    <a:lnTo>
                      <a:pt x="96" y="43"/>
                    </a:lnTo>
                    <a:lnTo>
                      <a:pt x="117" y="32"/>
                    </a:lnTo>
                    <a:lnTo>
                      <a:pt x="149" y="32"/>
                    </a:lnTo>
                    <a:lnTo>
                      <a:pt x="171" y="22"/>
                    </a:lnTo>
                    <a:lnTo>
                      <a:pt x="203" y="22"/>
                    </a:lnTo>
                    <a:lnTo>
                      <a:pt x="224" y="22"/>
                    </a:lnTo>
                    <a:lnTo>
                      <a:pt x="256" y="11"/>
                    </a:lnTo>
                    <a:lnTo>
                      <a:pt x="288" y="11"/>
                    </a:lnTo>
                    <a:lnTo>
                      <a:pt x="309" y="11"/>
                    </a:lnTo>
                    <a:lnTo>
                      <a:pt x="341" y="11"/>
                    </a:lnTo>
                    <a:lnTo>
                      <a:pt x="362" y="0"/>
                    </a:lnTo>
                    <a:lnTo>
                      <a:pt x="394" y="0"/>
                    </a:lnTo>
                    <a:lnTo>
                      <a:pt x="416" y="0"/>
                    </a:lnTo>
                    <a:lnTo>
                      <a:pt x="448" y="0"/>
                    </a:lnTo>
                    <a:lnTo>
                      <a:pt x="479" y="11"/>
                    </a:lnTo>
                    <a:lnTo>
                      <a:pt x="501" y="11"/>
                    </a:lnTo>
                    <a:lnTo>
                      <a:pt x="533" y="11"/>
                    </a:lnTo>
                    <a:lnTo>
                      <a:pt x="554" y="11"/>
                    </a:lnTo>
                    <a:lnTo>
                      <a:pt x="586" y="11"/>
                    </a:lnTo>
                    <a:lnTo>
                      <a:pt x="607" y="22"/>
                    </a:lnTo>
                    <a:lnTo>
                      <a:pt x="639" y="22"/>
                    </a:lnTo>
                    <a:lnTo>
                      <a:pt x="660" y="22"/>
                    </a:lnTo>
                    <a:lnTo>
                      <a:pt x="692" y="32"/>
                    </a:lnTo>
                    <a:lnTo>
                      <a:pt x="724" y="43"/>
                    </a:lnTo>
                    <a:lnTo>
                      <a:pt x="756" y="43"/>
                    </a:lnTo>
                    <a:lnTo>
                      <a:pt x="788" y="54"/>
                    </a:lnTo>
                    <a:lnTo>
                      <a:pt x="820" y="54"/>
                    </a:lnTo>
                    <a:lnTo>
                      <a:pt x="863" y="54"/>
                    </a:lnTo>
                    <a:lnTo>
                      <a:pt x="895" y="54"/>
                    </a:lnTo>
                    <a:lnTo>
                      <a:pt x="927" y="54"/>
                    </a:lnTo>
                    <a:lnTo>
                      <a:pt x="959" y="54"/>
                    </a:lnTo>
                    <a:lnTo>
                      <a:pt x="980" y="43"/>
                    </a:lnTo>
                    <a:lnTo>
                      <a:pt x="1012" y="43"/>
                    </a:lnTo>
                    <a:lnTo>
                      <a:pt x="1033" y="43"/>
                    </a:lnTo>
                    <a:lnTo>
                      <a:pt x="1065" y="32"/>
                    </a:lnTo>
                    <a:lnTo>
                      <a:pt x="1086" y="32"/>
                    </a:lnTo>
                    <a:lnTo>
                      <a:pt x="1108" y="32"/>
                    </a:lnTo>
                    <a:lnTo>
                      <a:pt x="1129" y="32"/>
                    </a:lnTo>
                    <a:lnTo>
                      <a:pt x="1140" y="32"/>
                    </a:lnTo>
                    <a:lnTo>
                      <a:pt x="1150" y="32"/>
                    </a:lnTo>
                    <a:lnTo>
                      <a:pt x="1161" y="32"/>
                    </a:lnTo>
                    <a:lnTo>
                      <a:pt x="1172" y="43"/>
                    </a:lnTo>
                    <a:lnTo>
                      <a:pt x="1172" y="64"/>
                    </a:lnTo>
                    <a:lnTo>
                      <a:pt x="1182" y="75"/>
                    </a:lnTo>
                    <a:lnTo>
                      <a:pt x="1182" y="107"/>
                    </a:lnTo>
                    <a:lnTo>
                      <a:pt x="1172" y="139"/>
                    </a:lnTo>
                    <a:lnTo>
                      <a:pt x="1172" y="181"/>
                    </a:lnTo>
                    <a:lnTo>
                      <a:pt x="1161" y="160"/>
                    </a:lnTo>
                    <a:lnTo>
                      <a:pt x="1129" y="171"/>
                    </a:lnTo>
                    <a:lnTo>
                      <a:pt x="1108" y="171"/>
                    </a:lnTo>
                    <a:lnTo>
                      <a:pt x="1086" y="160"/>
                    </a:lnTo>
                    <a:lnTo>
                      <a:pt x="1065" y="149"/>
                    </a:lnTo>
                    <a:lnTo>
                      <a:pt x="1044" y="149"/>
                    </a:lnTo>
                    <a:lnTo>
                      <a:pt x="1023" y="139"/>
                    </a:lnTo>
                    <a:lnTo>
                      <a:pt x="1001" y="139"/>
                    </a:lnTo>
                    <a:lnTo>
                      <a:pt x="980" y="139"/>
                    </a:lnTo>
                    <a:lnTo>
                      <a:pt x="959" y="139"/>
                    </a:lnTo>
                    <a:lnTo>
                      <a:pt x="937" y="139"/>
                    </a:lnTo>
                    <a:lnTo>
                      <a:pt x="916" y="139"/>
                    </a:lnTo>
                    <a:lnTo>
                      <a:pt x="895" y="139"/>
                    </a:lnTo>
                    <a:lnTo>
                      <a:pt x="873" y="139"/>
                    </a:lnTo>
                    <a:lnTo>
                      <a:pt x="852" y="139"/>
                    </a:lnTo>
                    <a:lnTo>
                      <a:pt x="831" y="139"/>
                    </a:lnTo>
                    <a:lnTo>
                      <a:pt x="810" y="139"/>
                    </a:lnTo>
                    <a:lnTo>
                      <a:pt x="788" y="149"/>
                    </a:lnTo>
                    <a:lnTo>
                      <a:pt x="767" y="149"/>
                    </a:lnTo>
                    <a:lnTo>
                      <a:pt x="735" y="149"/>
                    </a:lnTo>
                    <a:lnTo>
                      <a:pt x="714" y="160"/>
                    </a:lnTo>
                    <a:lnTo>
                      <a:pt x="692" y="160"/>
                    </a:lnTo>
                    <a:lnTo>
                      <a:pt x="660" y="171"/>
                    </a:lnTo>
                    <a:lnTo>
                      <a:pt x="639" y="171"/>
                    </a:lnTo>
                    <a:lnTo>
                      <a:pt x="607" y="181"/>
                    </a:lnTo>
                    <a:lnTo>
                      <a:pt x="575" y="192"/>
                    </a:lnTo>
                    <a:lnTo>
                      <a:pt x="554" y="192"/>
                    </a:lnTo>
                    <a:lnTo>
                      <a:pt x="533" y="192"/>
                    </a:lnTo>
                    <a:lnTo>
                      <a:pt x="511" y="192"/>
                    </a:lnTo>
                    <a:lnTo>
                      <a:pt x="479" y="192"/>
                    </a:lnTo>
                    <a:lnTo>
                      <a:pt x="458" y="192"/>
                    </a:lnTo>
                    <a:lnTo>
                      <a:pt x="437" y="192"/>
                    </a:lnTo>
                    <a:lnTo>
                      <a:pt x="416" y="203"/>
                    </a:lnTo>
                    <a:lnTo>
                      <a:pt x="384" y="203"/>
                    </a:lnTo>
                    <a:lnTo>
                      <a:pt x="362" y="203"/>
                    </a:lnTo>
                    <a:lnTo>
                      <a:pt x="341" y="203"/>
                    </a:lnTo>
                    <a:lnTo>
                      <a:pt x="320" y="192"/>
                    </a:lnTo>
                    <a:lnTo>
                      <a:pt x="288" y="192"/>
                    </a:lnTo>
                    <a:lnTo>
                      <a:pt x="267" y="192"/>
                    </a:lnTo>
                    <a:lnTo>
                      <a:pt x="245" y="192"/>
                    </a:lnTo>
                    <a:lnTo>
                      <a:pt x="224" y="192"/>
                    </a:lnTo>
                    <a:lnTo>
                      <a:pt x="192" y="181"/>
                    </a:lnTo>
                    <a:lnTo>
                      <a:pt x="171" y="181"/>
                    </a:lnTo>
                    <a:lnTo>
                      <a:pt x="149" y="171"/>
                    </a:lnTo>
                    <a:lnTo>
                      <a:pt x="117" y="171"/>
                    </a:lnTo>
                    <a:lnTo>
                      <a:pt x="96" y="160"/>
                    </a:lnTo>
                    <a:lnTo>
                      <a:pt x="75" y="149"/>
                    </a:lnTo>
                    <a:lnTo>
                      <a:pt x="54" y="149"/>
                    </a:lnTo>
                    <a:lnTo>
                      <a:pt x="22" y="139"/>
                    </a:lnTo>
                    <a:lnTo>
                      <a:pt x="0" y="128"/>
                    </a:lnTo>
                    <a:lnTo>
                      <a:pt x="22" y="64"/>
                    </a:lnTo>
                    <a:close/>
                  </a:path>
                </a:pathLst>
              </a:custGeom>
              <a:solidFill>
                <a:srgbClr val="666633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45" name="Oval 21"/>
              <p:cNvSpPr>
                <a:spLocks noChangeArrowheads="1"/>
              </p:cNvSpPr>
              <p:nvPr/>
            </p:nvSpPr>
            <p:spPr bwMode="auto">
              <a:xfrm>
                <a:off x="4861" y="3011"/>
                <a:ext cx="85" cy="75"/>
              </a:xfrm>
              <a:prstGeom prst="ellipse">
                <a:avLst/>
              </a:prstGeom>
              <a:solidFill>
                <a:srgbClr val="FFFFFF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46" name="Oval 22"/>
              <p:cNvSpPr>
                <a:spLocks noChangeArrowheads="1"/>
              </p:cNvSpPr>
              <p:nvPr/>
            </p:nvSpPr>
            <p:spPr bwMode="auto">
              <a:xfrm>
                <a:off x="4872" y="3022"/>
                <a:ext cx="53" cy="43"/>
              </a:xfrm>
              <a:prstGeom prst="ellipse">
                <a:avLst/>
              </a:prstGeom>
              <a:solidFill>
                <a:srgbClr val="0000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47" name="Oval 23"/>
              <p:cNvSpPr>
                <a:spLocks noChangeArrowheads="1"/>
              </p:cNvSpPr>
              <p:nvPr/>
            </p:nvSpPr>
            <p:spPr bwMode="auto">
              <a:xfrm>
                <a:off x="4936" y="3086"/>
                <a:ext cx="500" cy="96"/>
              </a:xfrm>
              <a:prstGeom prst="ellipse">
                <a:avLst/>
              </a:prstGeom>
              <a:solidFill>
                <a:srgbClr val="FF66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49224" name="Group 24"/>
            <p:cNvGrpSpPr>
              <a:grpSpLocks/>
            </p:cNvGrpSpPr>
            <p:nvPr/>
          </p:nvGrpSpPr>
          <p:grpSpPr bwMode="auto">
            <a:xfrm>
              <a:off x="5184" y="2544"/>
              <a:ext cx="723" cy="141"/>
              <a:chOff x="4797" y="2979"/>
              <a:chExt cx="1182" cy="203"/>
            </a:xfrm>
          </p:grpSpPr>
          <p:sp>
            <p:nvSpPr>
              <p:cNvPr id="49240" name="Freeform 25"/>
              <p:cNvSpPr>
                <a:spLocks/>
              </p:cNvSpPr>
              <p:nvPr/>
            </p:nvSpPr>
            <p:spPr bwMode="auto">
              <a:xfrm>
                <a:off x="4797" y="2979"/>
                <a:ext cx="1182" cy="203"/>
              </a:xfrm>
              <a:custGeom>
                <a:avLst/>
                <a:gdLst>
                  <a:gd name="T0" fmla="*/ 43 w 1182"/>
                  <a:gd name="T1" fmla="*/ 64 h 203"/>
                  <a:gd name="T2" fmla="*/ 96 w 1182"/>
                  <a:gd name="T3" fmla="*/ 43 h 203"/>
                  <a:gd name="T4" fmla="*/ 149 w 1182"/>
                  <a:gd name="T5" fmla="*/ 32 h 203"/>
                  <a:gd name="T6" fmla="*/ 203 w 1182"/>
                  <a:gd name="T7" fmla="*/ 22 h 203"/>
                  <a:gd name="T8" fmla="*/ 256 w 1182"/>
                  <a:gd name="T9" fmla="*/ 11 h 203"/>
                  <a:gd name="T10" fmla="*/ 309 w 1182"/>
                  <a:gd name="T11" fmla="*/ 11 h 203"/>
                  <a:gd name="T12" fmla="*/ 362 w 1182"/>
                  <a:gd name="T13" fmla="*/ 0 h 203"/>
                  <a:gd name="T14" fmla="*/ 416 w 1182"/>
                  <a:gd name="T15" fmla="*/ 0 h 203"/>
                  <a:gd name="T16" fmla="*/ 479 w 1182"/>
                  <a:gd name="T17" fmla="*/ 11 h 203"/>
                  <a:gd name="T18" fmla="*/ 533 w 1182"/>
                  <a:gd name="T19" fmla="*/ 11 h 203"/>
                  <a:gd name="T20" fmla="*/ 586 w 1182"/>
                  <a:gd name="T21" fmla="*/ 11 h 203"/>
                  <a:gd name="T22" fmla="*/ 639 w 1182"/>
                  <a:gd name="T23" fmla="*/ 22 h 203"/>
                  <a:gd name="T24" fmla="*/ 692 w 1182"/>
                  <a:gd name="T25" fmla="*/ 32 h 203"/>
                  <a:gd name="T26" fmla="*/ 756 w 1182"/>
                  <a:gd name="T27" fmla="*/ 43 h 203"/>
                  <a:gd name="T28" fmla="*/ 820 w 1182"/>
                  <a:gd name="T29" fmla="*/ 54 h 203"/>
                  <a:gd name="T30" fmla="*/ 895 w 1182"/>
                  <a:gd name="T31" fmla="*/ 54 h 203"/>
                  <a:gd name="T32" fmla="*/ 959 w 1182"/>
                  <a:gd name="T33" fmla="*/ 54 h 203"/>
                  <a:gd name="T34" fmla="*/ 1012 w 1182"/>
                  <a:gd name="T35" fmla="*/ 43 h 203"/>
                  <a:gd name="T36" fmla="*/ 1065 w 1182"/>
                  <a:gd name="T37" fmla="*/ 32 h 203"/>
                  <a:gd name="T38" fmla="*/ 1108 w 1182"/>
                  <a:gd name="T39" fmla="*/ 32 h 203"/>
                  <a:gd name="T40" fmla="*/ 1140 w 1182"/>
                  <a:gd name="T41" fmla="*/ 32 h 203"/>
                  <a:gd name="T42" fmla="*/ 1161 w 1182"/>
                  <a:gd name="T43" fmla="*/ 32 h 203"/>
                  <a:gd name="T44" fmla="*/ 1172 w 1182"/>
                  <a:gd name="T45" fmla="*/ 64 h 203"/>
                  <a:gd name="T46" fmla="*/ 1182 w 1182"/>
                  <a:gd name="T47" fmla="*/ 107 h 203"/>
                  <a:gd name="T48" fmla="*/ 1172 w 1182"/>
                  <a:gd name="T49" fmla="*/ 181 h 203"/>
                  <a:gd name="T50" fmla="*/ 1129 w 1182"/>
                  <a:gd name="T51" fmla="*/ 171 h 203"/>
                  <a:gd name="T52" fmla="*/ 1086 w 1182"/>
                  <a:gd name="T53" fmla="*/ 160 h 203"/>
                  <a:gd name="T54" fmla="*/ 1044 w 1182"/>
                  <a:gd name="T55" fmla="*/ 149 h 203"/>
                  <a:gd name="T56" fmla="*/ 1001 w 1182"/>
                  <a:gd name="T57" fmla="*/ 139 h 203"/>
                  <a:gd name="T58" fmla="*/ 959 w 1182"/>
                  <a:gd name="T59" fmla="*/ 139 h 203"/>
                  <a:gd name="T60" fmla="*/ 916 w 1182"/>
                  <a:gd name="T61" fmla="*/ 139 h 203"/>
                  <a:gd name="T62" fmla="*/ 873 w 1182"/>
                  <a:gd name="T63" fmla="*/ 139 h 203"/>
                  <a:gd name="T64" fmla="*/ 831 w 1182"/>
                  <a:gd name="T65" fmla="*/ 139 h 203"/>
                  <a:gd name="T66" fmla="*/ 788 w 1182"/>
                  <a:gd name="T67" fmla="*/ 149 h 203"/>
                  <a:gd name="T68" fmla="*/ 735 w 1182"/>
                  <a:gd name="T69" fmla="*/ 149 h 203"/>
                  <a:gd name="T70" fmla="*/ 692 w 1182"/>
                  <a:gd name="T71" fmla="*/ 160 h 203"/>
                  <a:gd name="T72" fmla="*/ 639 w 1182"/>
                  <a:gd name="T73" fmla="*/ 171 h 203"/>
                  <a:gd name="T74" fmla="*/ 575 w 1182"/>
                  <a:gd name="T75" fmla="*/ 192 h 203"/>
                  <a:gd name="T76" fmla="*/ 533 w 1182"/>
                  <a:gd name="T77" fmla="*/ 192 h 203"/>
                  <a:gd name="T78" fmla="*/ 479 w 1182"/>
                  <a:gd name="T79" fmla="*/ 192 h 203"/>
                  <a:gd name="T80" fmla="*/ 437 w 1182"/>
                  <a:gd name="T81" fmla="*/ 192 h 203"/>
                  <a:gd name="T82" fmla="*/ 384 w 1182"/>
                  <a:gd name="T83" fmla="*/ 203 h 203"/>
                  <a:gd name="T84" fmla="*/ 341 w 1182"/>
                  <a:gd name="T85" fmla="*/ 203 h 203"/>
                  <a:gd name="T86" fmla="*/ 288 w 1182"/>
                  <a:gd name="T87" fmla="*/ 192 h 203"/>
                  <a:gd name="T88" fmla="*/ 245 w 1182"/>
                  <a:gd name="T89" fmla="*/ 192 h 203"/>
                  <a:gd name="T90" fmla="*/ 192 w 1182"/>
                  <a:gd name="T91" fmla="*/ 181 h 203"/>
                  <a:gd name="T92" fmla="*/ 149 w 1182"/>
                  <a:gd name="T93" fmla="*/ 171 h 203"/>
                  <a:gd name="T94" fmla="*/ 96 w 1182"/>
                  <a:gd name="T95" fmla="*/ 160 h 203"/>
                  <a:gd name="T96" fmla="*/ 54 w 1182"/>
                  <a:gd name="T97" fmla="*/ 149 h 203"/>
                  <a:gd name="T98" fmla="*/ 0 w 1182"/>
                  <a:gd name="T99" fmla="*/ 128 h 20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82"/>
                  <a:gd name="T151" fmla="*/ 0 h 203"/>
                  <a:gd name="T152" fmla="*/ 1182 w 1182"/>
                  <a:gd name="T153" fmla="*/ 203 h 20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82" h="203">
                    <a:moveTo>
                      <a:pt x="22" y="64"/>
                    </a:moveTo>
                    <a:lnTo>
                      <a:pt x="43" y="64"/>
                    </a:lnTo>
                    <a:lnTo>
                      <a:pt x="75" y="54"/>
                    </a:lnTo>
                    <a:lnTo>
                      <a:pt x="96" y="43"/>
                    </a:lnTo>
                    <a:lnTo>
                      <a:pt x="117" y="32"/>
                    </a:lnTo>
                    <a:lnTo>
                      <a:pt x="149" y="32"/>
                    </a:lnTo>
                    <a:lnTo>
                      <a:pt x="171" y="22"/>
                    </a:lnTo>
                    <a:lnTo>
                      <a:pt x="203" y="22"/>
                    </a:lnTo>
                    <a:lnTo>
                      <a:pt x="224" y="22"/>
                    </a:lnTo>
                    <a:lnTo>
                      <a:pt x="256" y="11"/>
                    </a:lnTo>
                    <a:lnTo>
                      <a:pt x="288" y="11"/>
                    </a:lnTo>
                    <a:lnTo>
                      <a:pt x="309" y="11"/>
                    </a:lnTo>
                    <a:lnTo>
                      <a:pt x="341" y="11"/>
                    </a:lnTo>
                    <a:lnTo>
                      <a:pt x="362" y="0"/>
                    </a:lnTo>
                    <a:lnTo>
                      <a:pt x="394" y="0"/>
                    </a:lnTo>
                    <a:lnTo>
                      <a:pt x="416" y="0"/>
                    </a:lnTo>
                    <a:lnTo>
                      <a:pt x="448" y="0"/>
                    </a:lnTo>
                    <a:lnTo>
                      <a:pt x="479" y="11"/>
                    </a:lnTo>
                    <a:lnTo>
                      <a:pt x="501" y="11"/>
                    </a:lnTo>
                    <a:lnTo>
                      <a:pt x="533" y="11"/>
                    </a:lnTo>
                    <a:lnTo>
                      <a:pt x="554" y="11"/>
                    </a:lnTo>
                    <a:lnTo>
                      <a:pt x="586" y="11"/>
                    </a:lnTo>
                    <a:lnTo>
                      <a:pt x="607" y="22"/>
                    </a:lnTo>
                    <a:lnTo>
                      <a:pt x="639" y="22"/>
                    </a:lnTo>
                    <a:lnTo>
                      <a:pt x="660" y="22"/>
                    </a:lnTo>
                    <a:lnTo>
                      <a:pt x="692" y="32"/>
                    </a:lnTo>
                    <a:lnTo>
                      <a:pt x="724" y="43"/>
                    </a:lnTo>
                    <a:lnTo>
                      <a:pt x="756" y="43"/>
                    </a:lnTo>
                    <a:lnTo>
                      <a:pt x="788" y="54"/>
                    </a:lnTo>
                    <a:lnTo>
                      <a:pt x="820" y="54"/>
                    </a:lnTo>
                    <a:lnTo>
                      <a:pt x="863" y="54"/>
                    </a:lnTo>
                    <a:lnTo>
                      <a:pt x="895" y="54"/>
                    </a:lnTo>
                    <a:lnTo>
                      <a:pt x="927" y="54"/>
                    </a:lnTo>
                    <a:lnTo>
                      <a:pt x="959" y="54"/>
                    </a:lnTo>
                    <a:lnTo>
                      <a:pt x="980" y="43"/>
                    </a:lnTo>
                    <a:lnTo>
                      <a:pt x="1012" y="43"/>
                    </a:lnTo>
                    <a:lnTo>
                      <a:pt x="1033" y="43"/>
                    </a:lnTo>
                    <a:lnTo>
                      <a:pt x="1065" y="32"/>
                    </a:lnTo>
                    <a:lnTo>
                      <a:pt x="1086" y="32"/>
                    </a:lnTo>
                    <a:lnTo>
                      <a:pt x="1108" y="32"/>
                    </a:lnTo>
                    <a:lnTo>
                      <a:pt x="1129" y="32"/>
                    </a:lnTo>
                    <a:lnTo>
                      <a:pt x="1140" y="32"/>
                    </a:lnTo>
                    <a:lnTo>
                      <a:pt x="1150" y="32"/>
                    </a:lnTo>
                    <a:lnTo>
                      <a:pt x="1161" y="32"/>
                    </a:lnTo>
                    <a:lnTo>
                      <a:pt x="1172" y="43"/>
                    </a:lnTo>
                    <a:lnTo>
                      <a:pt x="1172" y="64"/>
                    </a:lnTo>
                    <a:lnTo>
                      <a:pt x="1182" y="75"/>
                    </a:lnTo>
                    <a:lnTo>
                      <a:pt x="1182" y="107"/>
                    </a:lnTo>
                    <a:lnTo>
                      <a:pt x="1172" y="139"/>
                    </a:lnTo>
                    <a:lnTo>
                      <a:pt x="1172" y="181"/>
                    </a:lnTo>
                    <a:lnTo>
                      <a:pt x="1161" y="160"/>
                    </a:lnTo>
                    <a:lnTo>
                      <a:pt x="1129" y="171"/>
                    </a:lnTo>
                    <a:lnTo>
                      <a:pt x="1108" y="171"/>
                    </a:lnTo>
                    <a:lnTo>
                      <a:pt x="1086" y="160"/>
                    </a:lnTo>
                    <a:lnTo>
                      <a:pt x="1065" y="149"/>
                    </a:lnTo>
                    <a:lnTo>
                      <a:pt x="1044" y="149"/>
                    </a:lnTo>
                    <a:lnTo>
                      <a:pt x="1023" y="139"/>
                    </a:lnTo>
                    <a:lnTo>
                      <a:pt x="1001" y="139"/>
                    </a:lnTo>
                    <a:lnTo>
                      <a:pt x="980" y="139"/>
                    </a:lnTo>
                    <a:lnTo>
                      <a:pt x="959" y="139"/>
                    </a:lnTo>
                    <a:lnTo>
                      <a:pt x="937" y="139"/>
                    </a:lnTo>
                    <a:lnTo>
                      <a:pt x="916" y="139"/>
                    </a:lnTo>
                    <a:lnTo>
                      <a:pt x="895" y="139"/>
                    </a:lnTo>
                    <a:lnTo>
                      <a:pt x="873" y="139"/>
                    </a:lnTo>
                    <a:lnTo>
                      <a:pt x="852" y="139"/>
                    </a:lnTo>
                    <a:lnTo>
                      <a:pt x="831" y="139"/>
                    </a:lnTo>
                    <a:lnTo>
                      <a:pt x="810" y="139"/>
                    </a:lnTo>
                    <a:lnTo>
                      <a:pt x="788" y="149"/>
                    </a:lnTo>
                    <a:lnTo>
                      <a:pt x="767" y="149"/>
                    </a:lnTo>
                    <a:lnTo>
                      <a:pt x="735" y="149"/>
                    </a:lnTo>
                    <a:lnTo>
                      <a:pt x="714" y="160"/>
                    </a:lnTo>
                    <a:lnTo>
                      <a:pt x="692" y="160"/>
                    </a:lnTo>
                    <a:lnTo>
                      <a:pt x="660" y="171"/>
                    </a:lnTo>
                    <a:lnTo>
                      <a:pt x="639" y="171"/>
                    </a:lnTo>
                    <a:lnTo>
                      <a:pt x="607" y="181"/>
                    </a:lnTo>
                    <a:lnTo>
                      <a:pt x="575" y="192"/>
                    </a:lnTo>
                    <a:lnTo>
                      <a:pt x="554" y="192"/>
                    </a:lnTo>
                    <a:lnTo>
                      <a:pt x="533" y="192"/>
                    </a:lnTo>
                    <a:lnTo>
                      <a:pt x="511" y="192"/>
                    </a:lnTo>
                    <a:lnTo>
                      <a:pt x="479" y="192"/>
                    </a:lnTo>
                    <a:lnTo>
                      <a:pt x="458" y="192"/>
                    </a:lnTo>
                    <a:lnTo>
                      <a:pt x="437" y="192"/>
                    </a:lnTo>
                    <a:lnTo>
                      <a:pt x="416" y="203"/>
                    </a:lnTo>
                    <a:lnTo>
                      <a:pt x="384" y="203"/>
                    </a:lnTo>
                    <a:lnTo>
                      <a:pt x="362" y="203"/>
                    </a:lnTo>
                    <a:lnTo>
                      <a:pt x="341" y="203"/>
                    </a:lnTo>
                    <a:lnTo>
                      <a:pt x="320" y="192"/>
                    </a:lnTo>
                    <a:lnTo>
                      <a:pt x="288" y="192"/>
                    </a:lnTo>
                    <a:lnTo>
                      <a:pt x="267" y="192"/>
                    </a:lnTo>
                    <a:lnTo>
                      <a:pt x="245" y="192"/>
                    </a:lnTo>
                    <a:lnTo>
                      <a:pt x="224" y="192"/>
                    </a:lnTo>
                    <a:lnTo>
                      <a:pt x="192" y="181"/>
                    </a:lnTo>
                    <a:lnTo>
                      <a:pt x="171" y="181"/>
                    </a:lnTo>
                    <a:lnTo>
                      <a:pt x="149" y="171"/>
                    </a:lnTo>
                    <a:lnTo>
                      <a:pt x="117" y="171"/>
                    </a:lnTo>
                    <a:lnTo>
                      <a:pt x="96" y="160"/>
                    </a:lnTo>
                    <a:lnTo>
                      <a:pt x="75" y="149"/>
                    </a:lnTo>
                    <a:lnTo>
                      <a:pt x="54" y="149"/>
                    </a:lnTo>
                    <a:lnTo>
                      <a:pt x="22" y="139"/>
                    </a:lnTo>
                    <a:lnTo>
                      <a:pt x="0" y="128"/>
                    </a:lnTo>
                    <a:lnTo>
                      <a:pt x="22" y="64"/>
                    </a:lnTo>
                    <a:close/>
                  </a:path>
                </a:pathLst>
              </a:custGeom>
              <a:solidFill>
                <a:srgbClr val="666633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41" name="Oval 26"/>
              <p:cNvSpPr>
                <a:spLocks noChangeArrowheads="1"/>
              </p:cNvSpPr>
              <p:nvPr/>
            </p:nvSpPr>
            <p:spPr bwMode="auto">
              <a:xfrm>
                <a:off x="4861" y="3011"/>
                <a:ext cx="85" cy="75"/>
              </a:xfrm>
              <a:prstGeom prst="ellipse">
                <a:avLst/>
              </a:prstGeom>
              <a:solidFill>
                <a:srgbClr val="FFFFFF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42" name="Oval 27"/>
              <p:cNvSpPr>
                <a:spLocks noChangeArrowheads="1"/>
              </p:cNvSpPr>
              <p:nvPr/>
            </p:nvSpPr>
            <p:spPr bwMode="auto">
              <a:xfrm>
                <a:off x="4872" y="3022"/>
                <a:ext cx="53" cy="43"/>
              </a:xfrm>
              <a:prstGeom prst="ellipse">
                <a:avLst/>
              </a:prstGeom>
              <a:solidFill>
                <a:srgbClr val="0000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43" name="Oval 28"/>
              <p:cNvSpPr>
                <a:spLocks noChangeArrowheads="1"/>
              </p:cNvSpPr>
              <p:nvPr/>
            </p:nvSpPr>
            <p:spPr bwMode="auto">
              <a:xfrm>
                <a:off x="4936" y="3086"/>
                <a:ext cx="500" cy="96"/>
              </a:xfrm>
              <a:prstGeom prst="ellipse">
                <a:avLst/>
              </a:prstGeom>
              <a:solidFill>
                <a:srgbClr val="FF66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49225" name="Group 29"/>
            <p:cNvGrpSpPr>
              <a:grpSpLocks/>
            </p:cNvGrpSpPr>
            <p:nvPr/>
          </p:nvGrpSpPr>
          <p:grpSpPr bwMode="auto">
            <a:xfrm>
              <a:off x="5424" y="2928"/>
              <a:ext cx="723" cy="141"/>
              <a:chOff x="4797" y="2979"/>
              <a:chExt cx="1182" cy="203"/>
            </a:xfrm>
          </p:grpSpPr>
          <p:sp>
            <p:nvSpPr>
              <p:cNvPr id="49236" name="Freeform 30"/>
              <p:cNvSpPr>
                <a:spLocks/>
              </p:cNvSpPr>
              <p:nvPr/>
            </p:nvSpPr>
            <p:spPr bwMode="auto">
              <a:xfrm>
                <a:off x="4797" y="2979"/>
                <a:ext cx="1182" cy="203"/>
              </a:xfrm>
              <a:custGeom>
                <a:avLst/>
                <a:gdLst>
                  <a:gd name="T0" fmla="*/ 43 w 1182"/>
                  <a:gd name="T1" fmla="*/ 64 h 203"/>
                  <a:gd name="T2" fmla="*/ 96 w 1182"/>
                  <a:gd name="T3" fmla="*/ 43 h 203"/>
                  <a:gd name="T4" fmla="*/ 149 w 1182"/>
                  <a:gd name="T5" fmla="*/ 32 h 203"/>
                  <a:gd name="T6" fmla="*/ 203 w 1182"/>
                  <a:gd name="T7" fmla="*/ 22 h 203"/>
                  <a:gd name="T8" fmla="*/ 256 w 1182"/>
                  <a:gd name="T9" fmla="*/ 11 h 203"/>
                  <a:gd name="T10" fmla="*/ 309 w 1182"/>
                  <a:gd name="T11" fmla="*/ 11 h 203"/>
                  <a:gd name="T12" fmla="*/ 362 w 1182"/>
                  <a:gd name="T13" fmla="*/ 0 h 203"/>
                  <a:gd name="T14" fmla="*/ 416 w 1182"/>
                  <a:gd name="T15" fmla="*/ 0 h 203"/>
                  <a:gd name="T16" fmla="*/ 479 w 1182"/>
                  <a:gd name="T17" fmla="*/ 11 h 203"/>
                  <a:gd name="T18" fmla="*/ 533 w 1182"/>
                  <a:gd name="T19" fmla="*/ 11 h 203"/>
                  <a:gd name="T20" fmla="*/ 586 w 1182"/>
                  <a:gd name="T21" fmla="*/ 11 h 203"/>
                  <a:gd name="T22" fmla="*/ 639 w 1182"/>
                  <a:gd name="T23" fmla="*/ 22 h 203"/>
                  <a:gd name="T24" fmla="*/ 692 w 1182"/>
                  <a:gd name="T25" fmla="*/ 32 h 203"/>
                  <a:gd name="T26" fmla="*/ 756 w 1182"/>
                  <a:gd name="T27" fmla="*/ 43 h 203"/>
                  <a:gd name="T28" fmla="*/ 820 w 1182"/>
                  <a:gd name="T29" fmla="*/ 54 h 203"/>
                  <a:gd name="T30" fmla="*/ 895 w 1182"/>
                  <a:gd name="T31" fmla="*/ 54 h 203"/>
                  <a:gd name="T32" fmla="*/ 959 w 1182"/>
                  <a:gd name="T33" fmla="*/ 54 h 203"/>
                  <a:gd name="T34" fmla="*/ 1012 w 1182"/>
                  <a:gd name="T35" fmla="*/ 43 h 203"/>
                  <a:gd name="T36" fmla="*/ 1065 w 1182"/>
                  <a:gd name="T37" fmla="*/ 32 h 203"/>
                  <a:gd name="T38" fmla="*/ 1108 w 1182"/>
                  <a:gd name="T39" fmla="*/ 32 h 203"/>
                  <a:gd name="T40" fmla="*/ 1140 w 1182"/>
                  <a:gd name="T41" fmla="*/ 32 h 203"/>
                  <a:gd name="T42" fmla="*/ 1161 w 1182"/>
                  <a:gd name="T43" fmla="*/ 32 h 203"/>
                  <a:gd name="T44" fmla="*/ 1172 w 1182"/>
                  <a:gd name="T45" fmla="*/ 64 h 203"/>
                  <a:gd name="T46" fmla="*/ 1182 w 1182"/>
                  <a:gd name="T47" fmla="*/ 107 h 203"/>
                  <a:gd name="T48" fmla="*/ 1172 w 1182"/>
                  <a:gd name="T49" fmla="*/ 181 h 203"/>
                  <a:gd name="T50" fmla="*/ 1129 w 1182"/>
                  <a:gd name="T51" fmla="*/ 171 h 203"/>
                  <a:gd name="T52" fmla="*/ 1086 w 1182"/>
                  <a:gd name="T53" fmla="*/ 160 h 203"/>
                  <a:gd name="T54" fmla="*/ 1044 w 1182"/>
                  <a:gd name="T55" fmla="*/ 149 h 203"/>
                  <a:gd name="T56" fmla="*/ 1001 w 1182"/>
                  <a:gd name="T57" fmla="*/ 139 h 203"/>
                  <a:gd name="T58" fmla="*/ 959 w 1182"/>
                  <a:gd name="T59" fmla="*/ 139 h 203"/>
                  <a:gd name="T60" fmla="*/ 916 w 1182"/>
                  <a:gd name="T61" fmla="*/ 139 h 203"/>
                  <a:gd name="T62" fmla="*/ 873 w 1182"/>
                  <a:gd name="T63" fmla="*/ 139 h 203"/>
                  <a:gd name="T64" fmla="*/ 831 w 1182"/>
                  <a:gd name="T65" fmla="*/ 139 h 203"/>
                  <a:gd name="T66" fmla="*/ 788 w 1182"/>
                  <a:gd name="T67" fmla="*/ 149 h 203"/>
                  <a:gd name="T68" fmla="*/ 735 w 1182"/>
                  <a:gd name="T69" fmla="*/ 149 h 203"/>
                  <a:gd name="T70" fmla="*/ 692 w 1182"/>
                  <a:gd name="T71" fmla="*/ 160 h 203"/>
                  <a:gd name="T72" fmla="*/ 639 w 1182"/>
                  <a:gd name="T73" fmla="*/ 171 h 203"/>
                  <a:gd name="T74" fmla="*/ 575 w 1182"/>
                  <a:gd name="T75" fmla="*/ 192 h 203"/>
                  <a:gd name="T76" fmla="*/ 533 w 1182"/>
                  <a:gd name="T77" fmla="*/ 192 h 203"/>
                  <a:gd name="T78" fmla="*/ 479 w 1182"/>
                  <a:gd name="T79" fmla="*/ 192 h 203"/>
                  <a:gd name="T80" fmla="*/ 437 w 1182"/>
                  <a:gd name="T81" fmla="*/ 192 h 203"/>
                  <a:gd name="T82" fmla="*/ 384 w 1182"/>
                  <a:gd name="T83" fmla="*/ 203 h 203"/>
                  <a:gd name="T84" fmla="*/ 341 w 1182"/>
                  <a:gd name="T85" fmla="*/ 203 h 203"/>
                  <a:gd name="T86" fmla="*/ 288 w 1182"/>
                  <a:gd name="T87" fmla="*/ 192 h 203"/>
                  <a:gd name="T88" fmla="*/ 245 w 1182"/>
                  <a:gd name="T89" fmla="*/ 192 h 203"/>
                  <a:gd name="T90" fmla="*/ 192 w 1182"/>
                  <a:gd name="T91" fmla="*/ 181 h 203"/>
                  <a:gd name="T92" fmla="*/ 149 w 1182"/>
                  <a:gd name="T93" fmla="*/ 171 h 203"/>
                  <a:gd name="T94" fmla="*/ 96 w 1182"/>
                  <a:gd name="T95" fmla="*/ 160 h 203"/>
                  <a:gd name="T96" fmla="*/ 54 w 1182"/>
                  <a:gd name="T97" fmla="*/ 149 h 203"/>
                  <a:gd name="T98" fmla="*/ 0 w 1182"/>
                  <a:gd name="T99" fmla="*/ 128 h 20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82"/>
                  <a:gd name="T151" fmla="*/ 0 h 203"/>
                  <a:gd name="T152" fmla="*/ 1182 w 1182"/>
                  <a:gd name="T153" fmla="*/ 203 h 20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82" h="203">
                    <a:moveTo>
                      <a:pt x="22" y="64"/>
                    </a:moveTo>
                    <a:lnTo>
                      <a:pt x="43" y="64"/>
                    </a:lnTo>
                    <a:lnTo>
                      <a:pt x="75" y="54"/>
                    </a:lnTo>
                    <a:lnTo>
                      <a:pt x="96" y="43"/>
                    </a:lnTo>
                    <a:lnTo>
                      <a:pt x="117" y="32"/>
                    </a:lnTo>
                    <a:lnTo>
                      <a:pt x="149" y="32"/>
                    </a:lnTo>
                    <a:lnTo>
                      <a:pt x="171" y="22"/>
                    </a:lnTo>
                    <a:lnTo>
                      <a:pt x="203" y="22"/>
                    </a:lnTo>
                    <a:lnTo>
                      <a:pt x="224" y="22"/>
                    </a:lnTo>
                    <a:lnTo>
                      <a:pt x="256" y="11"/>
                    </a:lnTo>
                    <a:lnTo>
                      <a:pt x="288" y="11"/>
                    </a:lnTo>
                    <a:lnTo>
                      <a:pt x="309" y="11"/>
                    </a:lnTo>
                    <a:lnTo>
                      <a:pt x="341" y="11"/>
                    </a:lnTo>
                    <a:lnTo>
                      <a:pt x="362" y="0"/>
                    </a:lnTo>
                    <a:lnTo>
                      <a:pt x="394" y="0"/>
                    </a:lnTo>
                    <a:lnTo>
                      <a:pt x="416" y="0"/>
                    </a:lnTo>
                    <a:lnTo>
                      <a:pt x="448" y="0"/>
                    </a:lnTo>
                    <a:lnTo>
                      <a:pt x="479" y="11"/>
                    </a:lnTo>
                    <a:lnTo>
                      <a:pt x="501" y="11"/>
                    </a:lnTo>
                    <a:lnTo>
                      <a:pt x="533" y="11"/>
                    </a:lnTo>
                    <a:lnTo>
                      <a:pt x="554" y="11"/>
                    </a:lnTo>
                    <a:lnTo>
                      <a:pt x="586" y="11"/>
                    </a:lnTo>
                    <a:lnTo>
                      <a:pt x="607" y="22"/>
                    </a:lnTo>
                    <a:lnTo>
                      <a:pt x="639" y="22"/>
                    </a:lnTo>
                    <a:lnTo>
                      <a:pt x="660" y="22"/>
                    </a:lnTo>
                    <a:lnTo>
                      <a:pt x="692" y="32"/>
                    </a:lnTo>
                    <a:lnTo>
                      <a:pt x="724" y="43"/>
                    </a:lnTo>
                    <a:lnTo>
                      <a:pt x="756" y="43"/>
                    </a:lnTo>
                    <a:lnTo>
                      <a:pt x="788" y="54"/>
                    </a:lnTo>
                    <a:lnTo>
                      <a:pt x="820" y="54"/>
                    </a:lnTo>
                    <a:lnTo>
                      <a:pt x="863" y="54"/>
                    </a:lnTo>
                    <a:lnTo>
                      <a:pt x="895" y="54"/>
                    </a:lnTo>
                    <a:lnTo>
                      <a:pt x="927" y="54"/>
                    </a:lnTo>
                    <a:lnTo>
                      <a:pt x="959" y="54"/>
                    </a:lnTo>
                    <a:lnTo>
                      <a:pt x="980" y="43"/>
                    </a:lnTo>
                    <a:lnTo>
                      <a:pt x="1012" y="43"/>
                    </a:lnTo>
                    <a:lnTo>
                      <a:pt x="1033" y="43"/>
                    </a:lnTo>
                    <a:lnTo>
                      <a:pt x="1065" y="32"/>
                    </a:lnTo>
                    <a:lnTo>
                      <a:pt x="1086" y="32"/>
                    </a:lnTo>
                    <a:lnTo>
                      <a:pt x="1108" y="32"/>
                    </a:lnTo>
                    <a:lnTo>
                      <a:pt x="1129" y="32"/>
                    </a:lnTo>
                    <a:lnTo>
                      <a:pt x="1140" y="32"/>
                    </a:lnTo>
                    <a:lnTo>
                      <a:pt x="1150" y="32"/>
                    </a:lnTo>
                    <a:lnTo>
                      <a:pt x="1161" y="32"/>
                    </a:lnTo>
                    <a:lnTo>
                      <a:pt x="1172" y="43"/>
                    </a:lnTo>
                    <a:lnTo>
                      <a:pt x="1172" y="64"/>
                    </a:lnTo>
                    <a:lnTo>
                      <a:pt x="1182" y="75"/>
                    </a:lnTo>
                    <a:lnTo>
                      <a:pt x="1182" y="107"/>
                    </a:lnTo>
                    <a:lnTo>
                      <a:pt x="1172" y="139"/>
                    </a:lnTo>
                    <a:lnTo>
                      <a:pt x="1172" y="181"/>
                    </a:lnTo>
                    <a:lnTo>
                      <a:pt x="1161" y="160"/>
                    </a:lnTo>
                    <a:lnTo>
                      <a:pt x="1129" y="171"/>
                    </a:lnTo>
                    <a:lnTo>
                      <a:pt x="1108" y="171"/>
                    </a:lnTo>
                    <a:lnTo>
                      <a:pt x="1086" y="160"/>
                    </a:lnTo>
                    <a:lnTo>
                      <a:pt x="1065" y="149"/>
                    </a:lnTo>
                    <a:lnTo>
                      <a:pt x="1044" y="149"/>
                    </a:lnTo>
                    <a:lnTo>
                      <a:pt x="1023" y="139"/>
                    </a:lnTo>
                    <a:lnTo>
                      <a:pt x="1001" y="139"/>
                    </a:lnTo>
                    <a:lnTo>
                      <a:pt x="980" y="139"/>
                    </a:lnTo>
                    <a:lnTo>
                      <a:pt x="959" y="139"/>
                    </a:lnTo>
                    <a:lnTo>
                      <a:pt x="937" y="139"/>
                    </a:lnTo>
                    <a:lnTo>
                      <a:pt x="916" y="139"/>
                    </a:lnTo>
                    <a:lnTo>
                      <a:pt x="895" y="139"/>
                    </a:lnTo>
                    <a:lnTo>
                      <a:pt x="873" y="139"/>
                    </a:lnTo>
                    <a:lnTo>
                      <a:pt x="852" y="139"/>
                    </a:lnTo>
                    <a:lnTo>
                      <a:pt x="831" y="139"/>
                    </a:lnTo>
                    <a:lnTo>
                      <a:pt x="810" y="139"/>
                    </a:lnTo>
                    <a:lnTo>
                      <a:pt x="788" y="149"/>
                    </a:lnTo>
                    <a:lnTo>
                      <a:pt x="767" y="149"/>
                    </a:lnTo>
                    <a:lnTo>
                      <a:pt x="735" y="149"/>
                    </a:lnTo>
                    <a:lnTo>
                      <a:pt x="714" y="160"/>
                    </a:lnTo>
                    <a:lnTo>
                      <a:pt x="692" y="160"/>
                    </a:lnTo>
                    <a:lnTo>
                      <a:pt x="660" y="171"/>
                    </a:lnTo>
                    <a:lnTo>
                      <a:pt x="639" y="171"/>
                    </a:lnTo>
                    <a:lnTo>
                      <a:pt x="607" y="181"/>
                    </a:lnTo>
                    <a:lnTo>
                      <a:pt x="575" y="192"/>
                    </a:lnTo>
                    <a:lnTo>
                      <a:pt x="554" y="192"/>
                    </a:lnTo>
                    <a:lnTo>
                      <a:pt x="533" y="192"/>
                    </a:lnTo>
                    <a:lnTo>
                      <a:pt x="511" y="192"/>
                    </a:lnTo>
                    <a:lnTo>
                      <a:pt x="479" y="192"/>
                    </a:lnTo>
                    <a:lnTo>
                      <a:pt x="458" y="192"/>
                    </a:lnTo>
                    <a:lnTo>
                      <a:pt x="437" y="192"/>
                    </a:lnTo>
                    <a:lnTo>
                      <a:pt x="416" y="203"/>
                    </a:lnTo>
                    <a:lnTo>
                      <a:pt x="384" y="203"/>
                    </a:lnTo>
                    <a:lnTo>
                      <a:pt x="362" y="203"/>
                    </a:lnTo>
                    <a:lnTo>
                      <a:pt x="341" y="203"/>
                    </a:lnTo>
                    <a:lnTo>
                      <a:pt x="320" y="192"/>
                    </a:lnTo>
                    <a:lnTo>
                      <a:pt x="288" y="192"/>
                    </a:lnTo>
                    <a:lnTo>
                      <a:pt x="267" y="192"/>
                    </a:lnTo>
                    <a:lnTo>
                      <a:pt x="245" y="192"/>
                    </a:lnTo>
                    <a:lnTo>
                      <a:pt x="224" y="192"/>
                    </a:lnTo>
                    <a:lnTo>
                      <a:pt x="192" y="181"/>
                    </a:lnTo>
                    <a:lnTo>
                      <a:pt x="171" y="181"/>
                    </a:lnTo>
                    <a:lnTo>
                      <a:pt x="149" y="171"/>
                    </a:lnTo>
                    <a:lnTo>
                      <a:pt x="117" y="171"/>
                    </a:lnTo>
                    <a:lnTo>
                      <a:pt x="96" y="160"/>
                    </a:lnTo>
                    <a:lnTo>
                      <a:pt x="75" y="149"/>
                    </a:lnTo>
                    <a:lnTo>
                      <a:pt x="54" y="149"/>
                    </a:lnTo>
                    <a:lnTo>
                      <a:pt x="22" y="139"/>
                    </a:lnTo>
                    <a:lnTo>
                      <a:pt x="0" y="128"/>
                    </a:lnTo>
                    <a:lnTo>
                      <a:pt x="22" y="64"/>
                    </a:lnTo>
                    <a:close/>
                  </a:path>
                </a:pathLst>
              </a:custGeom>
              <a:solidFill>
                <a:srgbClr val="666633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7" name="Oval 31"/>
              <p:cNvSpPr>
                <a:spLocks noChangeArrowheads="1"/>
              </p:cNvSpPr>
              <p:nvPr/>
            </p:nvSpPr>
            <p:spPr bwMode="auto">
              <a:xfrm>
                <a:off x="4861" y="3011"/>
                <a:ext cx="85" cy="75"/>
              </a:xfrm>
              <a:prstGeom prst="ellipse">
                <a:avLst/>
              </a:prstGeom>
              <a:solidFill>
                <a:srgbClr val="FFFFFF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38" name="Oval 32"/>
              <p:cNvSpPr>
                <a:spLocks noChangeArrowheads="1"/>
              </p:cNvSpPr>
              <p:nvPr/>
            </p:nvSpPr>
            <p:spPr bwMode="auto">
              <a:xfrm>
                <a:off x="4872" y="3022"/>
                <a:ext cx="53" cy="43"/>
              </a:xfrm>
              <a:prstGeom prst="ellipse">
                <a:avLst/>
              </a:prstGeom>
              <a:solidFill>
                <a:srgbClr val="0000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39" name="Oval 33"/>
              <p:cNvSpPr>
                <a:spLocks noChangeArrowheads="1"/>
              </p:cNvSpPr>
              <p:nvPr/>
            </p:nvSpPr>
            <p:spPr bwMode="auto">
              <a:xfrm>
                <a:off x="4936" y="3086"/>
                <a:ext cx="500" cy="96"/>
              </a:xfrm>
              <a:prstGeom prst="ellipse">
                <a:avLst/>
              </a:prstGeom>
              <a:solidFill>
                <a:srgbClr val="FF66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49226" name="Group 34"/>
            <p:cNvGrpSpPr>
              <a:grpSpLocks/>
            </p:cNvGrpSpPr>
            <p:nvPr/>
          </p:nvGrpSpPr>
          <p:grpSpPr bwMode="auto">
            <a:xfrm>
              <a:off x="5280" y="3024"/>
              <a:ext cx="723" cy="141"/>
              <a:chOff x="4797" y="2979"/>
              <a:chExt cx="1182" cy="203"/>
            </a:xfrm>
          </p:grpSpPr>
          <p:sp>
            <p:nvSpPr>
              <p:cNvPr id="49232" name="Freeform 35"/>
              <p:cNvSpPr>
                <a:spLocks/>
              </p:cNvSpPr>
              <p:nvPr/>
            </p:nvSpPr>
            <p:spPr bwMode="auto">
              <a:xfrm>
                <a:off x="4797" y="2979"/>
                <a:ext cx="1182" cy="203"/>
              </a:xfrm>
              <a:custGeom>
                <a:avLst/>
                <a:gdLst>
                  <a:gd name="T0" fmla="*/ 43 w 1182"/>
                  <a:gd name="T1" fmla="*/ 64 h 203"/>
                  <a:gd name="T2" fmla="*/ 96 w 1182"/>
                  <a:gd name="T3" fmla="*/ 43 h 203"/>
                  <a:gd name="T4" fmla="*/ 149 w 1182"/>
                  <a:gd name="T5" fmla="*/ 32 h 203"/>
                  <a:gd name="T6" fmla="*/ 203 w 1182"/>
                  <a:gd name="T7" fmla="*/ 22 h 203"/>
                  <a:gd name="T8" fmla="*/ 256 w 1182"/>
                  <a:gd name="T9" fmla="*/ 11 h 203"/>
                  <a:gd name="T10" fmla="*/ 309 w 1182"/>
                  <a:gd name="T11" fmla="*/ 11 h 203"/>
                  <a:gd name="T12" fmla="*/ 362 w 1182"/>
                  <a:gd name="T13" fmla="*/ 0 h 203"/>
                  <a:gd name="T14" fmla="*/ 416 w 1182"/>
                  <a:gd name="T15" fmla="*/ 0 h 203"/>
                  <a:gd name="T16" fmla="*/ 479 w 1182"/>
                  <a:gd name="T17" fmla="*/ 11 h 203"/>
                  <a:gd name="T18" fmla="*/ 533 w 1182"/>
                  <a:gd name="T19" fmla="*/ 11 h 203"/>
                  <a:gd name="T20" fmla="*/ 586 w 1182"/>
                  <a:gd name="T21" fmla="*/ 11 h 203"/>
                  <a:gd name="T22" fmla="*/ 639 w 1182"/>
                  <a:gd name="T23" fmla="*/ 22 h 203"/>
                  <a:gd name="T24" fmla="*/ 692 w 1182"/>
                  <a:gd name="T25" fmla="*/ 32 h 203"/>
                  <a:gd name="T26" fmla="*/ 756 w 1182"/>
                  <a:gd name="T27" fmla="*/ 43 h 203"/>
                  <a:gd name="T28" fmla="*/ 820 w 1182"/>
                  <a:gd name="T29" fmla="*/ 54 h 203"/>
                  <a:gd name="T30" fmla="*/ 895 w 1182"/>
                  <a:gd name="T31" fmla="*/ 54 h 203"/>
                  <a:gd name="T32" fmla="*/ 959 w 1182"/>
                  <a:gd name="T33" fmla="*/ 54 h 203"/>
                  <a:gd name="T34" fmla="*/ 1012 w 1182"/>
                  <a:gd name="T35" fmla="*/ 43 h 203"/>
                  <a:gd name="T36" fmla="*/ 1065 w 1182"/>
                  <a:gd name="T37" fmla="*/ 32 h 203"/>
                  <a:gd name="T38" fmla="*/ 1108 w 1182"/>
                  <a:gd name="T39" fmla="*/ 32 h 203"/>
                  <a:gd name="T40" fmla="*/ 1140 w 1182"/>
                  <a:gd name="T41" fmla="*/ 32 h 203"/>
                  <a:gd name="T42" fmla="*/ 1161 w 1182"/>
                  <a:gd name="T43" fmla="*/ 32 h 203"/>
                  <a:gd name="T44" fmla="*/ 1172 w 1182"/>
                  <a:gd name="T45" fmla="*/ 64 h 203"/>
                  <a:gd name="T46" fmla="*/ 1182 w 1182"/>
                  <a:gd name="T47" fmla="*/ 107 h 203"/>
                  <a:gd name="T48" fmla="*/ 1172 w 1182"/>
                  <a:gd name="T49" fmla="*/ 181 h 203"/>
                  <a:gd name="T50" fmla="*/ 1129 w 1182"/>
                  <a:gd name="T51" fmla="*/ 171 h 203"/>
                  <a:gd name="T52" fmla="*/ 1086 w 1182"/>
                  <a:gd name="T53" fmla="*/ 160 h 203"/>
                  <a:gd name="T54" fmla="*/ 1044 w 1182"/>
                  <a:gd name="T55" fmla="*/ 149 h 203"/>
                  <a:gd name="T56" fmla="*/ 1001 w 1182"/>
                  <a:gd name="T57" fmla="*/ 139 h 203"/>
                  <a:gd name="T58" fmla="*/ 959 w 1182"/>
                  <a:gd name="T59" fmla="*/ 139 h 203"/>
                  <a:gd name="T60" fmla="*/ 916 w 1182"/>
                  <a:gd name="T61" fmla="*/ 139 h 203"/>
                  <a:gd name="T62" fmla="*/ 873 w 1182"/>
                  <a:gd name="T63" fmla="*/ 139 h 203"/>
                  <a:gd name="T64" fmla="*/ 831 w 1182"/>
                  <a:gd name="T65" fmla="*/ 139 h 203"/>
                  <a:gd name="T66" fmla="*/ 788 w 1182"/>
                  <a:gd name="T67" fmla="*/ 149 h 203"/>
                  <a:gd name="T68" fmla="*/ 735 w 1182"/>
                  <a:gd name="T69" fmla="*/ 149 h 203"/>
                  <a:gd name="T70" fmla="*/ 692 w 1182"/>
                  <a:gd name="T71" fmla="*/ 160 h 203"/>
                  <a:gd name="T72" fmla="*/ 639 w 1182"/>
                  <a:gd name="T73" fmla="*/ 171 h 203"/>
                  <a:gd name="T74" fmla="*/ 575 w 1182"/>
                  <a:gd name="T75" fmla="*/ 192 h 203"/>
                  <a:gd name="T76" fmla="*/ 533 w 1182"/>
                  <a:gd name="T77" fmla="*/ 192 h 203"/>
                  <a:gd name="T78" fmla="*/ 479 w 1182"/>
                  <a:gd name="T79" fmla="*/ 192 h 203"/>
                  <a:gd name="T80" fmla="*/ 437 w 1182"/>
                  <a:gd name="T81" fmla="*/ 192 h 203"/>
                  <a:gd name="T82" fmla="*/ 384 w 1182"/>
                  <a:gd name="T83" fmla="*/ 203 h 203"/>
                  <a:gd name="T84" fmla="*/ 341 w 1182"/>
                  <a:gd name="T85" fmla="*/ 203 h 203"/>
                  <a:gd name="T86" fmla="*/ 288 w 1182"/>
                  <a:gd name="T87" fmla="*/ 192 h 203"/>
                  <a:gd name="T88" fmla="*/ 245 w 1182"/>
                  <a:gd name="T89" fmla="*/ 192 h 203"/>
                  <a:gd name="T90" fmla="*/ 192 w 1182"/>
                  <a:gd name="T91" fmla="*/ 181 h 203"/>
                  <a:gd name="T92" fmla="*/ 149 w 1182"/>
                  <a:gd name="T93" fmla="*/ 171 h 203"/>
                  <a:gd name="T94" fmla="*/ 96 w 1182"/>
                  <a:gd name="T95" fmla="*/ 160 h 203"/>
                  <a:gd name="T96" fmla="*/ 54 w 1182"/>
                  <a:gd name="T97" fmla="*/ 149 h 203"/>
                  <a:gd name="T98" fmla="*/ 0 w 1182"/>
                  <a:gd name="T99" fmla="*/ 128 h 20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82"/>
                  <a:gd name="T151" fmla="*/ 0 h 203"/>
                  <a:gd name="T152" fmla="*/ 1182 w 1182"/>
                  <a:gd name="T153" fmla="*/ 203 h 20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82" h="203">
                    <a:moveTo>
                      <a:pt x="22" y="64"/>
                    </a:moveTo>
                    <a:lnTo>
                      <a:pt x="43" y="64"/>
                    </a:lnTo>
                    <a:lnTo>
                      <a:pt x="75" y="54"/>
                    </a:lnTo>
                    <a:lnTo>
                      <a:pt x="96" y="43"/>
                    </a:lnTo>
                    <a:lnTo>
                      <a:pt x="117" y="32"/>
                    </a:lnTo>
                    <a:lnTo>
                      <a:pt x="149" y="32"/>
                    </a:lnTo>
                    <a:lnTo>
                      <a:pt x="171" y="22"/>
                    </a:lnTo>
                    <a:lnTo>
                      <a:pt x="203" y="22"/>
                    </a:lnTo>
                    <a:lnTo>
                      <a:pt x="224" y="22"/>
                    </a:lnTo>
                    <a:lnTo>
                      <a:pt x="256" y="11"/>
                    </a:lnTo>
                    <a:lnTo>
                      <a:pt x="288" y="11"/>
                    </a:lnTo>
                    <a:lnTo>
                      <a:pt x="309" y="11"/>
                    </a:lnTo>
                    <a:lnTo>
                      <a:pt x="341" y="11"/>
                    </a:lnTo>
                    <a:lnTo>
                      <a:pt x="362" y="0"/>
                    </a:lnTo>
                    <a:lnTo>
                      <a:pt x="394" y="0"/>
                    </a:lnTo>
                    <a:lnTo>
                      <a:pt x="416" y="0"/>
                    </a:lnTo>
                    <a:lnTo>
                      <a:pt x="448" y="0"/>
                    </a:lnTo>
                    <a:lnTo>
                      <a:pt x="479" y="11"/>
                    </a:lnTo>
                    <a:lnTo>
                      <a:pt x="501" y="11"/>
                    </a:lnTo>
                    <a:lnTo>
                      <a:pt x="533" y="11"/>
                    </a:lnTo>
                    <a:lnTo>
                      <a:pt x="554" y="11"/>
                    </a:lnTo>
                    <a:lnTo>
                      <a:pt x="586" y="11"/>
                    </a:lnTo>
                    <a:lnTo>
                      <a:pt x="607" y="22"/>
                    </a:lnTo>
                    <a:lnTo>
                      <a:pt x="639" y="22"/>
                    </a:lnTo>
                    <a:lnTo>
                      <a:pt x="660" y="22"/>
                    </a:lnTo>
                    <a:lnTo>
                      <a:pt x="692" y="32"/>
                    </a:lnTo>
                    <a:lnTo>
                      <a:pt x="724" y="43"/>
                    </a:lnTo>
                    <a:lnTo>
                      <a:pt x="756" y="43"/>
                    </a:lnTo>
                    <a:lnTo>
                      <a:pt x="788" y="54"/>
                    </a:lnTo>
                    <a:lnTo>
                      <a:pt x="820" y="54"/>
                    </a:lnTo>
                    <a:lnTo>
                      <a:pt x="863" y="54"/>
                    </a:lnTo>
                    <a:lnTo>
                      <a:pt x="895" y="54"/>
                    </a:lnTo>
                    <a:lnTo>
                      <a:pt x="927" y="54"/>
                    </a:lnTo>
                    <a:lnTo>
                      <a:pt x="959" y="54"/>
                    </a:lnTo>
                    <a:lnTo>
                      <a:pt x="980" y="43"/>
                    </a:lnTo>
                    <a:lnTo>
                      <a:pt x="1012" y="43"/>
                    </a:lnTo>
                    <a:lnTo>
                      <a:pt x="1033" y="43"/>
                    </a:lnTo>
                    <a:lnTo>
                      <a:pt x="1065" y="32"/>
                    </a:lnTo>
                    <a:lnTo>
                      <a:pt x="1086" y="32"/>
                    </a:lnTo>
                    <a:lnTo>
                      <a:pt x="1108" y="32"/>
                    </a:lnTo>
                    <a:lnTo>
                      <a:pt x="1129" y="32"/>
                    </a:lnTo>
                    <a:lnTo>
                      <a:pt x="1140" y="32"/>
                    </a:lnTo>
                    <a:lnTo>
                      <a:pt x="1150" y="32"/>
                    </a:lnTo>
                    <a:lnTo>
                      <a:pt x="1161" y="32"/>
                    </a:lnTo>
                    <a:lnTo>
                      <a:pt x="1172" y="43"/>
                    </a:lnTo>
                    <a:lnTo>
                      <a:pt x="1172" y="64"/>
                    </a:lnTo>
                    <a:lnTo>
                      <a:pt x="1182" y="75"/>
                    </a:lnTo>
                    <a:lnTo>
                      <a:pt x="1182" y="107"/>
                    </a:lnTo>
                    <a:lnTo>
                      <a:pt x="1172" y="139"/>
                    </a:lnTo>
                    <a:lnTo>
                      <a:pt x="1172" y="181"/>
                    </a:lnTo>
                    <a:lnTo>
                      <a:pt x="1161" y="160"/>
                    </a:lnTo>
                    <a:lnTo>
                      <a:pt x="1129" y="171"/>
                    </a:lnTo>
                    <a:lnTo>
                      <a:pt x="1108" y="171"/>
                    </a:lnTo>
                    <a:lnTo>
                      <a:pt x="1086" y="160"/>
                    </a:lnTo>
                    <a:lnTo>
                      <a:pt x="1065" y="149"/>
                    </a:lnTo>
                    <a:lnTo>
                      <a:pt x="1044" y="149"/>
                    </a:lnTo>
                    <a:lnTo>
                      <a:pt x="1023" y="139"/>
                    </a:lnTo>
                    <a:lnTo>
                      <a:pt x="1001" y="139"/>
                    </a:lnTo>
                    <a:lnTo>
                      <a:pt x="980" y="139"/>
                    </a:lnTo>
                    <a:lnTo>
                      <a:pt x="959" y="139"/>
                    </a:lnTo>
                    <a:lnTo>
                      <a:pt x="937" y="139"/>
                    </a:lnTo>
                    <a:lnTo>
                      <a:pt x="916" y="139"/>
                    </a:lnTo>
                    <a:lnTo>
                      <a:pt x="895" y="139"/>
                    </a:lnTo>
                    <a:lnTo>
                      <a:pt x="873" y="139"/>
                    </a:lnTo>
                    <a:lnTo>
                      <a:pt x="852" y="139"/>
                    </a:lnTo>
                    <a:lnTo>
                      <a:pt x="831" y="139"/>
                    </a:lnTo>
                    <a:lnTo>
                      <a:pt x="810" y="139"/>
                    </a:lnTo>
                    <a:lnTo>
                      <a:pt x="788" y="149"/>
                    </a:lnTo>
                    <a:lnTo>
                      <a:pt x="767" y="149"/>
                    </a:lnTo>
                    <a:lnTo>
                      <a:pt x="735" y="149"/>
                    </a:lnTo>
                    <a:lnTo>
                      <a:pt x="714" y="160"/>
                    </a:lnTo>
                    <a:lnTo>
                      <a:pt x="692" y="160"/>
                    </a:lnTo>
                    <a:lnTo>
                      <a:pt x="660" y="171"/>
                    </a:lnTo>
                    <a:lnTo>
                      <a:pt x="639" y="171"/>
                    </a:lnTo>
                    <a:lnTo>
                      <a:pt x="607" y="181"/>
                    </a:lnTo>
                    <a:lnTo>
                      <a:pt x="575" y="192"/>
                    </a:lnTo>
                    <a:lnTo>
                      <a:pt x="554" y="192"/>
                    </a:lnTo>
                    <a:lnTo>
                      <a:pt x="533" y="192"/>
                    </a:lnTo>
                    <a:lnTo>
                      <a:pt x="511" y="192"/>
                    </a:lnTo>
                    <a:lnTo>
                      <a:pt x="479" y="192"/>
                    </a:lnTo>
                    <a:lnTo>
                      <a:pt x="458" y="192"/>
                    </a:lnTo>
                    <a:lnTo>
                      <a:pt x="437" y="192"/>
                    </a:lnTo>
                    <a:lnTo>
                      <a:pt x="416" y="203"/>
                    </a:lnTo>
                    <a:lnTo>
                      <a:pt x="384" y="203"/>
                    </a:lnTo>
                    <a:lnTo>
                      <a:pt x="362" y="203"/>
                    </a:lnTo>
                    <a:lnTo>
                      <a:pt x="341" y="203"/>
                    </a:lnTo>
                    <a:lnTo>
                      <a:pt x="320" y="192"/>
                    </a:lnTo>
                    <a:lnTo>
                      <a:pt x="288" y="192"/>
                    </a:lnTo>
                    <a:lnTo>
                      <a:pt x="267" y="192"/>
                    </a:lnTo>
                    <a:lnTo>
                      <a:pt x="245" y="192"/>
                    </a:lnTo>
                    <a:lnTo>
                      <a:pt x="224" y="192"/>
                    </a:lnTo>
                    <a:lnTo>
                      <a:pt x="192" y="181"/>
                    </a:lnTo>
                    <a:lnTo>
                      <a:pt x="171" y="181"/>
                    </a:lnTo>
                    <a:lnTo>
                      <a:pt x="149" y="171"/>
                    </a:lnTo>
                    <a:lnTo>
                      <a:pt x="117" y="171"/>
                    </a:lnTo>
                    <a:lnTo>
                      <a:pt x="96" y="160"/>
                    </a:lnTo>
                    <a:lnTo>
                      <a:pt x="75" y="149"/>
                    </a:lnTo>
                    <a:lnTo>
                      <a:pt x="54" y="149"/>
                    </a:lnTo>
                    <a:lnTo>
                      <a:pt x="22" y="139"/>
                    </a:lnTo>
                    <a:lnTo>
                      <a:pt x="0" y="128"/>
                    </a:lnTo>
                    <a:lnTo>
                      <a:pt x="22" y="64"/>
                    </a:lnTo>
                    <a:close/>
                  </a:path>
                </a:pathLst>
              </a:custGeom>
              <a:solidFill>
                <a:srgbClr val="666633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3" name="Oval 36"/>
              <p:cNvSpPr>
                <a:spLocks noChangeArrowheads="1"/>
              </p:cNvSpPr>
              <p:nvPr/>
            </p:nvSpPr>
            <p:spPr bwMode="auto">
              <a:xfrm>
                <a:off x="4861" y="3011"/>
                <a:ext cx="85" cy="75"/>
              </a:xfrm>
              <a:prstGeom prst="ellipse">
                <a:avLst/>
              </a:prstGeom>
              <a:solidFill>
                <a:srgbClr val="FFFFFF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34" name="Oval 37"/>
              <p:cNvSpPr>
                <a:spLocks noChangeArrowheads="1"/>
              </p:cNvSpPr>
              <p:nvPr/>
            </p:nvSpPr>
            <p:spPr bwMode="auto">
              <a:xfrm>
                <a:off x="4872" y="3022"/>
                <a:ext cx="53" cy="43"/>
              </a:xfrm>
              <a:prstGeom prst="ellipse">
                <a:avLst/>
              </a:prstGeom>
              <a:solidFill>
                <a:srgbClr val="0000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35" name="Oval 38"/>
              <p:cNvSpPr>
                <a:spLocks noChangeArrowheads="1"/>
              </p:cNvSpPr>
              <p:nvPr/>
            </p:nvSpPr>
            <p:spPr bwMode="auto">
              <a:xfrm>
                <a:off x="4936" y="3086"/>
                <a:ext cx="500" cy="96"/>
              </a:xfrm>
              <a:prstGeom prst="ellipse">
                <a:avLst/>
              </a:prstGeom>
              <a:solidFill>
                <a:srgbClr val="FF66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49227" name="Group 39"/>
            <p:cNvGrpSpPr>
              <a:grpSpLocks/>
            </p:cNvGrpSpPr>
            <p:nvPr/>
          </p:nvGrpSpPr>
          <p:grpSpPr bwMode="auto">
            <a:xfrm>
              <a:off x="5565" y="2400"/>
              <a:ext cx="723" cy="141"/>
              <a:chOff x="4797" y="2979"/>
              <a:chExt cx="1182" cy="203"/>
            </a:xfrm>
          </p:grpSpPr>
          <p:sp>
            <p:nvSpPr>
              <p:cNvPr id="49228" name="Freeform 40"/>
              <p:cNvSpPr>
                <a:spLocks/>
              </p:cNvSpPr>
              <p:nvPr/>
            </p:nvSpPr>
            <p:spPr bwMode="auto">
              <a:xfrm>
                <a:off x="4797" y="2979"/>
                <a:ext cx="1182" cy="203"/>
              </a:xfrm>
              <a:custGeom>
                <a:avLst/>
                <a:gdLst>
                  <a:gd name="T0" fmla="*/ 43 w 1182"/>
                  <a:gd name="T1" fmla="*/ 64 h 203"/>
                  <a:gd name="T2" fmla="*/ 96 w 1182"/>
                  <a:gd name="T3" fmla="*/ 43 h 203"/>
                  <a:gd name="T4" fmla="*/ 149 w 1182"/>
                  <a:gd name="T5" fmla="*/ 32 h 203"/>
                  <a:gd name="T6" fmla="*/ 203 w 1182"/>
                  <a:gd name="T7" fmla="*/ 22 h 203"/>
                  <a:gd name="T8" fmla="*/ 256 w 1182"/>
                  <a:gd name="T9" fmla="*/ 11 h 203"/>
                  <a:gd name="T10" fmla="*/ 309 w 1182"/>
                  <a:gd name="T11" fmla="*/ 11 h 203"/>
                  <a:gd name="T12" fmla="*/ 362 w 1182"/>
                  <a:gd name="T13" fmla="*/ 0 h 203"/>
                  <a:gd name="T14" fmla="*/ 416 w 1182"/>
                  <a:gd name="T15" fmla="*/ 0 h 203"/>
                  <a:gd name="T16" fmla="*/ 479 w 1182"/>
                  <a:gd name="T17" fmla="*/ 11 h 203"/>
                  <a:gd name="T18" fmla="*/ 533 w 1182"/>
                  <a:gd name="T19" fmla="*/ 11 h 203"/>
                  <a:gd name="T20" fmla="*/ 586 w 1182"/>
                  <a:gd name="T21" fmla="*/ 11 h 203"/>
                  <a:gd name="T22" fmla="*/ 639 w 1182"/>
                  <a:gd name="T23" fmla="*/ 22 h 203"/>
                  <a:gd name="T24" fmla="*/ 692 w 1182"/>
                  <a:gd name="T25" fmla="*/ 32 h 203"/>
                  <a:gd name="T26" fmla="*/ 756 w 1182"/>
                  <a:gd name="T27" fmla="*/ 43 h 203"/>
                  <a:gd name="T28" fmla="*/ 820 w 1182"/>
                  <a:gd name="T29" fmla="*/ 54 h 203"/>
                  <a:gd name="T30" fmla="*/ 895 w 1182"/>
                  <a:gd name="T31" fmla="*/ 54 h 203"/>
                  <a:gd name="T32" fmla="*/ 959 w 1182"/>
                  <a:gd name="T33" fmla="*/ 54 h 203"/>
                  <a:gd name="T34" fmla="*/ 1012 w 1182"/>
                  <a:gd name="T35" fmla="*/ 43 h 203"/>
                  <a:gd name="T36" fmla="*/ 1065 w 1182"/>
                  <a:gd name="T37" fmla="*/ 32 h 203"/>
                  <a:gd name="T38" fmla="*/ 1108 w 1182"/>
                  <a:gd name="T39" fmla="*/ 32 h 203"/>
                  <a:gd name="T40" fmla="*/ 1140 w 1182"/>
                  <a:gd name="T41" fmla="*/ 32 h 203"/>
                  <a:gd name="T42" fmla="*/ 1161 w 1182"/>
                  <a:gd name="T43" fmla="*/ 32 h 203"/>
                  <a:gd name="T44" fmla="*/ 1172 w 1182"/>
                  <a:gd name="T45" fmla="*/ 64 h 203"/>
                  <a:gd name="T46" fmla="*/ 1182 w 1182"/>
                  <a:gd name="T47" fmla="*/ 107 h 203"/>
                  <a:gd name="T48" fmla="*/ 1172 w 1182"/>
                  <a:gd name="T49" fmla="*/ 181 h 203"/>
                  <a:gd name="T50" fmla="*/ 1129 w 1182"/>
                  <a:gd name="T51" fmla="*/ 171 h 203"/>
                  <a:gd name="T52" fmla="*/ 1086 w 1182"/>
                  <a:gd name="T53" fmla="*/ 160 h 203"/>
                  <a:gd name="T54" fmla="*/ 1044 w 1182"/>
                  <a:gd name="T55" fmla="*/ 149 h 203"/>
                  <a:gd name="T56" fmla="*/ 1001 w 1182"/>
                  <a:gd name="T57" fmla="*/ 139 h 203"/>
                  <a:gd name="T58" fmla="*/ 959 w 1182"/>
                  <a:gd name="T59" fmla="*/ 139 h 203"/>
                  <a:gd name="T60" fmla="*/ 916 w 1182"/>
                  <a:gd name="T61" fmla="*/ 139 h 203"/>
                  <a:gd name="T62" fmla="*/ 873 w 1182"/>
                  <a:gd name="T63" fmla="*/ 139 h 203"/>
                  <a:gd name="T64" fmla="*/ 831 w 1182"/>
                  <a:gd name="T65" fmla="*/ 139 h 203"/>
                  <a:gd name="T66" fmla="*/ 788 w 1182"/>
                  <a:gd name="T67" fmla="*/ 149 h 203"/>
                  <a:gd name="T68" fmla="*/ 735 w 1182"/>
                  <a:gd name="T69" fmla="*/ 149 h 203"/>
                  <a:gd name="T70" fmla="*/ 692 w 1182"/>
                  <a:gd name="T71" fmla="*/ 160 h 203"/>
                  <a:gd name="T72" fmla="*/ 639 w 1182"/>
                  <a:gd name="T73" fmla="*/ 171 h 203"/>
                  <a:gd name="T74" fmla="*/ 575 w 1182"/>
                  <a:gd name="T75" fmla="*/ 192 h 203"/>
                  <a:gd name="T76" fmla="*/ 533 w 1182"/>
                  <a:gd name="T77" fmla="*/ 192 h 203"/>
                  <a:gd name="T78" fmla="*/ 479 w 1182"/>
                  <a:gd name="T79" fmla="*/ 192 h 203"/>
                  <a:gd name="T80" fmla="*/ 437 w 1182"/>
                  <a:gd name="T81" fmla="*/ 192 h 203"/>
                  <a:gd name="T82" fmla="*/ 384 w 1182"/>
                  <a:gd name="T83" fmla="*/ 203 h 203"/>
                  <a:gd name="T84" fmla="*/ 341 w 1182"/>
                  <a:gd name="T85" fmla="*/ 203 h 203"/>
                  <a:gd name="T86" fmla="*/ 288 w 1182"/>
                  <a:gd name="T87" fmla="*/ 192 h 203"/>
                  <a:gd name="T88" fmla="*/ 245 w 1182"/>
                  <a:gd name="T89" fmla="*/ 192 h 203"/>
                  <a:gd name="T90" fmla="*/ 192 w 1182"/>
                  <a:gd name="T91" fmla="*/ 181 h 203"/>
                  <a:gd name="T92" fmla="*/ 149 w 1182"/>
                  <a:gd name="T93" fmla="*/ 171 h 203"/>
                  <a:gd name="T94" fmla="*/ 96 w 1182"/>
                  <a:gd name="T95" fmla="*/ 160 h 203"/>
                  <a:gd name="T96" fmla="*/ 54 w 1182"/>
                  <a:gd name="T97" fmla="*/ 149 h 203"/>
                  <a:gd name="T98" fmla="*/ 0 w 1182"/>
                  <a:gd name="T99" fmla="*/ 128 h 20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82"/>
                  <a:gd name="T151" fmla="*/ 0 h 203"/>
                  <a:gd name="T152" fmla="*/ 1182 w 1182"/>
                  <a:gd name="T153" fmla="*/ 203 h 20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82" h="203">
                    <a:moveTo>
                      <a:pt x="22" y="64"/>
                    </a:moveTo>
                    <a:lnTo>
                      <a:pt x="43" y="64"/>
                    </a:lnTo>
                    <a:lnTo>
                      <a:pt x="75" y="54"/>
                    </a:lnTo>
                    <a:lnTo>
                      <a:pt x="96" y="43"/>
                    </a:lnTo>
                    <a:lnTo>
                      <a:pt x="117" y="32"/>
                    </a:lnTo>
                    <a:lnTo>
                      <a:pt x="149" y="32"/>
                    </a:lnTo>
                    <a:lnTo>
                      <a:pt x="171" y="22"/>
                    </a:lnTo>
                    <a:lnTo>
                      <a:pt x="203" y="22"/>
                    </a:lnTo>
                    <a:lnTo>
                      <a:pt x="224" y="22"/>
                    </a:lnTo>
                    <a:lnTo>
                      <a:pt x="256" y="11"/>
                    </a:lnTo>
                    <a:lnTo>
                      <a:pt x="288" y="11"/>
                    </a:lnTo>
                    <a:lnTo>
                      <a:pt x="309" y="11"/>
                    </a:lnTo>
                    <a:lnTo>
                      <a:pt x="341" y="11"/>
                    </a:lnTo>
                    <a:lnTo>
                      <a:pt x="362" y="0"/>
                    </a:lnTo>
                    <a:lnTo>
                      <a:pt x="394" y="0"/>
                    </a:lnTo>
                    <a:lnTo>
                      <a:pt x="416" y="0"/>
                    </a:lnTo>
                    <a:lnTo>
                      <a:pt x="448" y="0"/>
                    </a:lnTo>
                    <a:lnTo>
                      <a:pt x="479" y="11"/>
                    </a:lnTo>
                    <a:lnTo>
                      <a:pt x="501" y="11"/>
                    </a:lnTo>
                    <a:lnTo>
                      <a:pt x="533" y="11"/>
                    </a:lnTo>
                    <a:lnTo>
                      <a:pt x="554" y="11"/>
                    </a:lnTo>
                    <a:lnTo>
                      <a:pt x="586" y="11"/>
                    </a:lnTo>
                    <a:lnTo>
                      <a:pt x="607" y="22"/>
                    </a:lnTo>
                    <a:lnTo>
                      <a:pt x="639" y="22"/>
                    </a:lnTo>
                    <a:lnTo>
                      <a:pt x="660" y="22"/>
                    </a:lnTo>
                    <a:lnTo>
                      <a:pt x="692" y="32"/>
                    </a:lnTo>
                    <a:lnTo>
                      <a:pt x="724" y="43"/>
                    </a:lnTo>
                    <a:lnTo>
                      <a:pt x="756" y="43"/>
                    </a:lnTo>
                    <a:lnTo>
                      <a:pt x="788" y="54"/>
                    </a:lnTo>
                    <a:lnTo>
                      <a:pt x="820" y="54"/>
                    </a:lnTo>
                    <a:lnTo>
                      <a:pt x="863" y="54"/>
                    </a:lnTo>
                    <a:lnTo>
                      <a:pt x="895" y="54"/>
                    </a:lnTo>
                    <a:lnTo>
                      <a:pt x="927" y="54"/>
                    </a:lnTo>
                    <a:lnTo>
                      <a:pt x="959" y="54"/>
                    </a:lnTo>
                    <a:lnTo>
                      <a:pt x="980" y="43"/>
                    </a:lnTo>
                    <a:lnTo>
                      <a:pt x="1012" y="43"/>
                    </a:lnTo>
                    <a:lnTo>
                      <a:pt x="1033" y="43"/>
                    </a:lnTo>
                    <a:lnTo>
                      <a:pt x="1065" y="32"/>
                    </a:lnTo>
                    <a:lnTo>
                      <a:pt x="1086" y="32"/>
                    </a:lnTo>
                    <a:lnTo>
                      <a:pt x="1108" y="32"/>
                    </a:lnTo>
                    <a:lnTo>
                      <a:pt x="1129" y="32"/>
                    </a:lnTo>
                    <a:lnTo>
                      <a:pt x="1140" y="32"/>
                    </a:lnTo>
                    <a:lnTo>
                      <a:pt x="1150" y="32"/>
                    </a:lnTo>
                    <a:lnTo>
                      <a:pt x="1161" y="32"/>
                    </a:lnTo>
                    <a:lnTo>
                      <a:pt x="1172" y="43"/>
                    </a:lnTo>
                    <a:lnTo>
                      <a:pt x="1172" y="64"/>
                    </a:lnTo>
                    <a:lnTo>
                      <a:pt x="1182" y="75"/>
                    </a:lnTo>
                    <a:lnTo>
                      <a:pt x="1182" y="107"/>
                    </a:lnTo>
                    <a:lnTo>
                      <a:pt x="1172" y="139"/>
                    </a:lnTo>
                    <a:lnTo>
                      <a:pt x="1172" y="181"/>
                    </a:lnTo>
                    <a:lnTo>
                      <a:pt x="1161" y="160"/>
                    </a:lnTo>
                    <a:lnTo>
                      <a:pt x="1129" y="171"/>
                    </a:lnTo>
                    <a:lnTo>
                      <a:pt x="1108" y="171"/>
                    </a:lnTo>
                    <a:lnTo>
                      <a:pt x="1086" y="160"/>
                    </a:lnTo>
                    <a:lnTo>
                      <a:pt x="1065" y="149"/>
                    </a:lnTo>
                    <a:lnTo>
                      <a:pt x="1044" y="149"/>
                    </a:lnTo>
                    <a:lnTo>
                      <a:pt x="1023" y="139"/>
                    </a:lnTo>
                    <a:lnTo>
                      <a:pt x="1001" y="139"/>
                    </a:lnTo>
                    <a:lnTo>
                      <a:pt x="980" y="139"/>
                    </a:lnTo>
                    <a:lnTo>
                      <a:pt x="959" y="139"/>
                    </a:lnTo>
                    <a:lnTo>
                      <a:pt x="937" y="139"/>
                    </a:lnTo>
                    <a:lnTo>
                      <a:pt x="916" y="139"/>
                    </a:lnTo>
                    <a:lnTo>
                      <a:pt x="895" y="139"/>
                    </a:lnTo>
                    <a:lnTo>
                      <a:pt x="873" y="139"/>
                    </a:lnTo>
                    <a:lnTo>
                      <a:pt x="852" y="139"/>
                    </a:lnTo>
                    <a:lnTo>
                      <a:pt x="831" y="139"/>
                    </a:lnTo>
                    <a:lnTo>
                      <a:pt x="810" y="139"/>
                    </a:lnTo>
                    <a:lnTo>
                      <a:pt x="788" y="149"/>
                    </a:lnTo>
                    <a:lnTo>
                      <a:pt x="767" y="149"/>
                    </a:lnTo>
                    <a:lnTo>
                      <a:pt x="735" y="149"/>
                    </a:lnTo>
                    <a:lnTo>
                      <a:pt x="714" y="160"/>
                    </a:lnTo>
                    <a:lnTo>
                      <a:pt x="692" y="160"/>
                    </a:lnTo>
                    <a:lnTo>
                      <a:pt x="660" y="171"/>
                    </a:lnTo>
                    <a:lnTo>
                      <a:pt x="639" y="171"/>
                    </a:lnTo>
                    <a:lnTo>
                      <a:pt x="607" y="181"/>
                    </a:lnTo>
                    <a:lnTo>
                      <a:pt x="575" y="192"/>
                    </a:lnTo>
                    <a:lnTo>
                      <a:pt x="554" y="192"/>
                    </a:lnTo>
                    <a:lnTo>
                      <a:pt x="533" y="192"/>
                    </a:lnTo>
                    <a:lnTo>
                      <a:pt x="511" y="192"/>
                    </a:lnTo>
                    <a:lnTo>
                      <a:pt x="479" y="192"/>
                    </a:lnTo>
                    <a:lnTo>
                      <a:pt x="458" y="192"/>
                    </a:lnTo>
                    <a:lnTo>
                      <a:pt x="437" y="192"/>
                    </a:lnTo>
                    <a:lnTo>
                      <a:pt x="416" y="203"/>
                    </a:lnTo>
                    <a:lnTo>
                      <a:pt x="384" y="203"/>
                    </a:lnTo>
                    <a:lnTo>
                      <a:pt x="362" y="203"/>
                    </a:lnTo>
                    <a:lnTo>
                      <a:pt x="341" y="203"/>
                    </a:lnTo>
                    <a:lnTo>
                      <a:pt x="320" y="192"/>
                    </a:lnTo>
                    <a:lnTo>
                      <a:pt x="288" y="192"/>
                    </a:lnTo>
                    <a:lnTo>
                      <a:pt x="267" y="192"/>
                    </a:lnTo>
                    <a:lnTo>
                      <a:pt x="245" y="192"/>
                    </a:lnTo>
                    <a:lnTo>
                      <a:pt x="224" y="192"/>
                    </a:lnTo>
                    <a:lnTo>
                      <a:pt x="192" y="181"/>
                    </a:lnTo>
                    <a:lnTo>
                      <a:pt x="171" y="181"/>
                    </a:lnTo>
                    <a:lnTo>
                      <a:pt x="149" y="171"/>
                    </a:lnTo>
                    <a:lnTo>
                      <a:pt x="117" y="171"/>
                    </a:lnTo>
                    <a:lnTo>
                      <a:pt x="96" y="160"/>
                    </a:lnTo>
                    <a:lnTo>
                      <a:pt x="75" y="149"/>
                    </a:lnTo>
                    <a:lnTo>
                      <a:pt x="54" y="149"/>
                    </a:lnTo>
                    <a:lnTo>
                      <a:pt x="22" y="139"/>
                    </a:lnTo>
                    <a:lnTo>
                      <a:pt x="0" y="128"/>
                    </a:lnTo>
                    <a:lnTo>
                      <a:pt x="22" y="64"/>
                    </a:lnTo>
                    <a:close/>
                  </a:path>
                </a:pathLst>
              </a:custGeom>
              <a:solidFill>
                <a:srgbClr val="666633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9" name="Oval 41"/>
              <p:cNvSpPr>
                <a:spLocks noChangeArrowheads="1"/>
              </p:cNvSpPr>
              <p:nvPr/>
            </p:nvSpPr>
            <p:spPr bwMode="auto">
              <a:xfrm>
                <a:off x="4861" y="3011"/>
                <a:ext cx="85" cy="75"/>
              </a:xfrm>
              <a:prstGeom prst="ellipse">
                <a:avLst/>
              </a:prstGeom>
              <a:solidFill>
                <a:srgbClr val="FFFFFF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30" name="Oval 42"/>
              <p:cNvSpPr>
                <a:spLocks noChangeArrowheads="1"/>
              </p:cNvSpPr>
              <p:nvPr/>
            </p:nvSpPr>
            <p:spPr bwMode="auto">
              <a:xfrm>
                <a:off x="4872" y="3022"/>
                <a:ext cx="53" cy="43"/>
              </a:xfrm>
              <a:prstGeom prst="ellipse">
                <a:avLst/>
              </a:prstGeom>
              <a:solidFill>
                <a:srgbClr val="0000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31" name="Oval 43"/>
              <p:cNvSpPr>
                <a:spLocks noChangeArrowheads="1"/>
              </p:cNvSpPr>
              <p:nvPr/>
            </p:nvSpPr>
            <p:spPr bwMode="auto">
              <a:xfrm>
                <a:off x="4936" y="3086"/>
                <a:ext cx="500" cy="96"/>
              </a:xfrm>
              <a:prstGeom prst="ellipse">
                <a:avLst/>
              </a:prstGeom>
              <a:solidFill>
                <a:srgbClr val="FF66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</p:grpSp>
      </p:grpSp>
      <p:grpSp>
        <p:nvGrpSpPr>
          <p:cNvPr id="9" name="Group 44"/>
          <p:cNvGrpSpPr>
            <a:grpSpLocks/>
          </p:cNvGrpSpPr>
          <p:nvPr/>
        </p:nvGrpSpPr>
        <p:grpSpPr bwMode="auto">
          <a:xfrm>
            <a:off x="1981201" y="1219200"/>
            <a:ext cx="2976563" cy="1671638"/>
            <a:chOff x="1248" y="768"/>
            <a:chExt cx="1875" cy="1053"/>
          </a:xfrm>
        </p:grpSpPr>
        <p:grpSp>
          <p:nvGrpSpPr>
            <p:cNvPr id="49162" name="Group 45"/>
            <p:cNvGrpSpPr>
              <a:grpSpLocks/>
            </p:cNvGrpSpPr>
            <p:nvPr/>
          </p:nvGrpSpPr>
          <p:grpSpPr bwMode="auto">
            <a:xfrm>
              <a:off x="2400" y="768"/>
              <a:ext cx="723" cy="141"/>
              <a:chOff x="4797" y="2979"/>
              <a:chExt cx="1182" cy="203"/>
            </a:xfrm>
          </p:grpSpPr>
          <p:sp>
            <p:nvSpPr>
              <p:cNvPr id="49218" name="Freeform 46"/>
              <p:cNvSpPr>
                <a:spLocks/>
              </p:cNvSpPr>
              <p:nvPr/>
            </p:nvSpPr>
            <p:spPr bwMode="auto">
              <a:xfrm>
                <a:off x="4797" y="2979"/>
                <a:ext cx="1182" cy="203"/>
              </a:xfrm>
              <a:custGeom>
                <a:avLst/>
                <a:gdLst>
                  <a:gd name="T0" fmla="*/ 43 w 1182"/>
                  <a:gd name="T1" fmla="*/ 64 h 203"/>
                  <a:gd name="T2" fmla="*/ 96 w 1182"/>
                  <a:gd name="T3" fmla="*/ 43 h 203"/>
                  <a:gd name="T4" fmla="*/ 149 w 1182"/>
                  <a:gd name="T5" fmla="*/ 32 h 203"/>
                  <a:gd name="T6" fmla="*/ 203 w 1182"/>
                  <a:gd name="T7" fmla="*/ 22 h 203"/>
                  <a:gd name="T8" fmla="*/ 256 w 1182"/>
                  <a:gd name="T9" fmla="*/ 11 h 203"/>
                  <a:gd name="T10" fmla="*/ 309 w 1182"/>
                  <a:gd name="T11" fmla="*/ 11 h 203"/>
                  <a:gd name="T12" fmla="*/ 362 w 1182"/>
                  <a:gd name="T13" fmla="*/ 0 h 203"/>
                  <a:gd name="T14" fmla="*/ 416 w 1182"/>
                  <a:gd name="T15" fmla="*/ 0 h 203"/>
                  <a:gd name="T16" fmla="*/ 479 w 1182"/>
                  <a:gd name="T17" fmla="*/ 11 h 203"/>
                  <a:gd name="T18" fmla="*/ 533 w 1182"/>
                  <a:gd name="T19" fmla="*/ 11 h 203"/>
                  <a:gd name="T20" fmla="*/ 586 w 1182"/>
                  <a:gd name="T21" fmla="*/ 11 h 203"/>
                  <a:gd name="T22" fmla="*/ 639 w 1182"/>
                  <a:gd name="T23" fmla="*/ 22 h 203"/>
                  <a:gd name="T24" fmla="*/ 692 w 1182"/>
                  <a:gd name="T25" fmla="*/ 32 h 203"/>
                  <a:gd name="T26" fmla="*/ 756 w 1182"/>
                  <a:gd name="T27" fmla="*/ 43 h 203"/>
                  <a:gd name="T28" fmla="*/ 820 w 1182"/>
                  <a:gd name="T29" fmla="*/ 54 h 203"/>
                  <a:gd name="T30" fmla="*/ 895 w 1182"/>
                  <a:gd name="T31" fmla="*/ 54 h 203"/>
                  <a:gd name="T32" fmla="*/ 959 w 1182"/>
                  <a:gd name="T33" fmla="*/ 54 h 203"/>
                  <a:gd name="T34" fmla="*/ 1012 w 1182"/>
                  <a:gd name="T35" fmla="*/ 43 h 203"/>
                  <a:gd name="T36" fmla="*/ 1065 w 1182"/>
                  <a:gd name="T37" fmla="*/ 32 h 203"/>
                  <a:gd name="T38" fmla="*/ 1108 w 1182"/>
                  <a:gd name="T39" fmla="*/ 32 h 203"/>
                  <a:gd name="T40" fmla="*/ 1140 w 1182"/>
                  <a:gd name="T41" fmla="*/ 32 h 203"/>
                  <a:gd name="T42" fmla="*/ 1161 w 1182"/>
                  <a:gd name="T43" fmla="*/ 32 h 203"/>
                  <a:gd name="T44" fmla="*/ 1172 w 1182"/>
                  <a:gd name="T45" fmla="*/ 64 h 203"/>
                  <a:gd name="T46" fmla="*/ 1182 w 1182"/>
                  <a:gd name="T47" fmla="*/ 107 h 203"/>
                  <a:gd name="T48" fmla="*/ 1172 w 1182"/>
                  <a:gd name="T49" fmla="*/ 181 h 203"/>
                  <a:gd name="T50" fmla="*/ 1129 w 1182"/>
                  <a:gd name="T51" fmla="*/ 171 h 203"/>
                  <a:gd name="T52" fmla="*/ 1086 w 1182"/>
                  <a:gd name="T53" fmla="*/ 160 h 203"/>
                  <a:gd name="T54" fmla="*/ 1044 w 1182"/>
                  <a:gd name="T55" fmla="*/ 149 h 203"/>
                  <a:gd name="T56" fmla="*/ 1001 w 1182"/>
                  <a:gd name="T57" fmla="*/ 139 h 203"/>
                  <a:gd name="T58" fmla="*/ 959 w 1182"/>
                  <a:gd name="T59" fmla="*/ 139 h 203"/>
                  <a:gd name="T60" fmla="*/ 916 w 1182"/>
                  <a:gd name="T61" fmla="*/ 139 h 203"/>
                  <a:gd name="T62" fmla="*/ 873 w 1182"/>
                  <a:gd name="T63" fmla="*/ 139 h 203"/>
                  <a:gd name="T64" fmla="*/ 831 w 1182"/>
                  <a:gd name="T65" fmla="*/ 139 h 203"/>
                  <a:gd name="T66" fmla="*/ 788 w 1182"/>
                  <a:gd name="T67" fmla="*/ 149 h 203"/>
                  <a:gd name="T68" fmla="*/ 735 w 1182"/>
                  <a:gd name="T69" fmla="*/ 149 h 203"/>
                  <a:gd name="T70" fmla="*/ 692 w 1182"/>
                  <a:gd name="T71" fmla="*/ 160 h 203"/>
                  <a:gd name="T72" fmla="*/ 639 w 1182"/>
                  <a:gd name="T73" fmla="*/ 171 h 203"/>
                  <a:gd name="T74" fmla="*/ 575 w 1182"/>
                  <a:gd name="T75" fmla="*/ 192 h 203"/>
                  <a:gd name="T76" fmla="*/ 533 w 1182"/>
                  <a:gd name="T77" fmla="*/ 192 h 203"/>
                  <a:gd name="T78" fmla="*/ 479 w 1182"/>
                  <a:gd name="T79" fmla="*/ 192 h 203"/>
                  <a:gd name="T80" fmla="*/ 437 w 1182"/>
                  <a:gd name="T81" fmla="*/ 192 h 203"/>
                  <a:gd name="T82" fmla="*/ 384 w 1182"/>
                  <a:gd name="T83" fmla="*/ 203 h 203"/>
                  <a:gd name="T84" fmla="*/ 341 w 1182"/>
                  <a:gd name="T85" fmla="*/ 203 h 203"/>
                  <a:gd name="T86" fmla="*/ 288 w 1182"/>
                  <a:gd name="T87" fmla="*/ 192 h 203"/>
                  <a:gd name="T88" fmla="*/ 245 w 1182"/>
                  <a:gd name="T89" fmla="*/ 192 h 203"/>
                  <a:gd name="T90" fmla="*/ 192 w 1182"/>
                  <a:gd name="T91" fmla="*/ 181 h 203"/>
                  <a:gd name="T92" fmla="*/ 149 w 1182"/>
                  <a:gd name="T93" fmla="*/ 171 h 203"/>
                  <a:gd name="T94" fmla="*/ 96 w 1182"/>
                  <a:gd name="T95" fmla="*/ 160 h 203"/>
                  <a:gd name="T96" fmla="*/ 54 w 1182"/>
                  <a:gd name="T97" fmla="*/ 149 h 203"/>
                  <a:gd name="T98" fmla="*/ 0 w 1182"/>
                  <a:gd name="T99" fmla="*/ 128 h 20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82"/>
                  <a:gd name="T151" fmla="*/ 0 h 203"/>
                  <a:gd name="T152" fmla="*/ 1182 w 1182"/>
                  <a:gd name="T153" fmla="*/ 203 h 20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82" h="203">
                    <a:moveTo>
                      <a:pt x="22" y="64"/>
                    </a:moveTo>
                    <a:lnTo>
                      <a:pt x="43" y="64"/>
                    </a:lnTo>
                    <a:lnTo>
                      <a:pt x="75" y="54"/>
                    </a:lnTo>
                    <a:lnTo>
                      <a:pt x="96" y="43"/>
                    </a:lnTo>
                    <a:lnTo>
                      <a:pt x="117" y="32"/>
                    </a:lnTo>
                    <a:lnTo>
                      <a:pt x="149" y="32"/>
                    </a:lnTo>
                    <a:lnTo>
                      <a:pt x="171" y="22"/>
                    </a:lnTo>
                    <a:lnTo>
                      <a:pt x="203" y="22"/>
                    </a:lnTo>
                    <a:lnTo>
                      <a:pt x="224" y="22"/>
                    </a:lnTo>
                    <a:lnTo>
                      <a:pt x="256" y="11"/>
                    </a:lnTo>
                    <a:lnTo>
                      <a:pt x="288" y="11"/>
                    </a:lnTo>
                    <a:lnTo>
                      <a:pt x="309" y="11"/>
                    </a:lnTo>
                    <a:lnTo>
                      <a:pt x="341" y="11"/>
                    </a:lnTo>
                    <a:lnTo>
                      <a:pt x="362" y="0"/>
                    </a:lnTo>
                    <a:lnTo>
                      <a:pt x="394" y="0"/>
                    </a:lnTo>
                    <a:lnTo>
                      <a:pt x="416" y="0"/>
                    </a:lnTo>
                    <a:lnTo>
                      <a:pt x="448" y="0"/>
                    </a:lnTo>
                    <a:lnTo>
                      <a:pt x="479" y="11"/>
                    </a:lnTo>
                    <a:lnTo>
                      <a:pt x="501" y="11"/>
                    </a:lnTo>
                    <a:lnTo>
                      <a:pt x="533" y="11"/>
                    </a:lnTo>
                    <a:lnTo>
                      <a:pt x="554" y="11"/>
                    </a:lnTo>
                    <a:lnTo>
                      <a:pt x="586" y="11"/>
                    </a:lnTo>
                    <a:lnTo>
                      <a:pt x="607" y="22"/>
                    </a:lnTo>
                    <a:lnTo>
                      <a:pt x="639" y="22"/>
                    </a:lnTo>
                    <a:lnTo>
                      <a:pt x="660" y="22"/>
                    </a:lnTo>
                    <a:lnTo>
                      <a:pt x="692" y="32"/>
                    </a:lnTo>
                    <a:lnTo>
                      <a:pt x="724" y="43"/>
                    </a:lnTo>
                    <a:lnTo>
                      <a:pt x="756" y="43"/>
                    </a:lnTo>
                    <a:lnTo>
                      <a:pt x="788" y="54"/>
                    </a:lnTo>
                    <a:lnTo>
                      <a:pt x="820" y="54"/>
                    </a:lnTo>
                    <a:lnTo>
                      <a:pt x="863" y="54"/>
                    </a:lnTo>
                    <a:lnTo>
                      <a:pt x="895" y="54"/>
                    </a:lnTo>
                    <a:lnTo>
                      <a:pt x="927" y="54"/>
                    </a:lnTo>
                    <a:lnTo>
                      <a:pt x="959" y="54"/>
                    </a:lnTo>
                    <a:lnTo>
                      <a:pt x="980" y="43"/>
                    </a:lnTo>
                    <a:lnTo>
                      <a:pt x="1012" y="43"/>
                    </a:lnTo>
                    <a:lnTo>
                      <a:pt x="1033" y="43"/>
                    </a:lnTo>
                    <a:lnTo>
                      <a:pt x="1065" y="32"/>
                    </a:lnTo>
                    <a:lnTo>
                      <a:pt x="1086" y="32"/>
                    </a:lnTo>
                    <a:lnTo>
                      <a:pt x="1108" y="32"/>
                    </a:lnTo>
                    <a:lnTo>
                      <a:pt x="1129" y="32"/>
                    </a:lnTo>
                    <a:lnTo>
                      <a:pt x="1140" y="32"/>
                    </a:lnTo>
                    <a:lnTo>
                      <a:pt x="1150" y="32"/>
                    </a:lnTo>
                    <a:lnTo>
                      <a:pt x="1161" y="32"/>
                    </a:lnTo>
                    <a:lnTo>
                      <a:pt x="1172" y="43"/>
                    </a:lnTo>
                    <a:lnTo>
                      <a:pt x="1172" y="64"/>
                    </a:lnTo>
                    <a:lnTo>
                      <a:pt x="1182" y="75"/>
                    </a:lnTo>
                    <a:lnTo>
                      <a:pt x="1182" y="107"/>
                    </a:lnTo>
                    <a:lnTo>
                      <a:pt x="1172" y="139"/>
                    </a:lnTo>
                    <a:lnTo>
                      <a:pt x="1172" y="181"/>
                    </a:lnTo>
                    <a:lnTo>
                      <a:pt x="1161" y="160"/>
                    </a:lnTo>
                    <a:lnTo>
                      <a:pt x="1129" y="171"/>
                    </a:lnTo>
                    <a:lnTo>
                      <a:pt x="1108" y="171"/>
                    </a:lnTo>
                    <a:lnTo>
                      <a:pt x="1086" y="160"/>
                    </a:lnTo>
                    <a:lnTo>
                      <a:pt x="1065" y="149"/>
                    </a:lnTo>
                    <a:lnTo>
                      <a:pt x="1044" y="149"/>
                    </a:lnTo>
                    <a:lnTo>
                      <a:pt x="1023" y="139"/>
                    </a:lnTo>
                    <a:lnTo>
                      <a:pt x="1001" y="139"/>
                    </a:lnTo>
                    <a:lnTo>
                      <a:pt x="980" y="139"/>
                    </a:lnTo>
                    <a:lnTo>
                      <a:pt x="959" y="139"/>
                    </a:lnTo>
                    <a:lnTo>
                      <a:pt x="937" y="139"/>
                    </a:lnTo>
                    <a:lnTo>
                      <a:pt x="916" y="139"/>
                    </a:lnTo>
                    <a:lnTo>
                      <a:pt x="895" y="139"/>
                    </a:lnTo>
                    <a:lnTo>
                      <a:pt x="873" y="139"/>
                    </a:lnTo>
                    <a:lnTo>
                      <a:pt x="852" y="139"/>
                    </a:lnTo>
                    <a:lnTo>
                      <a:pt x="831" y="139"/>
                    </a:lnTo>
                    <a:lnTo>
                      <a:pt x="810" y="139"/>
                    </a:lnTo>
                    <a:lnTo>
                      <a:pt x="788" y="149"/>
                    </a:lnTo>
                    <a:lnTo>
                      <a:pt x="767" y="149"/>
                    </a:lnTo>
                    <a:lnTo>
                      <a:pt x="735" y="149"/>
                    </a:lnTo>
                    <a:lnTo>
                      <a:pt x="714" y="160"/>
                    </a:lnTo>
                    <a:lnTo>
                      <a:pt x="692" y="160"/>
                    </a:lnTo>
                    <a:lnTo>
                      <a:pt x="660" y="171"/>
                    </a:lnTo>
                    <a:lnTo>
                      <a:pt x="639" y="171"/>
                    </a:lnTo>
                    <a:lnTo>
                      <a:pt x="607" y="181"/>
                    </a:lnTo>
                    <a:lnTo>
                      <a:pt x="575" y="192"/>
                    </a:lnTo>
                    <a:lnTo>
                      <a:pt x="554" y="192"/>
                    </a:lnTo>
                    <a:lnTo>
                      <a:pt x="533" y="192"/>
                    </a:lnTo>
                    <a:lnTo>
                      <a:pt x="511" y="192"/>
                    </a:lnTo>
                    <a:lnTo>
                      <a:pt x="479" y="192"/>
                    </a:lnTo>
                    <a:lnTo>
                      <a:pt x="458" y="192"/>
                    </a:lnTo>
                    <a:lnTo>
                      <a:pt x="437" y="192"/>
                    </a:lnTo>
                    <a:lnTo>
                      <a:pt x="416" y="203"/>
                    </a:lnTo>
                    <a:lnTo>
                      <a:pt x="384" y="203"/>
                    </a:lnTo>
                    <a:lnTo>
                      <a:pt x="362" y="203"/>
                    </a:lnTo>
                    <a:lnTo>
                      <a:pt x="341" y="203"/>
                    </a:lnTo>
                    <a:lnTo>
                      <a:pt x="320" y="192"/>
                    </a:lnTo>
                    <a:lnTo>
                      <a:pt x="288" y="192"/>
                    </a:lnTo>
                    <a:lnTo>
                      <a:pt x="267" y="192"/>
                    </a:lnTo>
                    <a:lnTo>
                      <a:pt x="245" y="192"/>
                    </a:lnTo>
                    <a:lnTo>
                      <a:pt x="224" y="192"/>
                    </a:lnTo>
                    <a:lnTo>
                      <a:pt x="192" y="181"/>
                    </a:lnTo>
                    <a:lnTo>
                      <a:pt x="171" y="181"/>
                    </a:lnTo>
                    <a:lnTo>
                      <a:pt x="149" y="171"/>
                    </a:lnTo>
                    <a:lnTo>
                      <a:pt x="117" y="171"/>
                    </a:lnTo>
                    <a:lnTo>
                      <a:pt x="96" y="160"/>
                    </a:lnTo>
                    <a:lnTo>
                      <a:pt x="75" y="149"/>
                    </a:lnTo>
                    <a:lnTo>
                      <a:pt x="54" y="149"/>
                    </a:lnTo>
                    <a:lnTo>
                      <a:pt x="22" y="139"/>
                    </a:lnTo>
                    <a:lnTo>
                      <a:pt x="0" y="128"/>
                    </a:lnTo>
                    <a:lnTo>
                      <a:pt x="22" y="64"/>
                    </a:lnTo>
                    <a:close/>
                  </a:path>
                </a:pathLst>
              </a:custGeom>
              <a:solidFill>
                <a:srgbClr val="666633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19" name="Oval 47"/>
              <p:cNvSpPr>
                <a:spLocks noChangeArrowheads="1"/>
              </p:cNvSpPr>
              <p:nvPr/>
            </p:nvSpPr>
            <p:spPr bwMode="auto">
              <a:xfrm>
                <a:off x="4861" y="3011"/>
                <a:ext cx="85" cy="75"/>
              </a:xfrm>
              <a:prstGeom prst="ellipse">
                <a:avLst/>
              </a:prstGeom>
              <a:solidFill>
                <a:srgbClr val="FFFFFF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20" name="Oval 48"/>
              <p:cNvSpPr>
                <a:spLocks noChangeArrowheads="1"/>
              </p:cNvSpPr>
              <p:nvPr/>
            </p:nvSpPr>
            <p:spPr bwMode="auto">
              <a:xfrm>
                <a:off x="4872" y="3022"/>
                <a:ext cx="53" cy="43"/>
              </a:xfrm>
              <a:prstGeom prst="ellipse">
                <a:avLst/>
              </a:prstGeom>
              <a:solidFill>
                <a:srgbClr val="0000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21" name="Oval 49"/>
              <p:cNvSpPr>
                <a:spLocks noChangeArrowheads="1"/>
              </p:cNvSpPr>
              <p:nvPr/>
            </p:nvSpPr>
            <p:spPr bwMode="auto">
              <a:xfrm>
                <a:off x="4936" y="3086"/>
                <a:ext cx="500" cy="96"/>
              </a:xfrm>
              <a:prstGeom prst="ellipse">
                <a:avLst/>
              </a:prstGeom>
              <a:solidFill>
                <a:srgbClr val="FF66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49163" name="Group 50"/>
            <p:cNvGrpSpPr>
              <a:grpSpLocks/>
            </p:cNvGrpSpPr>
            <p:nvPr/>
          </p:nvGrpSpPr>
          <p:grpSpPr bwMode="auto">
            <a:xfrm flipH="1">
              <a:off x="1440" y="1488"/>
              <a:ext cx="864" cy="192"/>
              <a:chOff x="2955" y="2883"/>
              <a:chExt cx="1406" cy="235"/>
            </a:xfrm>
          </p:grpSpPr>
          <p:sp>
            <p:nvSpPr>
              <p:cNvPr id="49209" name="Freeform 51"/>
              <p:cNvSpPr>
                <a:spLocks/>
              </p:cNvSpPr>
              <p:nvPr/>
            </p:nvSpPr>
            <p:spPr bwMode="auto">
              <a:xfrm>
                <a:off x="2955" y="2883"/>
                <a:ext cx="1406" cy="235"/>
              </a:xfrm>
              <a:custGeom>
                <a:avLst/>
                <a:gdLst>
                  <a:gd name="T0" fmla="*/ 1353 w 1406"/>
                  <a:gd name="T1" fmla="*/ 64 h 235"/>
                  <a:gd name="T2" fmla="*/ 1289 w 1406"/>
                  <a:gd name="T3" fmla="*/ 43 h 235"/>
                  <a:gd name="T4" fmla="*/ 1225 w 1406"/>
                  <a:gd name="T5" fmla="*/ 32 h 235"/>
                  <a:gd name="T6" fmla="*/ 1161 w 1406"/>
                  <a:gd name="T7" fmla="*/ 22 h 235"/>
                  <a:gd name="T8" fmla="*/ 1097 w 1406"/>
                  <a:gd name="T9" fmla="*/ 11 h 235"/>
                  <a:gd name="T10" fmla="*/ 1033 w 1406"/>
                  <a:gd name="T11" fmla="*/ 0 h 235"/>
                  <a:gd name="T12" fmla="*/ 969 w 1406"/>
                  <a:gd name="T13" fmla="*/ 0 h 235"/>
                  <a:gd name="T14" fmla="*/ 905 w 1406"/>
                  <a:gd name="T15" fmla="*/ 0 h 235"/>
                  <a:gd name="T16" fmla="*/ 841 w 1406"/>
                  <a:gd name="T17" fmla="*/ 0 h 235"/>
                  <a:gd name="T18" fmla="*/ 778 w 1406"/>
                  <a:gd name="T19" fmla="*/ 0 h 235"/>
                  <a:gd name="T20" fmla="*/ 714 w 1406"/>
                  <a:gd name="T21" fmla="*/ 11 h 235"/>
                  <a:gd name="T22" fmla="*/ 650 w 1406"/>
                  <a:gd name="T23" fmla="*/ 22 h 235"/>
                  <a:gd name="T24" fmla="*/ 575 w 1406"/>
                  <a:gd name="T25" fmla="*/ 32 h 235"/>
                  <a:gd name="T26" fmla="*/ 501 w 1406"/>
                  <a:gd name="T27" fmla="*/ 54 h 235"/>
                  <a:gd name="T28" fmla="*/ 426 w 1406"/>
                  <a:gd name="T29" fmla="*/ 54 h 235"/>
                  <a:gd name="T30" fmla="*/ 341 w 1406"/>
                  <a:gd name="T31" fmla="*/ 64 h 235"/>
                  <a:gd name="T32" fmla="*/ 266 w 1406"/>
                  <a:gd name="T33" fmla="*/ 54 h 235"/>
                  <a:gd name="T34" fmla="*/ 203 w 1406"/>
                  <a:gd name="T35" fmla="*/ 43 h 235"/>
                  <a:gd name="T36" fmla="*/ 139 w 1406"/>
                  <a:gd name="T37" fmla="*/ 32 h 235"/>
                  <a:gd name="T38" fmla="*/ 85 w 1406"/>
                  <a:gd name="T39" fmla="*/ 32 h 235"/>
                  <a:gd name="T40" fmla="*/ 43 w 1406"/>
                  <a:gd name="T41" fmla="*/ 22 h 235"/>
                  <a:gd name="T42" fmla="*/ 22 w 1406"/>
                  <a:gd name="T43" fmla="*/ 32 h 235"/>
                  <a:gd name="T44" fmla="*/ 0 w 1406"/>
                  <a:gd name="T45" fmla="*/ 64 h 235"/>
                  <a:gd name="T46" fmla="*/ 0 w 1406"/>
                  <a:gd name="T47" fmla="*/ 96 h 235"/>
                  <a:gd name="T48" fmla="*/ 0 w 1406"/>
                  <a:gd name="T49" fmla="*/ 128 h 235"/>
                  <a:gd name="T50" fmla="*/ 11 w 1406"/>
                  <a:gd name="T51" fmla="*/ 171 h 235"/>
                  <a:gd name="T52" fmla="*/ 11 w 1406"/>
                  <a:gd name="T53" fmla="*/ 192 h 235"/>
                  <a:gd name="T54" fmla="*/ 22 w 1406"/>
                  <a:gd name="T55" fmla="*/ 192 h 235"/>
                  <a:gd name="T56" fmla="*/ 53 w 1406"/>
                  <a:gd name="T57" fmla="*/ 203 h 235"/>
                  <a:gd name="T58" fmla="*/ 107 w 1406"/>
                  <a:gd name="T59" fmla="*/ 182 h 235"/>
                  <a:gd name="T60" fmla="*/ 160 w 1406"/>
                  <a:gd name="T61" fmla="*/ 171 h 235"/>
                  <a:gd name="T62" fmla="*/ 213 w 1406"/>
                  <a:gd name="T63" fmla="*/ 160 h 235"/>
                  <a:gd name="T64" fmla="*/ 256 w 1406"/>
                  <a:gd name="T65" fmla="*/ 160 h 235"/>
                  <a:gd name="T66" fmla="*/ 309 w 1406"/>
                  <a:gd name="T67" fmla="*/ 160 h 235"/>
                  <a:gd name="T68" fmla="*/ 362 w 1406"/>
                  <a:gd name="T69" fmla="*/ 160 h 235"/>
                  <a:gd name="T70" fmla="*/ 415 w 1406"/>
                  <a:gd name="T71" fmla="*/ 160 h 235"/>
                  <a:gd name="T72" fmla="*/ 469 w 1406"/>
                  <a:gd name="T73" fmla="*/ 171 h 235"/>
                  <a:gd name="T74" fmla="*/ 522 w 1406"/>
                  <a:gd name="T75" fmla="*/ 182 h 235"/>
                  <a:gd name="T76" fmla="*/ 586 w 1406"/>
                  <a:gd name="T77" fmla="*/ 192 h 235"/>
                  <a:gd name="T78" fmla="*/ 650 w 1406"/>
                  <a:gd name="T79" fmla="*/ 203 h 235"/>
                  <a:gd name="T80" fmla="*/ 714 w 1406"/>
                  <a:gd name="T81" fmla="*/ 224 h 235"/>
                  <a:gd name="T82" fmla="*/ 778 w 1406"/>
                  <a:gd name="T83" fmla="*/ 224 h 235"/>
                  <a:gd name="T84" fmla="*/ 831 w 1406"/>
                  <a:gd name="T85" fmla="*/ 224 h 235"/>
                  <a:gd name="T86" fmla="*/ 884 w 1406"/>
                  <a:gd name="T87" fmla="*/ 235 h 235"/>
                  <a:gd name="T88" fmla="*/ 937 w 1406"/>
                  <a:gd name="T89" fmla="*/ 235 h 235"/>
                  <a:gd name="T90" fmla="*/ 1001 w 1406"/>
                  <a:gd name="T91" fmla="*/ 235 h 235"/>
                  <a:gd name="T92" fmla="*/ 1054 w 1406"/>
                  <a:gd name="T93" fmla="*/ 235 h 235"/>
                  <a:gd name="T94" fmla="*/ 1118 w 1406"/>
                  <a:gd name="T95" fmla="*/ 224 h 235"/>
                  <a:gd name="T96" fmla="*/ 1171 w 1406"/>
                  <a:gd name="T97" fmla="*/ 213 h 235"/>
                  <a:gd name="T98" fmla="*/ 1225 w 1406"/>
                  <a:gd name="T99" fmla="*/ 203 h 235"/>
                  <a:gd name="T100" fmla="*/ 1289 w 1406"/>
                  <a:gd name="T101" fmla="*/ 192 h 235"/>
                  <a:gd name="T102" fmla="*/ 1342 w 1406"/>
                  <a:gd name="T103" fmla="*/ 171 h 235"/>
                  <a:gd name="T104" fmla="*/ 1406 w 1406"/>
                  <a:gd name="T105" fmla="*/ 150 h 2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06"/>
                  <a:gd name="T160" fmla="*/ 0 h 235"/>
                  <a:gd name="T161" fmla="*/ 1406 w 1406"/>
                  <a:gd name="T162" fmla="*/ 235 h 23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06" h="235">
                    <a:moveTo>
                      <a:pt x="1384" y="75"/>
                    </a:moveTo>
                    <a:lnTo>
                      <a:pt x="1353" y="64"/>
                    </a:lnTo>
                    <a:lnTo>
                      <a:pt x="1321" y="54"/>
                    </a:lnTo>
                    <a:lnTo>
                      <a:pt x="1289" y="43"/>
                    </a:lnTo>
                    <a:lnTo>
                      <a:pt x="1257" y="32"/>
                    </a:lnTo>
                    <a:lnTo>
                      <a:pt x="1225" y="32"/>
                    </a:lnTo>
                    <a:lnTo>
                      <a:pt x="1193" y="22"/>
                    </a:lnTo>
                    <a:lnTo>
                      <a:pt x="1161" y="22"/>
                    </a:lnTo>
                    <a:lnTo>
                      <a:pt x="1129" y="11"/>
                    </a:lnTo>
                    <a:lnTo>
                      <a:pt x="1097" y="11"/>
                    </a:lnTo>
                    <a:lnTo>
                      <a:pt x="1065" y="0"/>
                    </a:lnTo>
                    <a:lnTo>
                      <a:pt x="1033" y="0"/>
                    </a:lnTo>
                    <a:lnTo>
                      <a:pt x="1001" y="0"/>
                    </a:lnTo>
                    <a:lnTo>
                      <a:pt x="969" y="0"/>
                    </a:lnTo>
                    <a:lnTo>
                      <a:pt x="937" y="0"/>
                    </a:lnTo>
                    <a:lnTo>
                      <a:pt x="905" y="0"/>
                    </a:lnTo>
                    <a:lnTo>
                      <a:pt x="873" y="0"/>
                    </a:lnTo>
                    <a:lnTo>
                      <a:pt x="841" y="0"/>
                    </a:lnTo>
                    <a:lnTo>
                      <a:pt x="809" y="0"/>
                    </a:lnTo>
                    <a:lnTo>
                      <a:pt x="778" y="0"/>
                    </a:lnTo>
                    <a:lnTo>
                      <a:pt x="746" y="0"/>
                    </a:lnTo>
                    <a:lnTo>
                      <a:pt x="714" y="11"/>
                    </a:lnTo>
                    <a:lnTo>
                      <a:pt x="682" y="11"/>
                    </a:lnTo>
                    <a:lnTo>
                      <a:pt x="650" y="22"/>
                    </a:lnTo>
                    <a:lnTo>
                      <a:pt x="618" y="22"/>
                    </a:lnTo>
                    <a:lnTo>
                      <a:pt x="575" y="32"/>
                    </a:lnTo>
                    <a:lnTo>
                      <a:pt x="543" y="43"/>
                    </a:lnTo>
                    <a:lnTo>
                      <a:pt x="501" y="54"/>
                    </a:lnTo>
                    <a:lnTo>
                      <a:pt x="458" y="54"/>
                    </a:lnTo>
                    <a:lnTo>
                      <a:pt x="426" y="54"/>
                    </a:lnTo>
                    <a:lnTo>
                      <a:pt x="384" y="64"/>
                    </a:lnTo>
                    <a:lnTo>
                      <a:pt x="341" y="64"/>
                    </a:lnTo>
                    <a:lnTo>
                      <a:pt x="309" y="54"/>
                    </a:lnTo>
                    <a:lnTo>
                      <a:pt x="266" y="54"/>
                    </a:lnTo>
                    <a:lnTo>
                      <a:pt x="234" y="54"/>
                    </a:lnTo>
                    <a:lnTo>
                      <a:pt x="203" y="43"/>
                    </a:lnTo>
                    <a:lnTo>
                      <a:pt x="171" y="32"/>
                    </a:lnTo>
                    <a:lnTo>
                      <a:pt x="139" y="32"/>
                    </a:lnTo>
                    <a:lnTo>
                      <a:pt x="107" y="32"/>
                    </a:lnTo>
                    <a:lnTo>
                      <a:pt x="85" y="32"/>
                    </a:lnTo>
                    <a:lnTo>
                      <a:pt x="64" y="22"/>
                    </a:lnTo>
                    <a:lnTo>
                      <a:pt x="43" y="22"/>
                    </a:lnTo>
                    <a:lnTo>
                      <a:pt x="32" y="32"/>
                    </a:lnTo>
                    <a:lnTo>
                      <a:pt x="22" y="32"/>
                    </a:lnTo>
                    <a:lnTo>
                      <a:pt x="11" y="43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0" y="96"/>
                    </a:lnTo>
                    <a:lnTo>
                      <a:pt x="0" y="107"/>
                    </a:lnTo>
                    <a:lnTo>
                      <a:pt x="0" y="128"/>
                    </a:lnTo>
                    <a:lnTo>
                      <a:pt x="0" y="139"/>
                    </a:lnTo>
                    <a:lnTo>
                      <a:pt x="11" y="171"/>
                    </a:lnTo>
                    <a:lnTo>
                      <a:pt x="11" y="192"/>
                    </a:lnTo>
                    <a:lnTo>
                      <a:pt x="22" y="192"/>
                    </a:lnTo>
                    <a:lnTo>
                      <a:pt x="32" y="192"/>
                    </a:lnTo>
                    <a:lnTo>
                      <a:pt x="53" y="203"/>
                    </a:lnTo>
                    <a:lnTo>
                      <a:pt x="85" y="192"/>
                    </a:lnTo>
                    <a:lnTo>
                      <a:pt x="107" y="182"/>
                    </a:lnTo>
                    <a:lnTo>
                      <a:pt x="139" y="182"/>
                    </a:lnTo>
                    <a:lnTo>
                      <a:pt x="160" y="171"/>
                    </a:lnTo>
                    <a:lnTo>
                      <a:pt x="181" y="171"/>
                    </a:lnTo>
                    <a:lnTo>
                      <a:pt x="213" y="160"/>
                    </a:lnTo>
                    <a:lnTo>
                      <a:pt x="234" y="160"/>
                    </a:lnTo>
                    <a:lnTo>
                      <a:pt x="256" y="160"/>
                    </a:lnTo>
                    <a:lnTo>
                      <a:pt x="288" y="160"/>
                    </a:lnTo>
                    <a:lnTo>
                      <a:pt x="309" y="160"/>
                    </a:lnTo>
                    <a:lnTo>
                      <a:pt x="330" y="160"/>
                    </a:lnTo>
                    <a:lnTo>
                      <a:pt x="362" y="160"/>
                    </a:lnTo>
                    <a:lnTo>
                      <a:pt x="384" y="160"/>
                    </a:lnTo>
                    <a:lnTo>
                      <a:pt x="415" y="160"/>
                    </a:lnTo>
                    <a:lnTo>
                      <a:pt x="437" y="160"/>
                    </a:lnTo>
                    <a:lnTo>
                      <a:pt x="469" y="171"/>
                    </a:lnTo>
                    <a:lnTo>
                      <a:pt x="490" y="171"/>
                    </a:lnTo>
                    <a:lnTo>
                      <a:pt x="522" y="182"/>
                    </a:lnTo>
                    <a:lnTo>
                      <a:pt x="554" y="182"/>
                    </a:lnTo>
                    <a:lnTo>
                      <a:pt x="586" y="192"/>
                    </a:lnTo>
                    <a:lnTo>
                      <a:pt x="618" y="192"/>
                    </a:lnTo>
                    <a:lnTo>
                      <a:pt x="650" y="203"/>
                    </a:lnTo>
                    <a:lnTo>
                      <a:pt x="682" y="213"/>
                    </a:lnTo>
                    <a:lnTo>
                      <a:pt x="714" y="224"/>
                    </a:lnTo>
                    <a:lnTo>
                      <a:pt x="746" y="224"/>
                    </a:lnTo>
                    <a:lnTo>
                      <a:pt x="778" y="224"/>
                    </a:lnTo>
                    <a:lnTo>
                      <a:pt x="799" y="224"/>
                    </a:lnTo>
                    <a:lnTo>
                      <a:pt x="831" y="224"/>
                    </a:lnTo>
                    <a:lnTo>
                      <a:pt x="852" y="235"/>
                    </a:lnTo>
                    <a:lnTo>
                      <a:pt x="884" y="235"/>
                    </a:lnTo>
                    <a:lnTo>
                      <a:pt x="916" y="235"/>
                    </a:lnTo>
                    <a:lnTo>
                      <a:pt x="937" y="235"/>
                    </a:lnTo>
                    <a:lnTo>
                      <a:pt x="969" y="235"/>
                    </a:lnTo>
                    <a:lnTo>
                      <a:pt x="1001" y="235"/>
                    </a:lnTo>
                    <a:lnTo>
                      <a:pt x="1022" y="235"/>
                    </a:lnTo>
                    <a:lnTo>
                      <a:pt x="1054" y="235"/>
                    </a:lnTo>
                    <a:lnTo>
                      <a:pt x="1086" y="224"/>
                    </a:lnTo>
                    <a:lnTo>
                      <a:pt x="1118" y="224"/>
                    </a:lnTo>
                    <a:lnTo>
                      <a:pt x="1140" y="224"/>
                    </a:lnTo>
                    <a:lnTo>
                      <a:pt x="1171" y="213"/>
                    </a:lnTo>
                    <a:lnTo>
                      <a:pt x="1203" y="213"/>
                    </a:lnTo>
                    <a:lnTo>
                      <a:pt x="1225" y="203"/>
                    </a:lnTo>
                    <a:lnTo>
                      <a:pt x="1257" y="203"/>
                    </a:lnTo>
                    <a:lnTo>
                      <a:pt x="1289" y="192"/>
                    </a:lnTo>
                    <a:lnTo>
                      <a:pt x="1321" y="182"/>
                    </a:lnTo>
                    <a:lnTo>
                      <a:pt x="1342" y="171"/>
                    </a:lnTo>
                    <a:lnTo>
                      <a:pt x="1374" y="160"/>
                    </a:lnTo>
                    <a:lnTo>
                      <a:pt x="1406" y="150"/>
                    </a:lnTo>
                    <a:lnTo>
                      <a:pt x="1384" y="75"/>
                    </a:lnTo>
                    <a:close/>
                  </a:path>
                </a:pathLst>
              </a:custGeom>
              <a:solidFill>
                <a:srgbClr val="666633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10" name="Oval 52"/>
              <p:cNvSpPr>
                <a:spLocks noChangeArrowheads="1"/>
              </p:cNvSpPr>
              <p:nvPr/>
            </p:nvSpPr>
            <p:spPr bwMode="auto">
              <a:xfrm>
                <a:off x="4201" y="2915"/>
                <a:ext cx="107" cy="96"/>
              </a:xfrm>
              <a:prstGeom prst="ellipse">
                <a:avLst/>
              </a:prstGeom>
              <a:solidFill>
                <a:srgbClr val="FFFFFF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11" name="Oval 53"/>
              <p:cNvSpPr>
                <a:spLocks noChangeArrowheads="1"/>
              </p:cNvSpPr>
              <p:nvPr/>
            </p:nvSpPr>
            <p:spPr bwMode="auto">
              <a:xfrm>
                <a:off x="4233" y="2926"/>
                <a:ext cx="64" cy="53"/>
              </a:xfrm>
              <a:prstGeom prst="ellipse">
                <a:avLst/>
              </a:prstGeom>
              <a:solidFill>
                <a:srgbClr val="0000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12" name="Oval 54"/>
              <p:cNvSpPr>
                <a:spLocks noChangeArrowheads="1"/>
              </p:cNvSpPr>
              <p:nvPr/>
            </p:nvSpPr>
            <p:spPr bwMode="auto">
              <a:xfrm>
                <a:off x="4031" y="2958"/>
                <a:ext cx="106" cy="107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13" name="Oval 55"/>
              <p:cNvSpPr>
                <a:spLocks noChangeArrowheads="1"/>
              </p:cNvSpPr>
              <p:nvPr/>
            </p:nvSpPr>
            <p:spPr bwMode="auto">
              <a:xfrm>
                <a:off x="3892" y="2958"/>
                <a:ext cx="117" cy="107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14" name="Oval 56"/>
              <p:cNvSpPr>
                <a:spLocks noChangeArrowheads="1"/>
              </p:cNvSpPr>
              <p:nvPr/>
            </p:nvSpPr>
            <p:spPr bwMode="auto">
              <a:xfrm>
                <a:off x="3530" y="2969"/>
                <a:ext cx="85" cy="74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15" name="Oval 57"/>
              <p:cNvSpPr>
                <a:spLocks noChangeArrowheads="1"/>
              </p:cNvSpPr>
              <p:nvPr/>
            </p:nvSpPr>
            <p:spPr bwMode="auto">
              <a:xfrm>
                <a:off x="3381" y="2969"/>
                <a:ext cx="107" cy="64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16" name="Oval 58"/>
              <p:cNvSpPr>
                <a:spLocks noChangeArrowheads="1"/>
              </p:cNvSpPr>
              <p:nvPr/>
            </p:nvSpPr>
            <p:spPr bwMode="auto">
              <a:xfrm>
                <a:off x="3626" y="2958"/>
                <a:ext cx="117" cy="96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17" name="Oval 59"/>
              <p:cNvSpPr>
                <a:spLocks noChangeArrowheads="1"/>
              </p:cNvSpPr>
              <p:nvPr/>
            </p:nvSpPr>
            <p:spPr bwMode="auto">
              <a:xfrm>
                <a:off x="3754" y="2958"/>
                <a:ext cx="117" cy="96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49164" name="Group 60"/>
            <p:cNvGrpSpPr>
              <a:grpSpLocks/>
            </p:cNvGrpSpPr>
            <p:nvPr/>
          </p:nvGrpSpPr>
          <p:grpSpPr bwMode="auto">
            <a:xfrm flipH="1">
              <a:off x="1296" y="768"/>
              <a:ext cx="864" cy="192"/>
              <a:chOff x="2955" y="2883"/>
              <a:chExt cx="1406" cy="235"/>
            </a:xfrm>
          </p:grpSpPr>
          <p:sp>
            <p:nvSpPr>
              <p:cNvPr id="49200" name="Freeform 61"/>
              <p:cNvSpPr>
                <a:spLocks/>
              </p:cNvSpPr>
              <p:nvPr/>
            </p:nvSpPr>
            <p:spPr bwMode="auto">
              <a:xfrm>
                <a:off x="2955" y="2883"/>
                <a:ext cx="1406" cy="235"/>
              </a:xfrm>
              <a:custGeom>
                <a:avLst/>
                <a:gdLst>
                  <a:gd name="T0" fmla="*/ 1353 w 1406"/>
                  <a:gd name="T1" fmla="*/ 64 h 235"/>
                  <a:gd name="T2" fmla="*/ 1289 w 1406"/>
                  <a:gd name="T3" fmla="*/ 43 h 235"/>
                  <a:gd name="T4" fmla="*/ 1225 w 1406"/>
                  <a:gd name="T5" fmla="*/ 32 h 235"/>
                  <a:gd name="T6" fmla="*/ 1161 w 1406"/>
                  <a:gd name="T7" fmla="*/ 22 h 235"/>
                  <a:gd name="T8" fmla="*/ 1097 w 1406"/>
                  <a:gd name="T9" fmla="*/ 11 h 235"/>
                  <a:gd name="T10" fmla="*/ 1033 w 1406"/>
                  <a:gd name="T11" fmla="*/ 0 h 235"/>
                  <a:gd name="T12" fmla="*/ 969 w 1406"/>
                  <a:gd name="T13" fmla="*/ 0 h 235"/>
                  <a:gd name="T14" fmla="*/ 905 w 1406"/>
                  <a:gd name="T15" fmla="*/ 0 h 235"/>
                  <a:gd name="T16" fmla="*/ 841 w 1406"/>
                  <a:gd name="T17" fmla="*/ 0 h 235"/>
                  <a:gd name="T18" fmla="*/ 778 w 1406"/>
                  <a:gd name="T19" fmla="*/ 0 h 235"/>
                  <a:gd name="T20" fmla="*/ 714 w 1406"/>
                  <a:gd name="T21" fmla="*/ 11 h 235"/>
                  <a:gd name="T22" fmla="*/ 650 w 1406"/>
                  <a:gd name="T23" fmla="*/ 22 h 235"/>
                  <a:gd name="T24" fmla="*/ 575 w 1406"/>
                  <a:gd name="T25" fmla="*/ 32 h 235"/>
                  <a:gd name="T26" fmla="*/ 501 w 1406"/>
                  <a:gd name="T27" fmla="*/ 54 h 235"/>
                  <a:gd name="T28" fmla="*/ 426 w 1406"/>
                  <a:gd name="T29" fmla="*/ 54 h 235"/>
                  <a:gd name="T30" fmla="*/ 341 w 1406"/>
                  <a:gd name="T31" fmla="*/ 64 h 235"/>
                  <a:gd name="T32" fmla="*/ 266 w 1406"/>
                  <a:gd name="T33" fmla="*/ 54 h 235"/>
                  <a:gd name="T34" fmla="*/ 203 w 1406"/>
                  <a:gd name="T35" fmla="*/ 43 h 235"/>
                  <a:gd name="T36" fmla="*/ 139 w 1406"/>
                  <a:gd name="T37" fmla="*/ 32 h 235"/>
                  <a:gd name="T38" fmla="*/ 85 w 1406"/>
                  <a:gd name="T39" fmla="*/ 32 h 235"/>
                  <a:gd name="T40" fmla="*/ 43 w 1406"/>
                  <a:gd name="T41" fmla="*/ 22 h 235"/>
                  <a:gd name="T42" fmla="*/ 22 w 1406"/>
                  <a:gd name="T43" fmla="*/ 32 h 235"/>
                  <a:gd name="T44" fmla="*/ 0 w 1406"/>
                  <a:gd name="T45" fmla="*/ 64 h 235"/>
                  <a:gd name="T46" fmla="*/ 0 w 1406"/>
                  <a:gd name="T47" fmla="*/ 96 h 235"/>
                  <a:gd name="T48" fmla="*/ 0 w 1406"/>
                  <a:gd name="T49" fmla="*/ 128 h 235"/>
                  <a:gd name="T50" fmla="*/ 11 w 1406"/>
                  <a:gd name="T51" fmla="*/ 171 h 235"/>
                  <a:gd name="T52" fmla="*/ 11 w 1406"/>
                  <a:gd name="T53" fmla="*/ 192 h 235"/>
                  <a:gd name="T54" fmla="*/ 22 w 1406"/>
                  <a:gd name="T55" fmla="*/ 192 h 235"/>
                  <a:gd name="T56" fmla="*/ 53 w 1406"/>
                  <a:gd name="T57" fmla="*/ 203 h 235"/>
                  <a:gd name="T58" fmla="*/ 107 w 1406"/>
                  <a:gd name="T59" fmla="*/ 182 h 235"/>
                  <a:gd name="T60" fmla="*/ 160 w 1406"/>
                  <a:gd name="T61" fmla="*/ 171 h 235"/>
                  <a:gd name="T62" fmla="*/ 213 w 1406"/>
                  <a:gd name="T63" fmla="*/ 160 h 235"/>
                  <a:gd name="T64" fmla="*/ 256 w 1406"/>
                  <a:gd name="T65" fmla="*/ 160 h 235"/>
                  <a:gd name="T66" fmla="*/ 309 w 1406"/>
                  <a:gd name="T67" fmla="*/ 160 h 235"/>
                  <a:gd name="T68" fmla="*/ 362 w 1406"/>
                  <a:gd name="T69" fmla="*/ 160 h 235"/>
                  <a:gd name="T70" fmla="*/ 415 w 1406"/>
                  <a:gd name="T71" fmla="*/ 160 h 235"/>
                  <a:gd name="T72" fmla="*/ 469 w 1406"/>
                  <a:gd name="T73" fmla="*/ 171 h 235"/>
                  <a:gd name="T74" fmla="*/ 522 w 1406"/>
                  <a:gd name="T75" fmla="*/ 182 h 235"/>
                  <a:gd name="T76" fmla="*/ 586 w 1406"/>
                  <a:gd name="T77" fmla="*/ 192 h 235"/>
                  <a:gd name="T78" fmla="*/ 650 w 1406"/>
                  <a:gd name="T79" fmla="*/ 203 h 235"/>
                  <a:gd name="T80" fmla="*/ 714 w 1406"/>
                  <a:gd name="T81" fmla="*/ 224 h 235"/>
                  <a:gd name="T82" fmla="*/ 778 w 1406"/>
                  <a:gd name="T83" fmla="*/ 224 h 235"/>
                  <a:gd name="T84" fmla="*/ 831 w 1406"/>
                  <a:gd name="T85" fmla="*/ 224 h 235"/>
                  <a:gd name="T86" fmla="*/ 884 w 1406"/>
                  <a:gd name="T87" fmla="*/ 235 h 235"/>
                  <a:gd name="T88" fmla="*/ 937 w 1406"/>
                  <a:gd name="T89" fmla="*/ 235 h 235"/>
                  <a:gd name="T90" fmla="*/ 1001 w 1406"/>
                  <a:gd name="T91" fmla="*/ 235 h 235"/>
                  <a:gd name="T92" fmla="*/ 1054 w 1406"/>
                  <a:gd name="T93" fmla="*/ 235 h 235"/>
                  <a:gd name="T94" fmla="*/ 1118 w 1406"/>
                  <a:gd name="T95" fmla="*/ 224 h 235"/>
                  <a:gd name="T96" fmla="*/ 1171 w 1406"/>
                  <a:gd name="T97" fmla="*/ 213 h 235"/>
                  <a:gd name="T98" fmla="*/ 1225 w 1406"/>
                  <a:gd name="T99" fmla="*/ 203 h 235"/>
                  <a:gd name="T100" fmla="*/ 1289 w 1406"/>
                  <a:gd name="T101" fmla="*/ 192 h 235"/>
                  <a:gd name="T102" fmla="*/ 1342 w 1406"/>
                  <a:gd name="T103" fmla="*/ 171 h 235"/>
                  <a:gd name="T104" fmla="*/ 1406 w 1406"/>
                  <a:gd name="T105" fmla="*/ 150 h 2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06"/>
                  <a:gd name="T160" fmla="*/ 0 h 235"/>
                  <a:gd name="T161" fmla="*/ 1406 w 1406"/>
                  <a:gd name="T162" fmla="*/ 235 h 23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06" h="235">
                    <a:moveTo>
                      <a:pt x="1384" y="75"/>
                    </a:moveTo>
                    <a:lnTo>
                      <a:pt x="1353" y="64"/>
                    </a:lnTo>
                    <a:lnTo>
                      <a:pt x="1321" y="54"/>
                    </a:lnTo>
                    <a:lnTo>
                      <a:pt x="1289" y="43"/>
                    </a:lnTo>
                    <a:lnTo>
                      <a:pt x="1257" y="32"/>
                    </a:lnTo>
                    <a:lnTo>
                      <a:pt x="1225" y="32"/>
                    </a:lnTo>
                    <a:lnTo>
                      <a:pt x="1193" y="22"/>
                    </a:lnTo>
                    <a:lnTo>
                      <a:pt x="1161" y="22"/>
                    </a:lnTo>
                    <a:lnTo>
                      <a:pt x="1129" y="11"/>
                    </a:lnTo>
                    <a:lnTo>
                      <a:pt x="1097" y="11"/>
                    </a:lnTo>
                    <a:lnTo>
                      <a:pt x="1065" y="0"/>
                    </a:lnTo>
                    <a:lnTo>
                      <a:pt x="1033" y="0"/>
                    </a:lnTo>
                    <a:lnTo>
                      <a:pt x="1001" y="0"/>
                    </a:lnTo>
                    <a:lnTo>
                      <a:pt x="969" y="0"/>
                    </a:lnTo>
                    <a:lnTo>
                      <a:pt x="937" y="0"/>
                    </a:lnTo>
                    <a:lnTo>
                      <a:pt x="905" y="0"/>
                    </a:lnTo>
                    <a:lnTo>
                      <a:pt x="873" y="0"/>
                    </a:lnTo>
                    <a:lnTo>
                      <a:pt x="841" y="0"/>
                    </a:lnTo>
                    <a:lnTo>
                      <a:pt x="809" y="0"/>
                    </a:lnTo>
                    <a:lnTo>
                      <a:pt x="778" y="0"/>
                    </a:lnTo>
                    <a:lnTo>
                      <a:pt x="746" y="0"/>
                    </a:lnTo>
                    <a:lnTo>
                      <a:pt x="714" y="11"/>
                    </a:lnTo>
                    <a:lnTo>
                      <a:pt x="682" y="11"/>
                    </a:lnTo>
                    <a:lnTo>
                      <a:pt x="650" y="22"/>
                    </a:lnTo>
                    <a:lnTo>
                      <a:pt x="618" y="22"/>
                    </a:lnTo>
                    <a:lnTo>
                      <a:pt x="575" y="32"/>
                    </a:lnTo>
                    <a:lnTo>
                      <a:pt x="543" y="43"/>
                    </a:lnTo>
                    <a:lnTo>
                      <a:pt x="501" y="54"/>
                    </a:lnTo>
                    <a:lnTo>
                      <a:pt x="458" y="54"/>
                    </a:lnTo>
                    <a:lnTo>
                      <a:pt x="426" y="54"/>
                    </a:lnTo>
                    <a:lnTo>
                      <a:pt x="384" y="64"/>
                    </a:lnTo>
                    <a:lnTo>
                      <a:pt x="341" y="64"/>
                    </a:lnTo>
                    <a:lnTo>
                      <a:pt x="309" y="54"/>
                    </a:lnTo>
                    <a:lnTo>
                      <a:pt x="266" y="54"/>
                    </a:lnTo>
                    <a:lnTo>
                      <a:pt x="234" y="54"/>
                    </a:lnTo>
                    <a:lnTo>
                      <a:pt x="203" y="43"/>
                    </a:lnTo>
                    <a:lnTo>
                      <a:pt x="171" y="32"/>
                    </a:lnTo>
                    <a:lnTo>
                      <a:pt x="139" y="32"/>
                    </a:lnTo>
                    <a:lnTo>
                      <a:pt x="107" y="32"/>
                    </a:lnTo>
                    <a:lnTo>
                      <a:pt x="85" y="32"/>
                    </a:lnTo>
                    <a:lnTo>
                      <a:pt x="64" y="22"/>
                    </a:lnTo>
                    <a:lnTo>
                      <a:pt x="43" y="22"/>
                    </a:lnTo>
                    <a:lnTo>
                      <a:pt x="32" y="32"/>
                    </a:lnTo>
                    <a:lnTo>
                      <a:pt x="22" y="32"/>
                    </a:lnTo>
                    <a:lnTo>
                      <a:pt x="11" y="43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0" y="96"/>
                    </a:lnTo>
                    <a:lnTo>
                      <a:pt x="0" y="107"/>
                    </a:lnTo>
                    <a:lnTo>
                      <a:pt x="0" y="128"/>
                    </a:lnTo>
                    <a:lnTo>
                      <a:pt x="0" y="139"/>
                    </a:lnTo>
                    <a:lnTo>
                      <a:pt x="11" y="171"/>
                    </a:lnTo>
                    <a:lnTo>
                      <a:pt x="11" y="192"/>
                    </a:lnTo>
                    <a:lnTo>
                      <a:pt x="22" y="192"/>
                    </a:lnTo>
                    <a:lnTo>
                      <a:pt x="32" y="192"/>
                    </a:lnTo>
                    <a:lnTo>
                      <a:pt x="53" y="203"/>
                    </a:lnTo>
                    <a:lnTo>
                      <a:pt x="85" y="192"/>
                    </a:lnTo>
                    <a:lnTo>
                      <a:pt x="107" y="182"/>
                    </a:lnTo>
                    <a:lnTo>
                      <a:pt x="139" y="182"/>
                    </a:lnTo>
                    <a:lnTo>
                      <a:pt x="160" y="171"/>
                    </a:lnTo>
                    <a:lnTo>
                      <a:pt x="181" y="171"/>
                    </a:lnTo>
                    <a:lnTo>
                      <a:pt x="213" y="160"/>
                    </a:lnTo>
                    <a:lnTo>
                      <a:pt x="234" y="160"/>
                    </a:lnTo>
                    <a:lnTo>
                      <a:pt x="256" y="160"/>
                    </a:lnTo>
                    <a:lnTo>
                      <a:pt x="288" y="160"/>
                    </a:lnTo>
                    <a:lnTo>
                      <a:pt x="309" y="160"/>
                    </a:lnTo>
                    <a:lnTo>
                      <a:pt x="330" y="160"/>
                    </a:lnTo>
                    <a:lnTo>
                      <a:pt x="362" y="160"/>
                    </a:lnTo>
                    <a:lnTo>
                      <a:pt x="384" y="160"/>
                    </a:lnTo>
                    <a:lnTo>
                      <a:pt x="415" y="160"/>
                    </a:lnTo>
                    <a:lnTo>
                      <a:pt x="437" y="160"/>
                    </a:lnTo>
                    <a:lnTo>
                      <a:pt x="469" y="171"/>
                    </a:lnTo>
                    <a:lnTo>
                      <a:pt x="490" y="171"/>
                    </a:lnTo>
                    <a:lnTo>
                      <a:pt x="522" y="182"/>
                    </a:lnTo>
                    <a:lnTo>
                      <a:pt x="554" y="182"/>
                    </a:lnTo>
                    <a:lnTo>
                      <a:pt x="586" y="192"/>
                    </a:lnTo>
                    <a:lnTo>
                      <a:pt x="618" y="192"/>
                    </a:lnTo>
                    <a:lnTo>
                      <a:pt x="650" y="203"/>
                    </a:lnTo>
                    <a:lnTo>
                      <a:pt x="682" y="213"/>
                    </a:lnTo>
                    <a:lnTo>
                      <a:pt x="714" y="224"/>
                    </a:lnTo>
                    <a:lnTo>
                      <a:pt x="746" y="224"/>
                    </a:lnTo>
                    <a:lnTo>
                      <a:pt x="778" y="224"/>
                    </a:lnTo>
                    <a:lnTo>
                      <a:pt x="799" y="224"/>
                    </a:lnTo>
                    <a:lnTo>
                      <a:pt x="831" y="224"/>
                    </a:lnTo>
                    <a:lnTo>
                      <a:pt x="852" y="235"/>
                    </a:lnTo>
                    <a:lnTo>
                      <a:pt x="884" y="235"/>
                    </a:lnTo>
                    <a:lnTo>
                      <a:pt x="916" y="235"/>
                    </a:lnTo>
                    <a:lnTo>
                      <a:pt x="937" y="235"/>
                    </a:lnTo>
                    <a:lnTo>
                      <a:pt x="969" y="235"/>
                    </a:lnTo>
                    <a:lnTo>
                      <a:pt x="1001" y="235"/>
                    </a:lnTo>
                    <a:lnTo>
                      <a:pt x="1022" y="235"/>
                    </a:lnTo>
                    <a:lnTo>
                      <a:pt x="1054" y="235"/>
                    </a:lnTo>
                    <a:lnTo>
                      <a:pt x="1086" y="224"/>
                    </a:lnTo>
                    <a:lnTo>
                      <a:pt x="1118" y="224"/>
                    </a:lnTo>
                    <a:lnTo>
                      <a:pt x="1140" y="224"/>
                    </a:lnTo>
                    <a:lnTo>
                      <a:pt x="1171" y="213"/>
                    </a:lnTo>
                    <a:lnTo>
                      <a:pt x="1203" y="213"/>
                    </a:lnTo>
                    <a:lnTo>
                      <a:pt x="1225" y="203"/>
                    </a:lnTo>
                    <a:lnTo>
                      <a:pt x="1257" y="203"/>
                    </a:lnTo>
                    <a:lnTo>
                      <a:pt x="1289" y="192"/>
                    </a:lnTo>
                    <a:lnTo>
                      <a:pt x="1321" y="182"/>
                    </a:lnTo>
                    <a:lnTo>
                      <a:pt x="1342" y="171"/>
                    </a:lnTo>
                    <a:lnTo>
                      <a:pt x="1374" y="160"/>
                    </a:lnTo>
                    <a:lnTo>
                      <a:pt x="1406" y="150"/>
                    </a:lnTo>
                    <a:lnTo>
                      <a:pt x="1384" y="75"/>
                    </a:lnTo>
                    <a:close/>
                  </a:path>
                </a:pathLst>
              </a:custGeom>
              <a:solidFill>
                <a:srgbClr val="666633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01" name="Oval 62"/>
              <p:cNvSpPr>
                <a:spLocks noChangeArrowheads="1"/>
              </p:cNvSpPr>
              <p:nvPr/>
            </p:nvSpPr>
            <p:spPr bwMode="auto">
              <a:xfrm>
                <a:off x="4201" y="2915"/>
                <a:ext cx="107" cy="96"/>
              </a:xfrm>
              <a:prstGeom prst="ellipse">
                <a:avLst/>
              </a:prstGeom>
              <a:solidFill>
                <a:srgbClr val="FFFFFF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02" name="Oval 63"/>
              <p:cNvSpPr>
                <a:spLocks noChangeArrowheads="1"/>
              </p:cNvSpPr>
              <p:nvPr/>
            </p:nvSpPr>
            <p:spPr bwMode="auto">
              <a:xfrm>
                <a:off x="4233" y="2926"/>
                <a:ext cx="64" cy="53"/>
              </a:xfrm>
              <a:prstGeom prst="ellipse">
                <a:avLst/>
              </a:prstGeom>
              <a:solidFill>
                <a:srgbClr val="0000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03" name="Oval 64"/>
              <p:cNvSpPr>
                <a:spLocks noChangeArrowheads="1"/>
              </p:cNvSpPr>
              <p:nvPr/>
            </p:nvSpPr>
            <p:spPr bwMode="auto">
              <a:xfrm>
                <a:off x="4031" y="2958"/>
                <a:ext cx="106" cy="107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04" name="Oval 65"/>
              <p:cNvSpPr>
                <a:spLocks noChangeArrowheads="1"/>
              </p:cNvSpPr>
              <p:nvPr/>
            </p:nvSpPr>
            <p:spPr bwMode="auto">
              <a:xfrm>
                <a:off x="3892" y="2958"/>
                <a:ext cx="117" cy="107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05" name="Oval 66"/>
              <p:cNvSpPr>
                <a:spLocks noChangeArrowheads="1"/>
              </p:cNvSpPr>
              <p:nvPr/>
            </p:nvSpPr>
            <p:spPr bwMode="auto">
              <a:xfrm>
                <a:off x="3530" y="2969"/>
                <a:ext cx="85" cy="74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06" name="Oval 67"/>
              <p:cNvSpPr>
                <a:spLocks noChangeArrowheads="1"/>
              </p:cNvSpPr>
              <p:nvPr/>
            </p:nvSpPr>
            <p:spPr bwMode="auto">
              <a:xfrm>
                <a:off x="3381" y="2969"/>
                <a:ext cx="107" cy="64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07" name="Oval 68"/>
              <p:cNvSpPr>
                <a:spLocks noChangeArrowheads="1"/>
              </p:cNvSpPr>
              <p:nvPr/>
            </p:nvSpPr>
            <p:spPr bwMode="auto">
              <a:xfrm>
                <a:off x="3626" y="2958"/>
                <a:ext cx="117" cy="96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08" name="Oval 69"/>
              <p:cNvSpPr>
                <a:spLocks noChangeArrowheads="1"/>
              </p:cNvSpPr>
              <p:nvPr/>
            </p:nvSpPr>
            <p:spPr bwMode="auto">
              <a:xfrm>
                <a:off x="3754" y="2958"/>
                <a:ext cx="117" cy="96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49165" name="Group 70"/>
            <p:cNvGrpSpPr>
              <a:grpSpLocks/>
            </p:cNvGrpSpPr>
            <p:nvPr/>
          </p:nvGrpSpPr>
          <p:grpSpPr bwMode="auto">
            <a:xfrm flipH="1">
              <a:off x="2016" y="912"/>
              <a:ext cx="864" cy="192"/>
              <a:chOff x="2955" y="2883"/>
              <a:chExt cx="1406" cy="235"/>
            </a:xfrm>
          </p:grpSpPr>
          <p:sp>
            <p:nvSpPr>
              <p:cNvPr id="49191" name="Freeform 71"/>
              <p:cNvSpPr>
                <a:spLocks/>
              </p:cNvSpPr>
              <p:nvPr/>
            </p:nvSpPr>
            <p:spPr bwMode="auto">
              <a:xfrm>
                <a:off x="2955" y="2883"/>
                <a:ext cx="1406" cy="235"/>
              </a:xfrm>
              <a:custGeom>
                <a:avLst/>
                <a:gdLst>
                  <a:gd name="T0" fmla="*/ 1353 w 1406"/>
                  <a:gd name="T1" fmla="*/ 64 h 235"/>
                  <a:gd name="T2" fmla="*/ 1289 w 1406"/>
                  <a:gd name="T3" fmla="*/ 43 h 235"/>
                  <a:gd name="T4" fmla="*/ 1225 w 1406"/>
                  <a:gd name="T5" fmla="*/ 32 h 235"/>
                  <a:gd name="T6" fmla="*/ 1161 w 1406"/>
                  <a:gd name="T7" fmla="*/ 22 h 235"/>
                  <a:gd name="T8" fmla="*/ 1097 w 1406"/>
                  <a:gd name="T9" fmla="*/ 11 h 235"/>
                  <a:gd name="T10" fmla="*/ 1033 w 1406"/>
                  <a:gd name="T11" fmla="*/ 0 h 235"/>
                  <a:gd name="T12" fmla="*/ 969 w 1406"/>
                  <a:gd name="T13" fmla="*/ 0 h 235"/>
                  <a:gd name="T14" fmla="*/ 905 w 1406"/>
                  <a:gd name="T15" fmla="*/ 0 h 235"/>
                  <a:gd name="T16" fmla="*/ 841 w 1406"/>
                  <a:gd name="T17" fmla="*/ 0 h 235"/>
                  <a:gd name="T18" fmla="*/ 778 w 1406"/>
                  <a:gd name="T19" fmla="*/ 0 h 235"/>
                  <a:gd name="T20" fmla="*/ 714 w 1406"/>
                  <a:gd name="T21" fmla="*/ 11 h 235"/>
                  <a:gd name="T22" fmla="*/ 650 w 1406"/>
                  <a:gd name="T23" fmla="*/ 22 h 235"/>
                  <a:gd name="T24" fmla="*/ 575 w 1406"/>
                  <a:gd name="T25" fmla="*/ 32 h 235"/>
                  <a:gd name="T26" fmla="*/ 501 w 1406"/>
                  <a:gd name="T27" fmla="*/ 54 h 235"/>
                  <a:gd name="T28" fmla="*/ 426 w 1406"/>
                  <a:gd name="T29" fmla="*/ 54 h 235"/>
                  <a:gd name="T30" fmla="*/ 341 w 1406"/>
                  <a:gd name="T31" fmla="*/ 64 h 235"/>
                  <a:gd name="T32" fmla="*/ 266 w 1406"/>
                  <a:gd name="T33" fmla="*/ 54 h 235"/>
                  <a:gd name="T34" fmla="*/ 203 w 1406"/>
                  <a:gd name="T35" fmla="*/ 43 h 235"/>
                  <a:gd name="T36" fmla="*/ 139 w 1406"/>
                  <a:gd name="T37" fmla="*/ 32 h 235"/>
                  <a:gd name="T38" fmla="*/ 85 w 1406"/>
                  <a:gd name="T39" fmla="*/ 32 h 235"/>
                  <a:gd name="T40" fmla="*/ 43 w 1406"/>
                  <a:gd name="T41" fmla="*/ 22 h 235"/>
                  <a:gd name="T42" fmla="*/ 22 w 1406"/>
                  <a:gd name="T43" fmla="*/ 32 h 235"/>
                  <a:gd name="T44" fmla="*/ 0 w 1406"/>
                  <a:gd name="T45" fmla="*/ 64 h 235"/>
                  <a:gd name="T46" fmla="*/ 0 w 1406"/>
                  <a:gd name="T47" fmla="*/ 96 h 235"/>
                  <a:gd name="T48" fmla="*/ 0 w 1406"/>
                  <a:gd name="T49" fmla="*/ 128 h 235"/>
                  <a:gd name="T50" fmla="*/ 11 w 1406"/>
                  <a:gd name="T51" fmla="*/ 171 h 235"/>
                  <a:gd name="T52" fmla="*/ 11 w 1406"/>
                  <a:gd name="T53" fmla="*/ 192 h 235"/>
                  <a:gd name="T54" fmla="*/ 22 w 1406"/>
                  <a:gd name="T55" fmla="*/ 192 h 235"/>
                  <a:gd name="T56" fmla="*/ 53 w 1406"/>
                  <a:gd name="T57" fmla="*/ 203 h 235"/>
                  <a:gd name="T58" fmla="*/ 107 w 1406"/>
                  <a:gd name="T59" fmla="*/ 182 h 235"/>
                  <a:gd name="T60" fmla="*/ 160 w 1406"/>
                  <a:gd name="T61" fmla="*/ 171 h 235"/>
                  <a:gd name="T62" fmla="*/ 213 w 1406"/>
                  <a:gd name="T63" fmla="*/ 160 h 235"/>
                  <a:gd name="T64" fmla="*/ 256 w 1406"/>
                  <a:gd name="T65" fmla="*/ 160 h 235"/>
                  <a:gd name="T66" fmla="*/ 309 w 1406"/>
                  <a:gd name="T67" fmla="*/ 160 h 235"/>
                  <a:gd name="T68" fmla="*/ 362 w 1406"/>
                  <a:gd name="T69" fmla="*/ 160 h 235"/>
                  <a:gd name="T70" fmla="*/ 415 w 1406"/>
                  <a:gd name="T71" fmla="*/ 160 h 235"/>
                  <a:gd name="T72" fmla="*/ 469 w 1406"/>
                  <a:gd name="T73" fmla="*/ 171 h 235"/>
                  <a:gd name="T74" fmla="*/ 522 w 1406"/>
                  <a:gd name="T75" fmla="*/ 182 h 235"/>
                  <a:gd name="T76" fmla="*/ 586 w 1406"/>
                  <a:gd name="T77" fmla="*/ 192 h 235"/>
                  <a:gd name="T78" fmla="*/ 650 w 1406"/>
                  <a:gd name="T79" fmla="*/ 203 h 235"/>
                  <a:gd name="T80" fmla="*/ 714 w 1406"/>
                  <a:gd name="T81" fmla="*/ 224 h 235"/>
                  <a:gd name="T82" fmla="*/ 778 w 1406"/>
                  <a:gd name="T83" fmla="*/ 224 h 235"/>
                  <a:gd name="T84" fmla="*/ 831 w 1406"/>
                  <a:gd name="T85" fmla="*/ 224 h 235"/>
                  <a:gd name="T86" fmla="*/ 884 w 1406"/>
                  <a:gd name="T87" fmla="*/ 235 h 235"/>
                  <a:gd name="T88" fmla="*/ 937 w 1406"/>
                  <a:gd name="T89" fmla="*/ 235 h 235"/>
                  <a:gd name="T90" fmla="*/ 1001 w 1406"/>
                  <a:gd name="T91" fmla="*/ 235 h 235"/>
                  <a:gd name="T92" fmla="*/ 1054 w 1406"/>
                  <a:gd name="T93" fmla="*/ 235 h 235"/>
                  <a:gd name="T94" fmla="*/ 1118 w 1406"/>
                  <a:gd name="T95" fmla="*/ 224 h 235"/>
                  <a:gd name="T96" fmla="*/ 1171 w 1406"/>
                  <a:gd name="T97" fmla="*/ 213 h 235"/>
                  <a:gd name="T98" fmla="*/ 1225 w 1406"/>
                  <a:gd name="T99" fmla="*/ 203 h 235"/>
                  <a:gd name="T100" fmla="*/ 1289 w 1406"/>
                  <a:gd name="T101" fmla="*/ 192 h 235"/>
                  <a:gd name="T102" fmla="*/ 1342 w 1406"/>
                  <a:gd name="T103" fmla="*/ 171 h 235"/>
                  <a:gd name="T104" fmla="*/ 1406 w 1406"/>
                  <a:gd name="T105" fmla="*/ 150 h 2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06"/>
                  <a:gd name="T160" fmla="*/ 0 h 235"/>
                  <a:gd name="T161" fmla="*/ 1406 w 1406"/>
                  <a:gd name="T162" fmla="*/ 235 h 23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06" h="235">
                    <a:moveTo>
                      <a:pt x="1384" y="75"/>
                    </a:moveTo>
                    <a:lnTo>
                      <a:pt x="1353" y="64"/>
                    </a:lnTo>
                    <a:lnTo>
                      <a:pt x="1321" y="54"/>
                    </a:lnTo>
                    <a:lnTo>
                      <a:pt x="1289" y="43"/>
                    </a:lnTo>
                    <a:lnTo>
                      <a:pt x="1257" y="32"/>
                    </a:lnTo>
                    <a:lnTo>
                      <a:pt x="1225" y="32"/>
                    </a:lnTo>
                    <a:lnTo>
                      <a:pt x="1193" y="22"/>
                    </a:lnTo>
                    <a:lnTo>
                      <a:pt x="1161" y="22"/>
                    </a:lnTo>
                    <a:lnTo>
                      <a:pt x="1129" y="11"/>
                    </a:lnTo>
                    <a:lnTo>
                      <a:pt x="1097" y="11"/>
                    </a:lnTo>
                    <a:lnTo>
                      <a:pt x="1065" y="0"/>
                    </a:lnTo>
                    <a:lnTo>
                      <a:pt x="1033" y="0"/>
                    </a:lnTo>
                    <a:lnTo>
                      <a:pt x="1001" y="0"/>
                    </a:lnTo>
                    <a:lnTo>
                      <a:pt x="969" y="0"/>
                    </a:lnTo>
                    <a:lnTo>
                      <a:pt x="937" y="0"/>
                    </a:lnTo>
                    <a:lnTo>
                      <a:pt x="905" y="0"/>
                    </a:lnTo>
                    <a:lnTo>
                      <a:pt x="873" y="0"/>
                    </a:lnTo>
                    <a:lnTo>
                      <a:pt x="841" y="0"/>
                    </a:lnTo>
                    <a:lnTo>
                      <a:pt x="809" y="0"/>
                    </a:lnTo>
                    <a:lnTo>
                      <a:pt x="778" y="0"/>
                    </a:lnTo>
                    <a:lnTo>
                      <a:pt x="746" y="0"/>
                    </a:lnTo>
                    <a:lnTo>
                      <a:pt x="714" y="11"/>
                    </a:lnTo>
                    <a:lnTo>
                      <a:pt x="682" y="11"/>
                    </a:lnTo>
                    <a:lnTo>
                      <a:pt x="650" y="22"/>
                    </a:lnTo>
                    <a:lnTo>
                      <a:pt x="618" y="22"/>
                    </a:lnTo>
                    <a:lnTo>
                      <a:pt x="575" y="32"/>
                    </a:lnTo>
                    <a:lnTo>
                      <a:pt x="543" y="43"/>
                    </a:lnTo>
                    <a:lnTo>
                      <a:pt x="501" y="54"/>
                    </a:lnTo>
                    <a:lnTo>
                      <a:pt x="458" y="54"/>
                    </a:lnTo>
                    <a:lnTo>
                      <a:pt x="426" y="54"/>
                    </a:lnTo>
                    <a:lnTo>
                      <a:pt x="384" y="64"/>
                    </a:lnTo>
                    <a:lnTo>
                      <a:pt x="341" y="64"/>
                    </a:lnTo>
                    <a:lnTo>
                      <a:pt x="309" y="54"/>
                    </a:lnTo>
                    <a:lnTo>
                      <a:pt x="266" y="54"/>
                    </a:lnTo>
                    <a:lnTo>
                      <a:pt x="234" y="54"/>
                    </a:lnTo>
                    <a:lnTo>
                      <a:pt x="203" y="43"/>
                    </a:lnTo>
                    <a:lnTo>
                      <a:pt x="171" y="32"/>
                    </a:lnTo>
                    <a:lnTo>
                      <a:pt x="139" y="32"/>
                    </a:lnTo>
                    <a:lnTo>
                      <a:pt x="107" y="32"/>
                    </a:lnTo>
                    <a:lnTo>
                      <a:pt x="85" y="32"/>
                    </a:lnTo>
                    <a:lnTo>
                      <a:pt x="64" y="22"/>
                    </a:lnTo>
                    <a:lnTo>
                      <a:pt x="43" y="22"/>
                    </a:lnTo>
                    <a:lnTo>
                      <a:pt x="32" y="32"/>
                    </a:lnTo>
                    <a:lnTo>
                      <a:pt x="22" y="32"/>
                    </a:lnTo>
                    <a:lnTo>
                      <a:pt x="11" y="43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0" y="96"/>
                    </a:lnTo>
                    <a:lnTo>
                      <a:pt x="0" y="107"/>
                    </a:lnTo>
                    <a:lnTo>
                      <a:pt x="0" y="128"/>
                    </a:lnTo>
                    <a:lnTo>
                      <a:pt x="0" y="139"/>
                    </a:lnTo>
                    <a:lnTo>
                      <a:pt x="11" y="171"/>
                    </a:lnTo>
                    <a:lnTo>
                      <a:pt x="11" y="192"/>
                    </a:lnTo>
                    <a:lnTo>
                      <a:pt x="22" y="192"/>
                    </a:lnTo>
                    <a:lnTo>
                      <a:pt x="32" y="192"/>
                    </a:lnTo>
                    <a:lnTo>
                      <a:pt x="53" y="203"/>
                    </a:lnTo>
                    <a:lnTo>
                      <a:pt x="85" y="192"/>
                    </a:lnTo>
                    <a:lnTo>
                      <a:pt x="107" y="182"/>
                    </a:lnTo>
                    <a:lnTo>
                      <a:pt x="139" y="182"/>
                    </a:lnTo>
                    <a:lnTo>
                      <a:pt x="160" y="171"/>
                    </a:lnTo>
                    <a:lnTo>
                      <a:pt x="181" y="171"/>
                    </a:lnTo>
                    <a:lnTo>
                      <a:pt x="213" y="160"/>
                    </a:lnTo>
                    <a:lnTo>
                      <a:pt x="234" y="160"/>
                    </a:lnTo>
                    <a:lnTo>
                      <a:pt x="256" y="160"/>
                    </a:lnTo>
                    <a:lnTo>
                      <a:pt x="288" y="160"/>
                    </a:lnTo>
                    <a:lnTo>
                      <a:pt x="309" y="160"/>
                    </a:lnTo>
                    <a:lnTo>
                      <a:pt x="330" y="160"/>
                    </a:lnTo>
                    <a:lnTo>
                      <a:pt x="362" y="160"/>
                    </a:lnTo>
                    <a:lnTo>
                      <a:pt x="384" y="160"/>
                    </a:lnTo>
                    <a:lnTo>
                      <a:pt x="415" y="160"/>
                    </a:lnTo>
                    <a:lnTo>
                      <a:pt x="437" y="160"/>
                    </a:lnTo>
                    <a:lnTo>
                      <a:pt x="469" y="171"/>
                    </a:lnTo>
                    <a:lnTo>
                      <a:pt x="490" y="171"/>
                    </a:lnTo>
                    <a:lnTo>
                      <a:pt x="522" y="182"/>
                    </a:lnTo>
                    <a:lnTo>
                      <a:pt x="554" y="182"/>
                    </a:lnTo>
                    <a:lnTo>
                      <a:pt x="586" y="192"/>
                    </a:lnTo>
                    <a:lnTo>
                      <a:pt x="618" y="192"/>
                    </a:lnTo>
                    <a:lnTo>
                      <a:pt x="650" y="203"/>
                    </a:lnTo>
                    <a:lnTo>
                      <a:pt x="682" y="213"/>
                    </a:lnTo>
                    <a:lnTo>
                      <a:pt x="714" y="224"/>
                    </a:lnTo>
                    <a:lnTo>
                      <a:pt x="746" y="224"/>
                    </a:lnTo>
                    <a:lnTo>
                      <a:pt x="778" y="224"/>
                    </a:lnTo>
                    <a:lnTo>
                      <a:pt x="799" y="224"/>
                    </a:lnTo>
                    <a:lnTo>
                      <a:pt x="831" y="224"/>
                    </a:lnTo>
                    <a:lnTo>
                      <a:pt x="852" y="235"/>
                    </a:lnTo>
                    <a:lnTo>
                      <a:pt x="884" y="235"/>
                    </a:lnTo>
                    <a:lnTo>
                      <a:pt x="916" y="235"/>
                    </a:lnTo>
                    <a:lnTo>
                      <a:pt x="937" y="235"/>
                    </a:lnTo>
                    <a:lnTo>
                      <a:pt x="969" y="235"/>
                    </a:lnTo>
                    <a:lnTo>
                      <a:pt x="1001" y="235"/>
                    </a:lnTo>
                    <a:lnTo>
                      <a:pt x="1022" y="235"/>
                    </a:lnTo>
                    <a:lnTo>
                      <a:pt x="1054" y="235"/>
                    </a:lnTo>
                    <a:lnTo>
                      <a:pt x="1086" y="224"/>
                    </a:lnTo>
                    <a:lnTo>
                      <a:pt x="1118" y="224"/>
                    </a:lnTo>
                    <a:lnTo>
                      <a:pt x="1140" y="224"/>
                    </a:lnTo>
                    <a:lnTo>
                      <a:pt x="1171" y="213"/>
                    </a:lnTo>
                    <a:lnTo>
                      <a:pt x="1203" y="213"/>
                    </a:lnTo>
                    <a:lnTo>
                      <a:pt x="1225" y="203"/>
                    </a:lnTo>
                    <a:lnTo>
                      <a:pt x="1257" y="203"/>
                    </a:lnTo>
                    <a:lnTo>
                      <a:pt x="1289" y="192"/>
                    </a:lnTo>
                    <a:lnTo>
                      <a:pt x="1321" y="182"/>
                    </a:lnTo>
                    <a:lnTo>
                      <a:pt x="1342" y="171"/>
                    </a:lnTo>
                    <a:lnTo>
                      <a:pt x="1374" y="160"/>
                    </a:lnTo>
                    <a:lnTo>
                      <a:pt x="1406" y="150"/>
                    </a:lnTo>
                    <a:lnTo>
                      <a:pt x="1384" y="75"/>
                    </a:lnTo>
                    <a:close/>
                  </a:path>
                </a:pathLst>
              </a:custGeom>
              <a:solidFill>
                <a:srgbClr val="666633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92" name="Oval 72"/>
              <p:cNvSpPr>
                <a:spLocks noChangeArrowheads="1"/>
              </p:cNvSpPr>
              <p:nvPr/>
            </p:nvSpPr>
            <p:spPr bwMode="auto">
              <a:xfrm>
                <a:off x="4201" y="2915"/>
                <a:ext cx="107" cy="96"/>
              </a:xfrm>
              <a:prstGeom prst="ellipse">
                <a:avLst/>
              </a:prstGeom>
              <a:solidFill>
                <a:srgbClr val="FFFFFF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193" name="Oval 73"/>
              <p:cNvSpPr>
                <a:spLocks noChangeArrowheads="1"/>
              </p:cNvSpPr>
              <p:nvPr/>
            </p:nvSpPr>
            <p:spPr bwMode="auto">
              <a:xfrm>
                <a:off x="4233" y="2926"/>
                <a:ext cx="64" cy="53"/>
              </a:xfrm>
              <a:prstGeom prst="ellipse">
                <a:avLst/>
              </a:prstGeom>
              <a:solidFill>
                <a:srgbClr val="0000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194" name="Oval 74"/>
              <p:cNvSpPr>
                <a:spLocks noChangeArrowheads="1"/>
              </p:cNvSpPr>
              <p:nvPr/>
            </p:nvSpPr>
            <p:spPr bwMode="auto">
              <a:xfrm>
                <a:off x="4031" y="2958"/>
                <a:ext cx="106" cy="107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195" name="Oval 75"/>
              <p:cNvSpPr>
                <a:spLocks noChangeArrowheads="1"/>
              </p:cNvSpPr>
              <p:nvPr/>
            </p:nvSpPr>
            <p:spPr bwMode="auto">
              <a:xfrm>
                <a:off x="3892" y="2958"/>
                <a:ext cx="117" cy="107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196" name="Oval 76"/>
              <p:cNvSpPr>
                <a:spLocks noChangeArrowheads="1"/>
              </p:cNvSpPr>
              <p:nvPr/>
            </p:nvSpPr>
            <p:spPr bwMode="auto">
              <a:xfrm>
                <a:off x="3530" y="2969"/>
                <a:ext cx="85" cy="74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197" name="Oval 77"/>
              <p:cNvSpPr>
                <a:spLocks noChangeArrowheads="1"/>
              </p:cNvSpPr>
              <p:nvPr/>
            </p:nvSpPr>
            <p:spPr bwMode="auto">
              <a:xfrm>
                <a:off x="3381" y="2969"/>
                <a:ext cx="107" cy="64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198" name="Oval 78"/>
              <p:cNvSpPr>
                <a:spLocks noChangeArrowheads="1"/>
              </p:cNvSpPr>
              <p:nvPr/>
            </p:nvSpPr>
            <p:spPr bwMode="auto">
              <a:xfrm>
                <a:off x="3626" y="2958"/>
                <a:ext cx="117" cy="96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199" name="Oval 79"/>
              <p:cNvSpPr>
                <a:spLocks noChangeArrowheads="1"/>
              </p:cNvSpPr>
              <p:nvPr/>
            </p:nvSpPr>
            <p:spPr bwMode="auto">
              <a:xfrm>
                <a:off x="3754" y="2958"/>
                <a:ext cx="117" cy="96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49166" name="Group 80"/>
            <p:cNvGrpSpPr>
              <a:grpSpLocks/>
            </p:cNvGrpSpPr>
            <p:nvPr/>
          </p:nvGrpSpPr>
          <p:grpSpPr bwMode="auto">
            <a:xfrm>
              <a:off x="1824" y="1152"/>
              <a:ext cx="723" cy="141"/>
              <a:chOff x="4797" y="2979"/>
              <a:chExt cx="1182" cy="203"/>
            </a:xfrm>
          </p:grpSpPr>
          <p:sp>
            <p:nvSpPr>
              <p:cNvPr id="49187" name="Freeform 81"/>
              <p:cNvSpPr>
                <a:spLocks/>
              </p:cNvSpPr>
              <p:nvPr/>
            </p:nvSpPr>
            <p:spPr bwMode="auto">
              <a:xfrm>
                <a:off x="4797" y="2979"/>
                <a:ext cx="1182" cy="203"/>
              </a:xfrm>
              <a:custGeom>
                <a:avLst/>
                <a:gdLst>
                  <a:gd name="T0" fmla="*/ 43 w 1182"/>
                  <a:gd name="T1" fmla="*/ 64 h 203"/>
                  <a:gd name="T2" fmla="*/ 96 w 1182"/>
                  <a:gd name="T3" fmla="*/ 43 h 203"/>
                  <a:gd name="T4" fmla="*/ 149 w 1182"/>
                  <a:gd name="T5" fmla="*/ 32 h 203"/>
                  <a:gd name="T6" fmla="*/ 203 w 1182"/>
                  <a:gd name="T7" fmla="*/ 22 h 203"/>
                  <a:gd name="T8" fmla="*/ 256 w 1182"/>
                  <a:gd name="T9" fmla="*/ 11 h 203"/>
                  <a:gd name="T10" fmla="*/ 309 w 1182"/>
                  <a:gd name="T11" fmla="*/ 11 h 203"/>
                  <a:gd name="T12" fmla="*/ 362 w 1182"/>
                  <a:gd name="T13" fmla="*/ 0 h 203"/>
                  <a:gd name="T14" fmla="*/ 416 w 1182"/>
                  <a:gd name="T15" fmla="*/ 0 h 203"/>
                  <a:gd name="T16" fmla="*/ 479 w 1182"/>
                  <a:gd name="T17" fmla="*/ 11 h 203"/>
                  <a:gd name="T18" fmla="*/ 533 w 1182"/>
                  <a:gd name="T19" fmla="*/ 11 h 203"/>
                  <a:gd name="T20" fmla="*/ 586 w 1182"/>
                  <a:gd name="T21" fmla="*/ 11 h 203"/>
                  <a:gd name="T22" fmla="*/ 639 w 1182"/>
                  <a:gd name="T23" fmla="*/ 22 h 203"/>
                  <a:gd name="T24" fmla="*/ 692 w 1182"/>
                  <a:gd name="T25" fmla="*/ 32 h 203"/>
                  <a:gd name="T26" fmla="*/ 756 w 1182"/>
                  <a:gd name="T27" fmla="*/ 43 h 203"/>
                  <a:gd name="T28" fmla="*/ 820 w 1182"/>
                  <a:gd name="T29" fmla="*/ 54 h 203"/>
                  <a:gd name="T30" fmla="*/ 895 w 1182"/>
                  <a:gd name="T31" fmla="*/ 54 h 203"/>
                  <a:gd name="T32" fmla="*/ 959 w 1182"/>
                  <a:gd name="T33" fmla="*/ 54 h 203"/>
                  <a:gd name="T34" fmla="*/ 1012 w 1182"/>
                  <a:gd name="T35" fmla="*/ 43 h 203"/>
                  <a:gd name="T36" fmla="*/ 1065 w 1182"/>
                  <a:gd name="T37" fmla="*/ 32 h 203"/>
                  <a:gd name="T38" fmla="*/ 1108 w 1182"/>
                  <a:gd name="T39" fmla="*/ 32 h 203"/>
                  <a:gd name="T40" fmla="*/ 1140 w 1182"/>
                  <a:gd name="T41" fmla="*/ 32 h 203"/>
                  <a:gd name="T42" fmla="*/ 1161 w 1182"/>
                  <a:gd name="T43" fmla="*/ 32 h 203"/>
                  <a:gd name="T44" fmla="*/ 1172 w 1182"/>
                  <a:gd name="T45" fmla="*/ 64 h 203"/>
                  <a:gd name="T46" fmla="*/ 1182 w 1182"/>
                  <a:gd name="T47" fmla="*/ 107 h 203"/>
                  <a:gd name="T48" fmla="*/ 1172 w 1182"/>
                  <a:gd name="T49" fmla="*/ 181 h 203"/>
                  <a:gd name="T50" fmla="*/ 1129 w 1182"/>
                  <a:gd name="T51" fmla="*/ 171 h 203"/>
                  <a:gd name="T52" fmla="*/ 1086 w 1182"/>
                  <a:gd name="T53" fmla="*/ 160 h 203"/>
                  <a:gd name="T54" fmla="*/ 1044 w 1182"/>
                  <a:gd name="T55" fmla="*/ 149 h 203"/>
                  <a:gd name="T56" fmla="*/ 1001 w 1182"/>
                  <a:gd name="T57" fmla="*/ 139 h 203"/>
                  <a:gd name="T58" fmla="*/ 959 w 1182"/>
                  <a:gd name="T59" fmla="*/ 139 h 203"/>
                  <a:gd name="T60" fmla="*/ 916 w 1182"/>
                  <a:gd name="T61" fmla="*/ 139 h 203"/>
                  <a:gd name="T62" fmla="*/ 873 w 1182"/>
                  <a:gd name="T63" fmla="*/ 139 h 203"/>
                  <a:gd name="T64" fmla="*/ 831 w 1182"/>
                  <a:gd name="T65" fmla="*/ 139 h 203"/>
                  <a:gd name="T66" fmla="*/ 788 w 1182"/>
                  <a:gd name="T67" fmla="*/ 149 h 203"/>
                  <a:gd name="T68" fmla="*/ 735 w 1182"/>
                  <a:gd name="T69" fmla="*/ 149 h 203"/>
                  <a:gd name="T70" fmla="*/ 692 w 1182"/>
                  <a:gd name="T71" fmla="*/ 160 h 203"/>
                  <a:gd name="T72" fmla="*/ 639 w 1182"/>
                  <a:gd name="T73" fmla="*/ 171 h 203"/>
                  <a:gd name="T74" fmla="*/ 575 w 1182"/>
                  <a:gd name="T75" fmla="*/ 192 h 203"/>
                  <a:gd name="T76" fmla="*/ 533 w 1182"/>
                  <a:gd name="T77" fmla="*/ 192 h 203"/>
                  <a:gd name="T78" fmla="*/ 479 w 1182"/>
                  <a:gd name="T79" fmla="*/ 192 h 203"/>
                  <a:gd name="T80" fmla="*/ 437 w 1182"/>
                  <a:gd name="T81" fmla="*/ 192 h 203"/>
                  <a:gd name="T82" fmla="*/ 384 w 1182"/>
                  <a:gd name="T83" fmla="*/ 203 h 203"/>
                  <a:gd name="T84" fmla="*/ 341 w 1182"/>
                  <a:gd name="T85" fmla="*/ 203 h 203"/>
                  <a:gd name="T86" fmla="*/ 288 w 1182"/>
                  <a:gd name="T87" fmla="*/ 192 h 203"/>
                  <a:gd name="T88" fmla="*/ 245 w 1182"/>
                  <a:gd name="T89" fmla="*/ 192 h 203"/>
                  <a:gd name="T90" fmla="*/ 192 w 1182"/>
                  <a:gd name="T91" fmla="*/ 181 h 203"/>
                  <a:gd name="T92" fmla="*/ 149 w 1182"/>
                  <a:gd name="T93" fmla="*/ 171 h 203"/>
                  <a:gd name="T94" fmla="*/ 96 w 1182"/>
                  <a:gd name="T95" fmla="*/ 160 h 203"/>
                  <a:gd name="T96" fmla="*/ 54 w 1182"/>
                  <a:gd name="T97" fmla="*/ 149 h 203"/>
                  <a:gd name="T98" fmla="*/ 0 w 1182"/>
                  <a:gd name="T99" fmla="*/ 128 h 20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82"/>
                  <a:gd name="T151" fmla="*/ 0 h 203"/>
                  <a:gd name="T152" fmla="*/ 1182 w 1182"/>
                  <a:gd name="T153" fmla="*/ 203 h 20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82" h="203">
                    <a:moveTo>
                      <a:pt x="22" y="64"/>
                    </a:moveTo>
                    <a:lnTo>
                      <a:pt x="43" y="64"/>
                    </a:lnTo>
                    <a:lnTo>
                      <a:pt x="75" y="54"/>
                    </a:lnTo>
                    <a:lnTo>
                      <a:pt x="96" y="43"/>
                    </a:lnTo>
                    <a:lnTo>
                      <a:pt x="117" y="32"/>
                    </a:lnTo>
                    <a:lnTo>
                      <a:pt x="149" y="32"/>
                    </a:lnTo>
                    <a:lnTo>
                      <a:pt x="171" y="22"/>
                    </a:lnTo>
                    <a:lnTo>
                      <a:pt x="203" y="22"/>
                    </a:lnTo>
                    <a:lnTo>
                      <a:pt x="224" y="22"/>
                    </a:lnTo>
                    <a:lnTo>
                      <a:pt x="256" y="11"/>
                    </a:lnTo>
                    <a:lnTo>
                      <a:pt x="288" y="11"/>
                    </a:lnTo>
                    <a:lnTo>
                      <a:pt x="309" y="11"/>
                    </a:lnTo>
                    <a:lnTo>
                      <a:pt x="341" y="11"/>
                    </a:lnTo>
                    <a:lnTo>
                      <a:pt x="362" y="0"/>
                    </a:lnTo>
                    <a:lnTo>
                      <a:pt x="394" y="0"/>
                    </a:lnTo>
                    <a:lnTo>
                      <a:pt x="416" y="0"/>
                    </a:lnTo>
                    <a:lnTo>
                      <a:pt x="448" y="0"/>
                    </a:lnTo>
                    <a:lnTo>
                      <a:pt x="479" y="11"/>
                    </a:lnTo>
                    <a:lnTo>
                      <a:pt x="501" y="11"/>
                    </a:lnTo>
                    <a:lnTo>
                      <a:pt x="533" y="11"/>
                    </a:lnTo>
                    <a:lnTo>
                      <a:pt x="554" y="11"/>
                    </a:lnTo>
                    <a:lnTo>
                      <a:pt x="586" y="11"/>
                    </a:lnTo>
                    <a:lnTo>
                      <a:pt x="607" y="22"/>
                    </a:lnTo>
                    <a:lnTo>
                      <a:pt x="639" y="22"/>
                    </a:lnTo>
                    <a:lnTo>
                      <a:pt x="660" y="22"/>
                    </a:lnTo>
                    <a:lnTo>
                      <a:pt x="692" y="32"/>
                    </a:lnTo>
                    <a:lnTo>
                      <a:pt x="724" y="43"/>
                    </a:lnTo>
                    <a:lnTo>
                      <a:pt x="756" y="43"/>
                    </a:lnTo>
                    <a:lnTo>
                      <a:pt x="788" y="54"/>
                    </a:lnTo>
                    <a:lnTo>
                      <a:pt x="820" y="54"/>
                    </a:lnTo>
                    <a:lnTo>
                      <a:pt x="863" y="54"/>
                    </a:lnTo>
                    <a:lnTo>
                      <a:pt x="895" y="54"/>
                    </a:lnTo>
                    <a:lnTo>
                      <a:pt x="927" y="54"/>
                    </a:lnTo>
                    <a:lnTo>
                      <a:pt x="959" y="54"/>
                    </a:lnTo>
                    <a:lnTo>
                      <a:pt x="980" y="43"/>
                    </a:lnTo>
                    <a:lnTo>
                      <a:pt x="1012" y="43"/>
                    </a:lnTo>
                    <a:lnTo>
                      <a:pt x="1033" y="43"/>
                    </a:lnTo>
                    <a:lnTo>
                      <a:pt x="1065" y="32"/>
                    </a:lnTo>
                    <a:lnTo>
                      <a:pt x="1086" y="32"/>
                    </a:lnTo>
                    <a:lnTo>
                      <a:pt x="1108" y="32"/>
                    </a:lnTo>
                    <a:lnTo>
                      <a:pt x="1129" y="32"/>
                    </a:lnTo>
                    <a:lnTo>
                      <a:pt x="1140" y="32"/>
                    </a:lnTo>
                    <a:lnTo>
                      <a:pt x="1150" y="32"/>
                    </a:lnTo>
                    <a:lnTo>
                      <a:pt x="1161" y="32"/>
                    </a:lnTo>
                    <a:lnTo>
                      <a:pt x="1172" y="43"/>
                    </a:lnTo>
                    <a:lnTo>
                      <a:pt x="1172" y="64"/>
                    </a:lnTo>
                    <a:lnTo>
                      <a:pt x="1182" y="75"/>
                    </a:lnTo>
                    <a:lnTo>
                      <a:pt x="1182" y="107"/>
                    </a:lnTo>
                    <a:lnTo>
                      <a:pt x="1172" y="139"/>
                    </a:lnTo>
                    <a:lnTo>
                      <a:pt x="1172" y="181"/>
                    </a:lnTo>
                    <a:lnTo>
                      <a:pt x="1161" y="160"/>
                    </a:lnTo>
                    <a:lnTo>
                      <a:pt x="1129" y="171"/>
                    </a:lnTo>
                    <a:lnTo>
                      <a:pt x="1108" y="171"/>
                    </a:lnTo>
                    <a:lnTo>
                      <a:pt x="1086" y="160"/>
                    </a:lnTo>
                    <a:lnTo>
                      <a:pt x="1065" y="149"/>
                    </a:lnTo>
                    <a:lnTo>
                      <a:pt x="1044" y="149"/>
                    </a:lnTo>
                    <a:lnTo>
                      <a:pt x="1023" y="139"/>
                    </a:lnTo>
                    <a:lnTo>
                      <a:pt x="1001" y="139"/>
                    </a:lnTo>
                    <a:lnTo>
                      <a:pt x="980" y="139"/>
                    </a:lnTo>
                    <a:lnTo>
                      <a:pt x="959" y="139"/>
                    </a:lnTo>
                    <a:lnTo>
                      <a:pt x="937" y="139"/>
                    </a:lnTo>
                    <a:lnTo>
                      <a:pt x="916" y="139"/>
                    </a:lnTo>
                    <a:lnTo>
                      <a:pt x="895" y="139"/>
                    </a:lnTo>
                    <a:lnTo>
                      <a:pt x="873" y="139"/>
                    </a:lnTo>
                    <a:lnTo>
                      <a:pt x="852" y="139"/>
                    </a:lnTo>
                    <a:lnTo>
                      <a:pt x="831" y="139"/>
                    </a:lnTo>
                    <a:lnTo>
                      <a:pt x="810" y="139"/>
                    </a:lnTo>
                    <a:lnTo>
                      <a:pt x="788" y="149"/>
                    </a:lnTo>
                    <a:lnTo>
                      <a:pt x="767" y="149"/>
                    </a:lnTo>
                    <a:lnTo>
                      <a:pt x="735" y="149"/>
                    </a:lnTo>
                    <a:lnTo>
                      <a:pt x="714" y="160"/>
                    </a:lnTo>
                    <a:lnTo>
                      <a:pt x="692" y="160"/>
                    </a:lnTo>
                    <a:lnTo>
                      <a:pt x="660" y="171"/>
                    </a:lnTo>
                    <a:lnTo>
                      <a:pt x="639" y="171"/>
                    </a:lnTo>
                    <a:lnTo>
                      <a:pt x="607" y="181"/>
                    </a:lnTo>
                    <a:lnTo>
                      <a:pt x="575" y="192"/>
                    </a:lnTo>
                    <a:lnTo>
                      <a:pt x="554" y="192"/>
                    </a:lnTo>
                    <a:lnTo>
                      <a:pt x="533" y="192"/>
                    </a:lnTo>
                    <a:lnTo>
                      <a:pt x="511" y="192"/>
                    </a:lnTo>
                    <a:lnTo>
                      <a:pt x="479" y="192"/>
                    </a:lnTo>
                    <a:lnTo>
                      <a:pt x="458" y="192"/>
                    </a:lnTo>
                    <a:lnTo>
                      <a:pt x="437" y="192"/>
                    </a:lnTo>
                    <a:lnTo>
                      <a:pt x="416" y="203"/>
                    </a:lnTo>
                    <a:lnTo>
                      <a:pt x="384" y="203"/>
                    </a:lnTo>
                    <a:lnTo>
                      <a:pt x="362" y="203"/>
                    </a:lnTo>
                    <a:lnTo>
                      <a:pt x="341" y="203"/>
                    </a:lnTo>
                    <a:lnTo>
                      <a:pt x="320" y="192"/>
                    </a:lnTo>
                    <a:lnTo>
                      <a:pt x="288" y="192"/>
                    </a:lnTo>
                    <a:lnTo>
                      <a:pt x="267" y="192"/>
                    </a:lnTo>
                    <a:lnTo>
                      <a:pt x="245" y="192"/>
                    </a:lnTo>
                    <a:lnTo>
                      <a:pt x="224" y="192"/>
                    </a:lnTo>
                    <a:lnTo>
                      <a:pt x="192" y="181"/>
                    </a:lnTo>
                    <a:lnTo>
                      <a:pt x="171" y="181"/>
                    </a:lnTo>
                    <a:lnTo>
                      <a:pt x="149" y="171"/>
                    </a:lnTo>
                    <a:lnTo>
                      <a:pt x="117" y="171"/>
                    </a:lnTo>
                    <a:lnTo>
                      <a:pt x="96" y="160"/>
                    </a:lnTo>
                    <a:lnTo>
                      <a:pt x="75" y="149"/>
                    </a:lnTo>
                    <a:lnTo>
                      <a:pt x="54" y="149"/>
                    </a:lnTo>
                    <a:lnTo>
                      <a:pt x="22" y="139"/>
                    </a:lnTo>
                    <a:lnTo>
                      <a:pt x="0" y="128"/>
                    </a:lnTo>
                    <a:lnTo>
                      <a:pt x="22" y="64"/>
                    </a:lnTo>
                    <a:close/>
                  </a:path>
                </a:pathLst>
              </a:custGeom>
              <a:solidFill>
                <a:srgbClr val="666633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88" name="Oval 82"/>
              <p:cNvSpPr>
                <a:spLocks noChangeArrowheads="1"/>
              </p:cNvSpPr>
              <p:nvPr/>
            </p:nvSpPr>
            <p:spPr bwMode="auto">
              <a:xfrm>
                <a:off x="4861" y="3011"/>
                <a:ext cx="85" cy="75"/>
              </a:xfrm>
              <a:prstGeom prst="ellipse">
                <a:avLst/>
              </a:prstGeom>
              <a:solidFill>
                <a:srgbClr val="FFFFFF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189" name="Oval 83"/>
              <p:cNvSpPr>
                <a:spLocks noChangeArrowheads="1"/>
              </p:cNvSpPr>
              <p:nvPr/>
            </p:nvSpPr>
            <p:spPr bwMode="auto">
              <a:xfrm>
                <a:off x="4872" y="3022"/>
                <a:ext cx="53" cy="43"/>
              </a:xfrm>
              <a:prstGeom prst="ellipse">
                <a:avLst/>
              </a:prstGeom>
              <a:solidFill>
                <a:srgbClr val="0000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190" name="Oval 84"/>
              <p:cNvSpPr>
                <a:spLocks noChangeArrowheads="1"/>
              </p:cNvSpPr>
              <p:nvPr/>
            </p:nvSpPr>
            <p:spPr bwMode="auto">
              <a:xfrm>
                <a:off x="4936" y="3086"/>
                <a:ext cx="500" cy="96"/>
              </a:xfrm>
              <a:prstGeom prst="ellipse">
                <a:avLst/>
              </a:prstGeom>
              <a:solidFill>
                <a:srgbClr val="FF66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49167" name="Group 85"/>
            <p:cNvGrpSpPr>
              <a:grpSpLocks/>
            </p:cNvGrpSpPr>
            <p:nvPr/>
          </p:nvGrpSpPr>
          <p:grpSpPr bwMode="auto">
            <a:xfrm>
              <a:off x="1440" y="1008"/>
              <a:ext cx="723" cy="141"/>
              <a:chOff x="4797" y="2979"/>
              <a:chExt cx="1182" cy="203"/>
            </a:xfrm>
          </p:grpSpPr>
          <p:sp>
            <p:nvSpPr>
              <p:cNvPr id="49183" name="Freeform 86"/>
              <p:cNvSpPr>
                <a:spLocks/>
              </p:cNvSpPr>
              <p:nvPr/>
            </p:nvSpPr>
            <p:spPr bwMode="auto">
              <a:xfrm>
                <a:off x="4797" y="2979"/>
                <a:ext cx="1182" cy="203"/>
              </a:xfrm>
              <a:custGeom>
                <a:avLst/>
                <a:gdLst>
                  <a:gd name="T0" fmla="*/ 43 w 1182"/>
                  <a:gd name="T1" fmla="*/ 64 h 203"/>
                  <a:gd name="T2" fmla="*/ 96 w 1182"/>
                  <a:gd name="T3" fmla="*/ 43 h 203"/>
                  <a:gd name="T4" fmla="*/ 149 w 1182"/>
                  <a:gd name="T5" fmla="*/ 32 h 203"/>
                  <a:gd name="T6" fmla="*/ 203 w 1182"/>
                  <a:gd name="T7" fmla="*/ 22 h 203"/>
                  <a:gd name="T8" fmla="*/ 256 w 1182"/>
                  <a:gd name="T9" fmla="*/ 11 h 203"/>
                  <a:gd name="T10" fmla="*/ 309 w 1182"/>
                  <a:gd name="T11" fmla="*/ 11 h 203"/>
                  <a:gd name="T12" fmla="*/ 362 w 1182"/>
                  <a:gd name="T13" fmla="*/ 0 h 203"/>
                  <a:gd name="T14" fmla="*/ 416 w 1182"/>
                  <a:gd name="T15" fmla="*/ 0 h 203"/>
                  <a:gd name="T16" fmla="*/ 479 w 1182"/>
                  <a:gd name="T17" fmla="*/ 11 h 203"/>
                  <a:gd name="T18" fmla="*/ 533 w 1182"/>
                  <a:gd name="T19" fmla="*/ 11 h 203"/>
                  <a:gd name="T20" fmla="*/ 586 w 1182"/>
                  <a:gd name="T21" fmla="*/ 11 h 203"/>
                  <a:gd name="T22" fmla="*/ 639 w 1182"/>
                  <a:gd name="T23" fmla="*/ 22 h 203"/>
                  <a:gd name="T24" fmla="*/ 692 w 1182"/>
                  <a:gd name="T25" fmla="*/ 32 h 203"/>
                  <a:gd name="T26" fmla="*/ 756 w 1182"/>
                  <a:gd name="T27" fmla="*/ 43 h 203"/>
                  <a:gd name="T28" fmla="*/ 820 w 1182"/>
                  <a:gd name="T29" fmla="*/ 54 h 203"/>
                  <a:gd name="T30" fmla="*/ 895 w 1182"/>
                  <a:gd name="T31" fmla="*/ 54 h 203"/>
                  <a:gd name="T32" fmla="*/ 959 w 1182"/>
                  <a:gd name="T33" fmla="*/ 54 h 203"/>
                  <a:gd name="T34" fmla="*/ 1012 w 1182"/>
                  <a:gd name="T35" fmla="*/ 43 h 203"/>
                  <a:gd name="T36" fmla="*/ 1065 w 1182"/>
                  <a:gd name="T37" fmla="*/ 32 h 203"/>
                  <a:gd name="T38" fmla="*/ 1108 w 1182"/>
                  <a:gd name="T39" fmla="*/ 32 h 203"/>
                  <a:gd name="T40" fmla="*/ 1140 w 1182"/>
                  <a:gd name="T41" fmla="*/ 32 h 203"/>
                  <a:gd name="T42" fmla="*/ 1161 w 1182"/>
                  <a:gd name="T43" fmla="*/ 32 h 203"/>
                  <a:gd name="T44" fmla="*/ 1172 w 1182"/>
                  <a:gd name="T45" fmla="*/ 64 h 203"/>
                  <a:gd name="T46" fmla="*/ 1182 w 1182"/>
                  <a:gd name="T47" fmla="*/ 107 h 203"/>
                  <a:gd name="T48" fmla="*/ 1172 w 1182"/>
                  <a:gd name="T49" fmla="*/ 181 h 203"/>
                  <a:gd name="T50" fmla="*/ 1129 w 1182"/>
                  <a:gd name="T51" fmla="*/ 171 h 203"/>
                  <a:gd name="T52" fmla="*/ 1086 w 1182"/>
                  <a:gd name="T53" fmla="*/ 160 h 203"/>
                  <a:gd name="T54" fmla="*/ 1044 w 1182"/>
                  <a:gd name="T55" fmla="*/ 149 h 203"/>
                  <a:gd name="T56" fmla="*/ 1001 w 1182"/>
                  <a:gd name="T57" fmla="*/ 139 h 203"/>
                  <a:gd name="T58" fmla="*/ 959 w 1182"/>
                  <a:gd name="T59" fmla="*/ 139 h 203"/>
                  <a:gd name="T60" fmla="*/ 916 w 1182"/>
                  <a:gd name="T61" fmla="*/ 139 h 203"/>
                  <a:gd name="T62" fmla="*/ 873 w 1182"/>
                  <a:gd name="T63" fmla="*/ 139 h 203"/>
                  <a:gd name="T64" fmla="*/ 831 w 1182"/>
                  <a:gd name="T65" fmla="*/ 139 h 203"/>
                  <a:gd name="T66" fmla="*/ 788 w 1182"/>
                  <a:gd name="T67" fmla="*/ 149 h 203"/>
                  <a:gd name="T68" fmla="*/ 735 w 1182"/>
                  <a:gd name="T69" fmla="*/ 149 h 203"/>
                  <a:gd name="T70" fmla="*/ 692 w 1182"/>
                  <a:gd name="T71" fmla="*/ 160 h 203"/>
                  <a:gd name="T72" fmla="*/ 639 w 1182"/>
                  <a:gd name="T73" fmla="*/ 171 h 203"/>
                  <a:gd name="T74" fmla="*/ 575 w 1182"/>
                  <a:gd name="T75" fmla="*/ 192 h 203"/>
                  <a:gd name="T76" fmla="*/ 533 w 1182"/>
                  <a:gd name="T77" fmla="*/ 192 h 203"/>
                  <a:gd name="T78" fmla="*/ 479 w 1182"/>
                  <a:gd name="T79" fmla="*/ 192 h 203"/>
                  <a:gd name="T80" fmla="*/ 437 w 1182"/>
                  <a:gd name="T81" fmla="*/ 192 h 203"/>
                  <a:gd name="T82" fmla="*/ 384 w 1182"/>
                  <a:gd name="T83" fmla="*/ 203 h 203"/>
                  <a:gd name="T84" fmla="*/ 341 w 1182"/>
                  <a:gd name="T85" fmla="*/ 203 h 203"/>
                  <a:gd name="T86" fmla="*/ 288 w 1182"/>
                  <a:gd name="T87" fmla="*/ 192 h 203"/>
                  <a:gd name="T88" fmla="*/ 245 w 1182"/>
                  <a:gd name="T89" fmla="*/ 192 h 203"/>
                  <a:gd name="T90" fmla="*/ 192 w 1182"/>
                  <a:gd name="T91" fmla="*/ 181 h 203"/>
                  <a:gd name="T92" fmla="*/ 149 w 1182"/>
                  <a:gd name="T93" fmla="*/ 171 h 203"/>
                  <a:gd name="T94" fmla="*/ 96 w 1182"/>
                  <a:gd name="T95" fmla="*/ 160 h 203"/>
                  <a:gd name="T96" fmla="*/ 54 w 1182"/>
                  <a:gd name="T97" fmla="*/ 149 h 203"/>
                  <a:gd name="T98" fmla="*/ 0 w 1182"/>
                  <a:gd name="T99" fmla="*/ 128 h 20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82"/>
                  <a:gd name="T151" fmla="*/ 0 h 203"/>
                  <a:gd name="T152" fmla="*/ 1182 w 1182"/>
                  <a:gd name="T153" fmla="*/ 203 h 20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82" h="203">
                    <a:moveTo>
                      <a:pt x="22" y="64"/>
                    </a:moveTo>
                    <a:lnTo>
                      <a:pt x="43" y="64"/>
                    </a:lnTo>
                    <a:lnTo>
                      <a:pt x="75" y="54"/>
                    </a:lnTo>
                    <a:lnTo>
                      <a:pt x="96" y="43"/>
                    </a:lnTo>
                    <a:lnTo>
                      <a:pt x="117" y="32"/>
                    </a:lnTo>
                    <a:lnTo>
                      <a:pt x="149" y="32"/>
                    </a:lnTo>
                    <a:lnTo>
                      <a:pt x="171" y="22"/>
                    </a:lnTo>
                    <a:lnTo>
                      <a:pt x="203" y="22"/>
                    </a:lnTo>
                    <a:lnTo>
                      <a:pt x="224" y="22"/>
                    </a:lnTo>
                    <a:lnTo>
                      <a:pt x="256" y="11"/>
                    </a:lnTo>
                    <a:lnTo>
                      <a:pt x="288" y="11"/>
                    </a:lnTo>
                    <a:lnTo>
                      <a:pt x="309" y="11"/>
                    </a:lnTo>
                    <a:lnTo>
                      <a:pt x="341" y="11"/>
                    </a:lnTo>
                    <a:lnTo>
                      <a:pt x="362" y="0"/>
                    </a:lnTo>
                    <a:lnTo>
                      <a:pt x="394" y="0"/>
                    </a:lnTo>
                    <a:lnTo>
                      <a:pt x="416" y="0"/>
                    </a:lnTo>
                    <a:lnTo>
                      <a:pt x="448" y="0"/>
                    </a:lnTo>
                    <a:lnTo>
                      <a:pt x="479" y="11"/>
                    </a:lnTo>
                    <a:lnTo>
                      <a:pt x="501" y="11"/>
                    </a:lnTo>
                    <a:lnTo>
                      <a:pt x="533" y="11"/>
                    </a:lnTo>
                    <a:lnTo>
                      <a:pt x="554" y="11"/>
                    </a:lnTo>
                    <a:lnTo>
                      <a:pt x="586" y="11"/>
                    </a:lnTo>
                    <a:lnTo>
                      <a:pt x="607" y="22"/>
                    </a:lnTo>
                    <a:lnTo>
                      <a:pt x="639" y="22"/>
                    </a:lnTo>
                    <a:lnTo>
                      <a:pt x="660" y="22"/>
                    </a:lnTo>
                    <a:lnTo>
                      <a:pt x="692" y="32"/>
                    </a:lnTo>
                    <a:lnTo>
                      <a:pt x="724" y="43"/>
                    </a:lnTo>
                    <a:lnTo>
                      <a:pt x="756" y="43"/>
                    </a:lnTo>
                    <a:lnTo>
                      <a:pt x="788" y="54"/>
                    </a:lnTo>
                    <a:lnTo>
                      <a:pt x="820" y="54"/>
                    </a:lnTo>
                    <a:lnTo>
                      <a:pt x="863" y="54"/>
                    </a:lnTo>
                    <a:lnTo>
                      <a:pt x="895" y="54"/>
                    </a:lnTo>
                    <a:lnTo>
                      <a:pt x="927" y="54"/>
                    </a:lnTo>
                    <a:lnTo>
                      <a:pt x="959" y="54"/>
                    </a:lnTo>
                    <a:lnTo>
                      <a:pt x="980" y="43"/>
                    </a:lnTo>
                    <a:lnTo>
                      <a:pt x="1012" y="43"/>
                    </a:lnTo>
                    <a:lnTo>
                      <a:pt x="1033" y="43"/>
                    </a:lnTo>
                    <a:lnTo>
                      <a:pt x="1065" y="32"/>
                    </a:lnTo>
                    <a:lnTo>
                      <a:pt x="1086" y="32"/>
                    </a:lnTo>
                    <a:lnTo>
                      <a:pt x="1108" y="32"/>
                    </a:lnTo>
                    <a:lnTo>
                      <a:pt x="1129" y="32"/>
                    </a:lnTo>
                    <a:lnTo>
                      <a:pt x="1140" y="32"/>
                    </a:lnTo>
                    <a:lnTo>
                      <a:pt x="1150" y="32"/>
                    </a:lnTo>
                    <a:lnTo>
                      <a:pt x="1161" y="32"/>
                    </a:lnTo>
                    <a:lnTo>
                      <a:pt x="1172" y="43"/>
                    </a:lnTo>
                    <a:lnTo>
                      <a:pt x="1172" y="64"/>
                    </a:lnTo>
                    <a:lnTo>
                      <a:pt x="1182" y="75"/>
                    </a:lnTo>
                    <a:lnTo>
                      <a:pt x="1182" y="107"/>
                    </a:lnTo>
                    <a:lnTo>
                      <a:pt x="1172" y="139"/>
                    </a:lnTo>
                    <a:lnTo>
                      <a:pt x="1172" y="181"/>
                    </a:lnTo>
                    <a:lnTo>
                      <a:pt x="1161" y="160"/>
                    </a:lnTo>
                    <a:lnTo>
                      <a:pt x="1129" y="171"/>
                    </a:lnTo>
                    <a:lnTo>
                      <a:pt x="1108" y="171"/>
                    </a:lnTo>
                    <a:lnTo>
                      <a:pt x="1086" y="160"/>
                    </a:lnTo>
                    <a:lnTo>
                      <a:pt x="1065" y="149"/>
                    </a:lnTo>
                    <a:lnTo>
                      <a:pt x="1044" y="149"/>
                    </a:lnTo>
                    <a:lnTo>
                      <a:pt x="1023" y="139"/>
                    </a:lnTo>
                    <a:lnTo>
                      <a:pt x="1001" y="139"/>
                    </a:lnTo>
                    <a:lnTo>
                      <a:pt x="980" y="139"/>
                    </a:lnTo>
                    <a:lnTo>
                      <a:pt x="959" y="139"/>
                    </a:lnTo>
                    <a:lnTo>
                      <a:pt x="937" y="139"/>
                    </a:lnTo>
                    <a:lnTo>
                      <a:pt x="916" y="139"/>
                    </a:lnTo>
                    <a:lnTo>
                      <a:pt x="895" y="139"/>
                    </a:lnTo>
                    <a:lnTo>
                      <a:pt x="873" y="139"/>
                    </a:lnTo>
                    <a:lnTo>
                      <a:pt x="852" y="139"/>
                    </a:lnTo>
                    <a:lnTo>
                      <a:pt x="831" y="139"/>
                    </a:lnTo>
                    <a:lnTo>
                      <a:pt x="810" y="139"/>
                    </a:lnTo>
                    <a:lnTo>
                      <a:pt x="788" y="149"/>
                    </a:lnTo>
                    <a:lnTo>
                      <a:pt x="767" y="149"/>
                    </a:lnTo>
                    <a:lnTo>
                      <a:pt x="735" y="149"/>
                    </a:lnTo>
                    <a:lnTo>
                      <a:pt x="714" y="160"/>
                    </a:lnTo>
                    <a:lnTo>
                      <a:pt x="692" y="160"/>
                    </a:lnTo>
                    <a:lnTo>
                      <a:pt x="660" y="171"/>
                    </a:lnTo>
                    <a:lnTo>
                      <a:pt x="639" y="171"/>
                    </a:lnTo>
                    <a:lnTo>
                      <a:pt x="607" y="181"/>
                    </a:lnTo>
                    <a:lnTo>
                      <a:pt x="575" y="192"/>
                    </a:lnTo>
                    <a:lnTo>
                      <a:pt x="554" y="192"/>
                    </a:lnTo>
                    <a:lnTo>
                      <a:pt x="533" y="192"/>
                    </a:lnTo>
                    <a:lnTo>
                      <a:pt x="511" y="192"/>
                    </a:lnTo>
                    <a:lnTo>
                      <a:pt x="479" y="192"/>
                    </a:lnTo>
                    <a:lnTo>
                      <a:pt x="458" y="192"/>
                    </a:lnTo>
                    <a:lnTo>
                      <a:pt x="437" y="192"/>
                    </a:lnTo>
                    <a:lnTo>
                      <a:pt x="416" y="203"/>
                    </a:lnTo>
                    <a:lnTo>
                      <a:pt x="384" y="203"/>
                    </a:lnTo>
                    <a:lnTo>
                      <a:pt x="362" y="203"/>
                    </a:lnTo>
                    <a:lnTo>
                      <a:pt x="341" y="203"/>
                    </a:lnTo>
                    <a:lnTo>
                      <a:pt x="320" y="192"/>
                    </a:lnTo>
                    <a:lnTo>
                      <a:pt x="288" y="192"/>
                    </a:lnTo>
                    <a:lnTo>
                      <a:pt x="267" y="192"/>
                    </a:lnTo>
                    <a:lnTo>
                      <a:pt x="245" y="192"/>
                    </a:lnTo>
                    <a:lnTo>
                      <a:pt x="224" y="192"/>
                    </a:lnTo>
                    <a:lnTo>
                      <a:pt x="192" y="181"/>
                    </a:lnTo>
                    <a:lnTo>
                      <a:pt x="171" y="181"/>
                    </a:lnTo>
                    <a:lnTo>
                      <a:pt x="149" y="171"/>
                    </a:lnTo>
                    <a:lnTo>
                      <a:pt x="117" y="171"/>
                    </a:lnTo>
                    <a:lnTo>
                      <a:pt x="96" y="160"/>
                    </a:lnTo>
                    <a:lnTo>
                      <a:pt x="75" y="149"/>
                    </a:lnTo>
                    <a:lnTo>
                      <a:pt x="54" y="149"/>
                    </a:lnTo>
                    <a:lnTo>
                      <a:pt x="22" y="139"/>
                    </a:lnTo>
                    <a:lnTo>
                      <a:pt x="0" y="128"/>
                    </a:lnTo>
                    <a:lnTo>
                      <a:pt x="22" y="64"/>
                    </a:lnTo>
                    <a:close/>
                  </a:path>
                </a:pathLst>
              </a:custGeom>
              <a:solidFill>
                <a:srgbClr val="666633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84" name="Oval 87"/>
              <p:cNvSpPr>
                <a:spLocks noChangeArrowheads="1"/>
              </p:cNvSpPr>
              <p:nvPr/>
            </p:nvSpPr>
            <p:spPr bwMode="auto">
              <a:xfrm>
                <a:off x="4861" y="3011"/>
                <a:ext cx="85" cy="75"/>
              </a:xfrm>
              <a:prstGeom prst="ellipse">
                <a:avLst/>
              </a:prstGeom>
              <a:solidFill>
                <a:srgbClr val="FFFFFF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185" name="Oval 88"/>
              <p:cNvSpPr>
                <a:spLocks noChangeArrowheads="1"/>
              </p:cNvSpPr>
              <p:nvPr/>
            </p:nvSpPr>
            <p:spPr bwMode="auto">
              <a:xfrm>
                <a:off x="4872" y="3022"/>
                <a:ext cx="53" cy="43"/>
              </a:xfrm>
              <a:prstGeom prst="ellipse">
                <a:avLst/>
              </a:prstGeom>
              <a:solidFill>
                <a:srgbClr val="0000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186" name="Oval 89"/>
              <p:cNvSpPr>
                <a:spLocks noChangeArrowheads="1"/>
              </p:cNvSpPr>
              <p:nvPr/>
            </p:nvSpPr>
            <p:spPr bwMode="auto">
              <a:xfrm>
                <a:off x="4936" y="3086"/>
                <a:ext cx="500" cy="96"/>
              </a:xfrm>
              <a:prstGeom prst="ellipse">
                <a:avLst/>
              </a:prstGeom>
              <a:solidFill>
                <a:srgbClr val="FF66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49168" name="Group 90"/>
            <p:cNvGrpSpPr>
              <a:grpSpLocks/>
            </p:cNvGrpSpPr>
            <p:nvPr/>
          </p:nvGrpSpPr>
          <p:grpSpPr bwMode="auto">
            <a:xfrm>
              <a:off x="1248" y="1680"/>
              <a:ext cx="723" cy="141"/>
              <a:chOff x="4797" y="2979"/>
              <a:chExt cx="1182" cy="203"/>
            </a:xfrm>
          </p:grpSpPr>
          <p:sp>
            <p:nvSpPr>
              <p:cNvPr id="49179" name="Freeform 91"/>
              <p:cNvSpPr>
                <a:spLocks/>
              </p:cNvSpPr>
              <p:nvPr/>
            </p:nvSpPr>
            <p:spPr bwMode="auto">
              <a:xfrm>
                <a:off x="4797" y="2979"/>
                <a:ext cx="1182" cy="203"/>
              </a:xfrm>
              <a:custGeom>
                <a:avLst/>
                <a:gdLst>
                  <a:gd name="T0" fmla="*/ 43 w 1182"/>
                  <a:gd name="T1" fmla="*/ 64 h 203"/>
                  <a:gd name="T2" fmla="*/ 96 w 1182"/>
                  <a:gd name="T3" fmla="*/ 43 h 203"/>
                  <a:gd name="T4" fmla="*/ 149 w 1182"/>
                  <a:gd name="T5" fmla="*/ 32 h 203"/>
                  <a:gd name="T6" fmla="*/ 203 w 1182"/>
                  <a:gd name="T7" fmla="*/ 22 h 203"/>
                  <a:gd name="T8" fmla="*/ 256 w 1182"/>
                  <a:gd name="T9" fmla="*/ 11 h 203"/>
                  <a:gd name="T10" fmla="*/ 309 w 1182"/>
                  <a:gd name="T11" fmla="*/ 11 h 203"/>
                  <a:gd name="T12" fmla="*/ 362 w 1182"/>
                  <a:gd name="T13" fmla="*/ 0 h 203"/>
                  <a:gd name="T14" fmla="*/ 416 w 1182"/>
                  <a:gd name="T15" fmla="*/ 0 h 203"/>
                  <a:gd name="T16" fmla="*/ 479 w 1182"/>
                  <a:gd name="T17" fmla="*/ 11 h 203"/>
                  <a:gd name="T18" fmla="*/ 533 w 1182"/>
                  <a:gd name="T19" fmla="*/ 11 h 203"/>
                  <a:gd name="T20" fmla="*/ 586 w 1182"/>
                  <a:gd name="T21" fmla="*/ 11 h 203"/>
                  <a:gd name="T22" fmla="*/ 639 w 1182"/>
                  <a:gd name="T23" fmla="*/ 22 h 203"/>
                  <a:gd name="T24" fmla="*/ 692 w 1182"/>
                  <a:gd name="T25" fmla="*/ 32 h 203"/>
                  <a:gd name="T26" fmla="*/ 756 w 1182"/>
                  <a:gd name="T27" fmla="*/ 43 h 203"/>
                  <a:gd name="T28" fmla="*/ 820 w 1182"/>
                  <a:gd name="T29" fmla="*/ 54 h 203"/>
                  <a:gd name="T30" fmla="*/ 895 w 1182"/>
                  <a:gd name="T31" fmla="*/ 54 h 203"/>
                  <a:gd name="T32" fmla="*/ 959 w 1182"/>
                  <a:gd name="T33" fmla="*/ 54 h 203"/>
                  <a:gd name="T34" fmla="*/ 1012 w 1182"/>
                  <a:gd name="T35" fmla="*/ 43 h 203"/>
                  <a:gd name="T36" fmla="*/ 1065 w 1182"/>
                  <a:gd name="T37" fmla="*/ 32 h 203"/>
                  <a:gd name="T38" fmla="*/ 1108 w 1182"/>
                  <a:gd name="T39" fmla="*/ 32 h 203"/>
                  <a:gd name="T40" fmla="*/ 1140 w 1182"/>
                  <a:gd name="T41" fmla="*/ 32 h 203"/>
                  <a:gd name="T42" fmla="*/ 1161 w 1182"/>
                  <a:gd name="T43" fmla="*/ 32 h 203"/>
                  <a:gd name="T44" fmla="*/ 1172 w 1182"/>
                  <a:gd name="T45" fmla="*/ 64 h 203"/>
                  <a:gd name="T46" fmla="*/ 1182 w 1182"/>
                  <a:gd name="T47" fmla="*/ 107 h 203"/>
                  <a:gd name="T48" fmla="*/ 1172 w 1182"/>
                  <a:gd name="T49" fmla="*/ 181 h 203"/>
                  <a:gd name="T50" fmla="*/ 1129 w 1182"/>
                  <a:gd name="T51" fmla="*/ 171 h 203"/>
                  <a:gd name="T52" fmla="*/ 1086 w 1182"/>
                  <a:gd name="T53" fmla="*/ 160 h 203"/>
                  <a:gd name="T54" fmla="*/ 1044 w 1182"/>
                  <a:gd name="T55" fmla="*/ 149 h 203"/>
                  <a:gd name="T56" fmla="*/ 1001 w 1182"/>
                  <a:gd name="T57" fmla="*/ 139 h 203"/>
                  <a:gd name="T58" fmla="*/ 959 w 1182"/>
                  <a:gd name="T59" fmla="*/ 139 h 203"/>
                  <a:gd name="T60" fmla="*/ 916 w 1182"/>
                  <a:gd name="T61" fmla="*/ 139 h 203"/>
                  <a:gd name="T62" fmla="*/ 873 w 1182"/>
                  <a:gd name="T63" fmla="*/ 139 h 203"/>
                  <a:gd name="T64" fmla="*/ 831 w 1182"/>
                  <a:gd name="T65" fmla="*/ 139 h 203"/>
                  <a:gd name="T66" fmla="*/ 788 w 1182"/>
                  <a:gd name="T67" fmla="*/ 149 h 203"/>
                  <a:gd name="T68" fmla="*/ 735 w 1182"/>
                  <a:gd name="T69" fmla="*/ 149 h 203"/>
                  <a:gd name="T70" fmla="*/ 692 w 1182"/>
                  <a:gd name="T71" fmla="*/ 160 h 203"/>
                  <a:gd name="T72" fmla="*/ 639 w 1182"/>
                  <a:gd name="T73" fmla="*/ 171 h 203"/>
                  <a:gd name="T74" fmla="*/ 575 w 1182"/>
                  <a:gd name="T75" fmla="*/ 192 h 203"/>
                  <a:gd name="T76" fmla="*/ 533 w 1182"/>
                  <a:gd name="T77" fmla="*/ 192 h 203"/>
                  <a:gd name="T78" fmla="*/ 479 w 1182"/>
                  <a:gd name="T79" fmla="*/ 192 h 203"/>
                  <a:gd name="T80" fmla="*/ 437 w 1182"/>
                  <a:gd name="T81" fmla="*/ 192 h 203"/>
                  <a:gd name="T82" fmla="*/ 384 w 1182"/>
                  <a:gd name="T83" fmla="*/ 203 h 203"/>
                  <a:gd name="T84" fmla="*/ 341 w 1182"/>
                  <a:gd name="T85" fmla="*/ 203 h 203"/>
                  <a:gd name="T86" fmla="*/ 288 w 1182"/>
                  <a:gd name="T87" fmla="*/ 192 h 203"/>
                  <a:gd name="T88" fmla="*/ 245 w 1182"/>
                  <a:gd name="T89" fmla="*/ 192 h 203"/>
                  <a:gd name="T90" fmla="*/ 192 w 1182"/>
                  <a:gd name="T91" fmla="*/ 181 h 203"/>
                  <a:gd name="T92" fmla="*/ 149 w 1182"/>
                  <a:gd name="T93" fmla="*/ 171 h 203"/>
                  <a:gd name="T94" fmla="*/ 96 w 1182"/>
                  <a:gd name="T95" fmla="*/ 160 h 203"/>
                  <a:gd name="T96" fmla="*/ 54 w 1182"/>
                  <a:gd name="T97" fmla="*/ 149 h 203"/>
                  <a:gd name="T98" fmla="*/ 0 w 1182"/>
                  <a:gd name="T99" fmla="*/ 128 h 20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82"/>
                  <a:gd name="T151" fmla="*/ 0 h 203"/>
                  <a:gd name="T152" fmla="*/ 1182 w 1182"/>
                  <a:gd name="T153" fmla="*/ 203 h 20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82" h="203">
                    <a:moveTo>
                      <a:pt x="22" y="64"/>
                    </a:moveTo>
                    <a:lnTo>
                      <a:pt x="43" y="64"/>
                    </a:lnTo>
                    <a:lnTo>
                      <a:pt x="75" y="54"/>
                    </a:lnTo>
                    <a:lnTo>
                      <a:pt x="96" y="43"/>
                    </a:lnTo>
                    <a:lnTo>
                      <a:pt x="117" y="32"/>
                    </a:lnTo>
                    <a:lnTo>
                      <a:pt x="149" y="32"/>
                    </a:lnTo>
                    <a:lnTo>
                      <a:pt x="171" y="22"/>
                    </a:lnTo>
                    <a:lnTo>
                      <a:pt x="203" y="22"/>
                    </a:lnTo>
                    <a:lnTo>
                      <a:pt x="224" y="22"/>
                    </a:lnTo>
                    <a:lnTo>
                      <a:pt x="256" y="11"/>
                    </a:lnTo>
                    <a:lnTo>
                      <a:pt x="288" y="11"/>
                    </a:lnTo>
                    <a:lnTo>
                      <a:pt x="309" y="11"/>
                    </a:lnTo>
                    <a:lnTo>
                      <a:pt x="341" y="11"/>
                    </a:lnTo>
                    <a:lnTo>
                      <a:pt x="362" y="0"/>
                    </a:lnTo>
                    <a:lnTo>
                      <a:pt x="394" y="0"/>
                    </a:lnTo>
                    <a:lnTo>
                      <a:pt x="416" y="0"/>
                    </a:lnTo>
                    <a:lnTo>
                      <a:pt x="448" y="0"/>
                    </a:lnTo>
                    <a:lnTo>
                      <a:pt x="479" y="11"/>
                    </a:lnTo>
                    <a:lnTo>
                      <a:pt x="501" y="11"/>
                    </a:lnTo>
                    <a:lnTo>
                      <a:pt x="533" y="11"/>
                    </a:lnTo>
                    <a:lnTo>
                      <a:pt x="554" y="11"/>
                    </a:lnTo>
                    <a:lnTo>
                      <a:pt x="586" y="11"/>
                    </a:lnTo>
                    <a:lnTo>
                      <a:pt x="607" y="22"/>
                    </a:lnTo>
                    <a:lnTo>
                      <a:pt x="639" y="22"/>
                    </a:lnTo>
                    <a:lnTo>
                      <a:pt x="660" y="22"/>
                    </a:lnTo>
                    <a:lnTo>
                      <a:pt x="692" y="32"/>
                    </a:lnTo>
                    <a:lnTo>
                      <a:pt x="724" y="43"/>
                    </a:lnTo>
                    <a:lnTo>
                      <a:pt x="756" y="43"/>
                    </a:lnTo>
                    <a:lnTo>
                      <a:pt x="788" y="54"/>
                    </a:lnTo>
                    <a:lnTo>
                      <a:pt x="820" y="54"/>
                    </a:lnTo>
                    <a:lnTo>
                      <a:pt x="863" y="54"/>
                    </a:lnTo>
                    <a:lnTo>
                      <a:pt x="895" y="54"/>
                    </a:lnTo>
                    <a:lnTo>
                      <a:pt x="927" y="54"/>
                    </a:lnTo>
                    <a:lnTo>
                      <a:pt x="959" y="54"/>
                    </a:lnTo>
                    <a:lnTo>
                      <a:pt x="980" y="43"/>
                    </a:lnTo>
                    <a:lnTo>
                      <a:pt x="1012" y="43"/>
                    </a:lnTo>
                    <a:lnTo>
                      <a:pt x="1033" y="43"/>
                    </a:lnTo>
                    <a:lnTo>
                      <a:pt x="1065" y="32"/>
                    </a:lnTo>
                    <a:lnTo>
                      <a:pt x="1086" y="32"/>
                    </a:lnTo>
                    <a:lnTo>
                      <a:pt x="1108" y="32"/>
                    </a:lnTo>
                    <a:lnTo>
                      <a:pt x="1129" y="32"/>
                    </a:lnTo>
                    <a:lnTo>
                      <a:pt x="1140" y="32"/>
                    </a:lnTo>
                    <a:lnTo>
                      <a:pt x="1150" y="32"/>
                    </a:lnTo>
                    <a:lnTo>
                      <a:pt x="1161" y="32"/>
                    </a:lnTo>
                    <a:lnTo>
                      <a:pt x="1172" y="43"/>
                    </a:lnTo>
                    <a:lnTo>
                      <a:pt x="1172" y="64"/>
                    </a:lnTo>
                    <a:lnTo>
                      <a:pt x="1182" y="75"/>
                    </a:lnTo>
                    <a:lnTo>
                      <a:pt x="1182" y="107"/>
                    </a:lnTo>
                    <a:lnTo>
                      <a:pt x="1172" y="139"/>
                    </a:lnTo>
                    <a:lnTo>
                      <a:pt x="1172" y="181"/>
                    </a:lnTo>
                    <a:lnTo>
                      <a:pt x="1161" y="160"/>
                    </a:lnTo>
                    <a:lnTo>
                      <a:pt x="1129" y="171"/>
                    </a:lnTo>
                    <a:lnTo>
                      <a:pt x="1108" y="171"/>
                    </a:lnTo>
                    <a:lnTo>
                      <a:pt x="1086" y="160"/>
                    </a:lnTo>
                    <a:lnTo>
                      <a:pt x="1065" y="149"/>
                    </a:lnTo>
                    <a:lnTo>
                      <a:pt x="1044" y="149"/>
                    </a:lnTo>
                    <a:lnTo>
                      <a:pt x="1023" y="139"/>
                    </a:lnTo>
                    <a:lnTo>
                      <a:pt x="1001" y="139"/>
                    </a:lnTo>
                    <a:lnTo>
                      <a:pt x="980" y="139"/>
                    </a:lnTo>
                    <a:lnTo>
                      <a:pt x="959" y="139"/>
                    </a:lnTo>
                    <a:lnTo>
                      <a:pt x="937" y="139"/>
                    </a:lnTo>
                    <a:lnTo>
                      <a:pt x="916" y="139"/>
                    </a:lnTo>
                    <a:lnTo>
                      <a:pt x="895" y="139"/>
                    </a:lnTo>
                    <a:lnTo>
                      <a:pt x="873" y="139"/>
                    </a:lnTo>
                    <a:lnTo>
                      <a:pt x="852" y="139"/>
                    </a:lnTo>
                    <a:lnTo>
                      <a:pt x="831" y="139"/>
                    </a:lnTo>
                    <a:lnTo>
                      <a:pt x="810" y="139"/>
                    </a:lnTo>
                    <a:lnTo>
                      <a:pt x="788" y="149"/>
                    </a:lnTo>
                    <a:lnTo>
                      <a:pt x="767" y="149"/>
                    </a:lnTo>
                    <a:lnTo>
                      <a:pt x="735" y="149"/>
                    </a:lnTo>
                    <a:lnTo>
                      <a:pt x="714" y="160"/>
                    </a:lnTo>
                    <a:lnTo>
                      <a:pt x="692" y="160"/>
                    </a:lnTo>
                    <a:lnTo>
                      <a:pt x="660" y="171"/>
                    </a:lnTo>
                    <a:lnTo>
                      <a:pt x="639" y="171"/>
                    </a:lnTo>
                    <a:lnTo>
                      <a:pt x="607" y="181"/>
                    </a:lnTo>
                    <a:lnTo>
                      <a:pt x="575" y="192"/>
                    </a:lnTo>
                    <a:lnTo>
                      <a:pt x="554" y="192"/>
                    </a:lnTo>
                    <a:lnTo>
                      <a:pt x="533" y="192"/>
                    </a:lnTo>
                    <a:lnTo>
                      <a:pt x="511" y="192"/>
                    </a:lnTo>
                    <a:lnTo>
                      <a:pt x="479" y="192"/>
                    </a:lnTo>
                    <a:lnTo>
                      <a:pt x="458" y="192"/>
                    </a:lnTo>
                    <a:lnTo>
                      <a:pt x="437" y="192"/>
                    </a:lnTo>
                    <a:lnTo>
                      <a:pt x="416" y="203"/>
                    </a:lnTo>
                    <a:lnTo>
                      <a:pt x="384" y="203"/>
                    </a:lnTo>
                    <a:lnTo>
                      <a:pt x="362" y="203"/>
                    </a:lnTo>
                    <a:lnTo>
                      <a:pt x="341" y="203"/>
                    </a:lnTo>
                    <a:lnTo>
                      <a:pt x="320" y="192"/>
                    </a:lnTo>
                    <a:lnTo>
                      <a:pt x="288" y="192"/>
                    </a:lnTo>
                    <a:lnTo>
                      <a:pt x="267" y="192"/>
                    </a:lnTo>
                    <a:lnTo>
                      <a:pt x="245" y="192"/>
                    </a:lnTo>
                    <a:lnTo>
                      <a:pt x="224" y="192"/>
                    </a:lnTo>
                    <a:lnTo>
                      <a:pt x="192" y="181"/>
                    </a:lnTo>
                    <a:lnTo>
                      <a:pt x="171" y="181"/>
                    </a:lnTo>
                    <a:lnTo>
                      <a:pt x="149" y="171"/>
                    </a:lnTo>
                    <a:lnTo>
                      <a:pt x="117" y="171"/>
                    </a:lnTo>
                    <a:lnTo>
                      <a:pt x="96" y="160"/>
                    </a:lnTo>
                    <a:lnTo>
                      <a:pt x="75" y="149"/>
                    </a:lnTo>
                    <a:lnTo>
                      <a:pt x="54" y="149"/>
                    </a:lnTo>
                    <a:lnTo>
                      <a:pt x="22" y="139"/>
                    </a:lnTo>
                    <a:lnTo>
                      <a:pt x="0" y="128"/>
                    </a:lnTo>
                    <a:lnTo>
                      <a:pt x="22" y="64"/>
                    </a:lnTo>
                    <a:close/>
                  </a:path>
                </a:pathLst>
              </a:custGeom>
              <a:solidFill>
                <a:srgbClr val="666633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80" name="Oval 92"/>
              <p:cNvSpPr>
                <a:spLocks noChangeArrowheads="1"/>
              </p:cNvSpPr>
              <p:nvPr/>
            </p:nvSpPr>
            <p:spPr bwMode="auto">
              <a:xfrm>
                <a:off x="4861" y="3011"/>
                <a:ext cx="85" cy="75"/>
              </a:xfrm>
              <a:prstGeom prst="ellipse">
                <a:avLst/>
              </a:prstGeom>
              <a:solidFill>
                <a:srgbClr val="FFFFFF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181" name="Oval 93"/>
              <p:cNvSpPr>
                <a:spLocks noChangeArrowheads="1"/>
              </p:cNvSpPr>
              <p:nvPr/>
            </p:nvSpPr>
            <p:spPr bwMode="auto">
              <a:xfrm>
                <a:off x="4872" y="3022"/>
                <a:ext cx="53" cy="43"/>
              </a:xfrm>
              <a:prstGeom prst="ellipse">
                <a:avLst/>
              </a:prstGeom>
              <a:solidFill>
                <a:srgbClr val="0000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182" name="Oval 94"/>
              <p:cNvSpPr>
                <a:spLocks noChangeArrowheads="1"/>
              </p:cNvSpPr>
              <p:nvPr/>
            </p:nvSpPr>
            <p:spPr bwMode="auto">
              <a:xfrm>
                <a:off x="4936" y="3086"/>
                <a:ext cx="500" cy="96"/>
              </a:xfrm>
              <a:prstGeom prst="ellipse">
                <a:avLst/>
              </a:prstGeom>
              <a:solidFill>
                <a:srgbClr val="FF66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49169" name="Group 95"/>
            <p:cNvGrpSpPr>
              <a:grpSpLocks/>
            </p:cNvGrpSpPr>
            <p:nvPr/>
          </p:nvGrpSpPr>
          <p:grpSpPr bwMode="auto">
            <a:xfrm flipH="1">
              <a:off x="2064" y="1296"/>
              <a:ext cx="864" cy="192"/>
              <a:chOff x="2955" y="2883"/>
              <a:chExt cx="1406" cy="235"/>
            </a:xfrm>
          </p:grpSpPr>
          <p:sp>
            <p:nvSpPr>
              <p:cNvPr id="49170" name="Freeform 96"/>
              <p:cNvSpPr>
                <a:spLocks/>
              </p:cNvSpPr>
              <p:nvPr/>
            </p:nvSpPr>
            <p:spPr bwMode="auto">
              <a:xfrm>
                <a:off x="2955" y="2883"/>
                <a:ext cx="1406" cy="235"/>
              </a:xfrm>
              <a:custGeom>
                <a:avLst/>
                <a:gdLst>
                  <a:gd name="T0" fmla="*/ 1353 w 1406"/>
                  <a:gd name="T1" fmla="*/ 64 h 235"/>
                  <a:gd name="T2" fmla="*/ 1289 w 1406"/>
                  <a:gd name="T3" fmla="*/ 43 h 235"/>
                  <a:gd name="T4" fmla="*/ 1225 w 1406"/>
                  <a:gd name="T5" fmla="*/ 32 h 235"/>
                  <a:gd name="T6" fmla="*/ 1161 w 1406"/>
                  <a:gd name="T7" fmla="*/ 22 h 235"/>
                  <a:gd name="T8" fmla="*/ 1097 w 1406"/>
                  <a:gd name="T9" fmla="*/ 11 h 235"/>
                  <a:gd name="T10" fmla="*/ 1033 w 1406"/>
                  <a:gd name="T11" fmla="*/ 0 h 235"/>
                  <a:gd name="T12" fmla="*/ 969 w 1406"/>
                  <a:gd name="T13" fmla="*/ 0 h 235"/>
                  <a:gd name="T14" fmla="*/ 905 w 1406"/>
                  <a:gd name="T15" fmla="*/ 0 h 235"/>
                  <a:gd name="T16" fmla="*/ 841 w 1406"/>
                  <a:gd name="T17" fmla="*/ 0 h 235"/>
                  <a:gd name="T18" fmla="*/ 778 w 1406"/>
                  <a:gd name="T19" fmla="*/ 0 h 235"/>
                  <a:gd name="T20" fmla="*/ 714 w 1406"/>
                  <a:gd name="T21" fmla="*/ 11 h 235"/>
                  <a:gd name="T22" fmla="*/ 650 w 1406"/>
                  <a:gd name="T23" fmla="*/ 22 h 235"/>
                  <a:gd name="T24" fmla="*/ 575 w 1406"/>
                  <a:gd name="T25" fmla="*/ 32 h 235"/>
                  <a:gd name="T26" fmla="*/ 501 w 1406"/>
                  <a:gd name="T27" fmla="*/ 54 h 235"/>
                  <a:gd name="T28" fmla="*/ 426 w 1406"/>
                  <a:gd name="T29" fmla="*/ 54 h 235"/>
                  <a:gd name="T30" fmla="*/ 341 w 1406"/>
                  <a:gd name="T31" fmla="*/ 64 h 235"/>
                  <a:gd name="T32" fmla="*/ 266 w 1406"/>
                  <a:gd name="T33" fmla="*/ 54 h 235"/>
                  <a:gd name="T34" fmla="*/ 203 w 1406"/>
                  <a:gd name="T35" fmla="*/ 43 h 235"/>
                  <a:gd name="T36" fmla="*/ 139 w 1406"/>
                  <a:gd name="T37" fmla="*/ 32 h 235"/>
                  <a:gd name="T38" fmla="*/ 85 w 1406"/>
                  <a:gd name="T39" fmla="*/ 32 h 235"/>
                  <a:gd name="T40" fmla="*/ 43 w 1406"/>
                  <a:gd name="T41" fmla="*/ 22 h 235"/>
                  <a:gd name="T42" fmla="*/ 22 w 1406"/>
                  <a:gd name="T43" fmla="*/ 32 h 235"/>
                  <a:gd name="T44" fmla="*/ 0 w 1406"/>
                  <a:gd name="T45" fmla="*/ 64 h 235"/>
                  <a:gd name="T46" fmla="*/ 0 w 1406"/>
                  <a:gd name="T47" fmla="*/ 96 h 235"/>
                  <a:gd name="T48" fmla="*/ 0 w 1406"/>
                  <a:gd name="T49" fmla="*/ 128 h 235"/>
                  <a:gd name="T50" fmla="*/ 11 w 1406"/>
                  <a:gd name="T51" fmla="*/ 171 h 235"/>
                  <a:gd name="T52" fmla="*/ 11 w 1406"/>
                  <a:gd name="T53" fmla="*/ 192 h 235"/>
                  <a:gd name="T54" fmla="*/ 22 w 1406"/>
                  <a:gd name="T55" fmla="*/ 192 h 235"/>
                  <a:gd name="T56" fmla="*/ 53 w 1406"/>
                  <a:gd name="T57" fmla="*/ 203 h 235"/>
                  <a:gd name="T58" fmla="*/ 107 w 1406"/>
                  <a:gd name="T59" fmla="*/ 182 h 235"/>
                  <a:gd name="T60" fmla="*/ 160 w 1406"/>
                  <a:gd name="T61" fmla="*/ 171 h 235"/>
                  <a:gd name="T62" fmla="*/ 213 w 1406"/>
                  <a:gd name="T63" fmla="*/ 160 h 235"/>
                  <a:gd name="T64" fmla="*/ 256 w 1406"/>
                  <a:gd name="T65" fmla="*/ 160 h 235"/>
                  <a:gd name="T66" fmla="*/ 309 w 1406"/>
                  <a:gd name="T67" fmla="*/ 160 h 235"/>
                  <a:gd name="T68" fmla="*/ 362 w 1406"/>
                  <a:gd name="T69" fmla="*/ 160 h 235"/>
                  <a:gd name="T70" fmla="*/ 415 w 1406"/>
                  <a:gd name="T71" fmla="*/ 160 h 235"/>
                  <a:gd name="T72" fmla="*/ 469 w 1406"/>
                  <a:gd name="T73" fmla="*/ 171 h 235"/>
                  <a:gd name="T74" fmla="*/ 522 w 1406"/>
                  <a:gd name="T75" fmla="*/ 182 h 235"/>
                  <a:gd name="T76" fmla="*/ 586 w 1406"/>
                  <a:gd name="T77" fmla="*/ 192 h 235"/>
                  <a:gd name="T78" fmla="*/ 650 w 1406"/>
                  <a:gd name="T79" fmla="*/ 203 h 235"/>
                  <a:gd name="T80" fmla="*/ 714 w 1406"/>
                  <a:gd name="T81" fmla="*/ 224 h 235"/>
                  <a:gd name="T82" fmla="*/ 778 w 1406"/>
                  <a:gd name="T83" fmla="*/ 224 h 235"/>
                  <a:gd name="T84" fmla="*/ 831 w 1406"/>
                  <a:gd name="T85" fmla="*/ 224 h 235"/>
                  <a:gd name="T86" fmla="*/ 884 w 1406"/>
                  <a:gd name="T87" fmla="*/ 235 h 235"/>
                  <a:gd name="T88" fmla="*/ 937 w 1406"/>
                  <a:gd name="T89" fmla="*/ 235 h 235"/>
                  <a:gd name="T90" fmla="*/ 1001 w 1406"/>
                  <a:gd name="T91" fmla="*/ 235 h 235"/>
                  <a:gd name="T92" fmla="*/ 1054 w 1406"/>
                  <a:gd name="T93" fmla="*/ 235 h 235"/>
                  <a:gd name="T94" fmla="*/ 1118 w 1406"/>
                  <a:gd name="T95" fmla="*/ 224 h 235"/>
                  <a:gd name="T96" fmla="*/ 1171 w 1406"/>
                  <a:gd name="T97" fmla="*/ 213 h 235"/>
                  <a:gd name="T98" fmla="*/ 1225 w 1406"/>
                  <a:gd name="T99" fmla="*/ 203 h 235"/>
                  <a:gd name="T100" fmla="*/ 1289 w 1406"/>
                  <a:gd name="T101" fmla="*/ 192 h 235"/>
                  <a:gd name="T102" fmla="*/ 1342 w 1406"/>
                  <a:gd name="T103" fmla="*/ 171 h 235"/>
                  <a:gd name="T104" fmla="*/ 1406 w 1406"/>
                  <a:gd name="T105" fmla="*/ 150 h 2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06"/>
                  <a:gd name="T160" fmla="*/ 0 h 235"/>
                  <a:gd name="T161" fmla="*/ 1406 w 1406"/>
                  <a:gd name="T162" fmla="*/ 235 h 23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06" h="235">
                    <a:moveTo>
                      <a:pt x="1384" y="75"/>
                    </a:moveTo>
                    <a:lnTo>
                      <a:pt x="1353" y="64"/>
                    </a:lnTo>
                    <a:lnTo>
                      <a:pt x="1321" y="54"/>
                    </a:lnTo>
                    <a:lnTo>
                      <a:pt x="1289" y="43"/>
                    </a:lnTo>
                    <a:lnTo>
                      <a:pt x="1257" y="32"/>
                    </a:lnTo>
                    <a:lnTo>
                      <a:pt x="1225" y="32"/>
                    </a:lnTo>
                    <a:lnTo>
                      <a:pt x="1193" y="22"/>
                    </a:lnTo>
                    <a:lnTo>
                      <a:pt x="1161" y="22"/>
                    </a:lnTo>
                    <a:lnTo>
                      <a:pt x="1129" y="11"/>
                    </a:lnTo>
                    <a:lnTo>
                      <a:pt x="1097" y="11"/>
                    </a:lnTo>
                    <a:lnTo>
                      <a:pt x="1065" y="0"/>
                    </a:lnTo>
                    <a:lnTo>
                      <a:pt x="1033" y="0"/>
                    </a:lnTo>
                    <a:lnTo>
                      <a:pt x="1001" y="0"/>
                    </a:lnTo>
                    <a:lnTo>
                      <a:pt x="969" y="0"/>
                    </a:lnTo>
                    <a:lnTo>
                      <a:pt x="937" y="0"/>
                    </a:lnTo>
                    <a:lnTo>
                      <a:pt x="905" y="0"/>
                    </a:lnTo>
                    <a:lnTo>
                      <a:pt x="873" y="0"/>
                    </a:lnTo>
                    <a:lnTo>
                      <a:pt x="841" y="0"/>
                    </a:lnTo>
                    <a:lnTo>
                      <a:pt x="809" y="0"/>
                    </a:lnTo>
                    <a:lnTo>
                      <a:pt x="778" y="0"/>
                    </a:lnTo>
                    <a:lnTo>
                      <a:pt x="746" y="0"/>
                    </a:lnTo>
                    <a:lnTo>
                      <a:pt x="714" y="11"/>
                    </a:lnTo>
                    <a:lnTo>
                      <a:pt x="682" y="11"/>
                    </a:lnTo>
                    <a:lnTo>
                      <a:pt x="650" y="22"/>
                    </a:lnTo>
                    <a:lnTo>
                      <a:pt x="618" y="22"/>
                    </a:lnTo>
                    <a:lnTo>
                      <a:pt x="575" y="32"/>
                    </a:lnTo>
                    <a:lnTo>
                      <a:pt x="543" y="43"/>
                    </a:lnTo>
                    <a:lnTo>
                      <a:pt x="501" y="54"/>
                    </a:lnTo>
                    <a:lnTo>
                      <a:pt x="458" y="54"/>
                    </a:lnTo>
                    <a:lnTo>
                      <a:pt x="426" y="54"/>
                    </a:lnTo>
                    <a:lnTo>
                      <a:pt x="384" y="64"/>
                    </a:lnTo>
                    <a:lnTo>
                      <a:pt x="341" y="64"/>
                    </a:lnTo>
                    <a:lnTo>
                      <a:pt x="309" y="54"/>
                    </a:lnTo>
                    <a:lnTo>
                      <a:pt x="266" y="54"/>
                    </a:lnTo>
                    <a:lnTo>
                      <a:pt x="234" y="54"/>
                    </a:lnTo>
                    <a:lnTo>
                      <a:pt x="203" y="43"/>
                    </a:lnTo>
                    <a:lnTo>
                      <a:pt x="171" y="32"/>
                    </a:lnTo>
                    <a:lnTo>
                      <a:pt x="139" y="32"/>
                    </a:lnTo>
                    <a:lnTo>
                      <a:pt x="107" y="32"/>
                    </a:lnTo>
                    <a:lnTo>
                      <a:pt x="85" y="32"/>
                    </a:lnTo>
                    <a:lnTo>
                      <a:pt x="64" y="22"/>
                    </a:lnTo>
                    <a:lnTo>
                      <a:pt x="43" y="22"/>
                    </a:lnTo>
                    <a:lnTo>
                      <a:pt x="32" y="32"/>
                    </a:lnTo>
                    <a:lnTo>
                      <a:pt x="22" y="32"/>
                    </a:lnTo>
                    <a:lnTo>
                      <a:pt x="11" y="43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0" y="96"/>
                    </a:lnTo>
                    <a:lnTo>
                      <a:pt x="0" y="107"/>
                    </a:lnTo>
                    <a:lnTo>
                      <a:pt x="0" y="128"/>
                    </a:lnTo>
                    <a:lnTo>
                      <a:pt x="0" y="139"/>
                    </a:lnTo>
                    <a:lnTo>
                      <a:pt x="11" y="171"/>
                    </a:lnTo>
                    <a:lnTo>
                      <a:pt x="11" y="192"/>
                    </a:lnTo>
                    <a:lnTo>
                      <a:pt x="22" y="192"/>
                    </a:lnTo>
                    <a:lnTo>
                      <a:pt x="32" y="192"/>
                    </a:lnTo>
                    <a:lnTo>
                      <a:pt x="53" y="203"/>
                    </a:lnTo>
                    <a:lnTo>
                      <a:pt x="85" y="192"/>
                    </a:lnTo>
                    <a:lnTo>
                      <a:pt x="107" y="182"/>
                    </a:lnTo>
                    <a:lnTo>
                      <a:pt x="139" y="182"/>
                    </a:lnTo>
                    <a:lnTo>
                      <a:pt x="160" y="171"/>
                    </a:lnTo>
                    <a:lnTo>
                      <a:pt x="181" y="171"/>
                    </a:lnTo>
                    <a:lnTo>
                      <a:pt x="213" y="160"/>
                    </a:lnTo>
                    <a:lnTo>
                      <a:pt x="234" y="160"/>
                    </a:lnTo>
                    <a:lnTo>
                      <a:pt x="256" y="160"/>
                    </a:lnTo>
                    <a:lnTo>
                      <a:pt x="288" y="160"/>
                    </a:lnTo>
                    <a:lnTo>
                      <a:pt x="309" y="160"/>
                    </a:lnTo>
                    <a:lnTo>
                      <a:pt x="330" y="160"/>
                    </a:lnTo>
                    <a:lnTo>
                      <a:pt x="362" y="160"/>
                    </a:lnTo>
                    <a:lnTo>
                      <a:pt x="384" y="160"/>
                    </a:lnTo>
                    <a:lnTo>
                      <a:pt x="415" y="160"/>
                    </a:lnTo>
                    <a:lnTo>
                      <a:pt x="437" y="160"/>
                    </a:lnTo>
                    <a:lnTo>
                      <a:pt x="469" y="171"/>
                    </a:lnTo>
                    <a:lnTo>
                      <a:pt x="490" y="171"/>
                    </a:lnTo>
                    <a:lnTo>
                      <a:pt x="522" y="182"/>
                    </a:lnTo>
                    <a:lnTo>
                      <a:pt x="554" y="182"/>
                    </a:lnTo>
                    <a:lnTo>
                      <a:pt x="586" y="192"/>
                    </a:lnTo>
                    <a:lnTo>
                      <a:pt x="618" y="192"/>
                    </a:lnTo>
                    <a:lnTo>
                      <a:pt x="650" y="203"/>
                    </a:lnTo>
                    <a:lnTo>
                      <a:pt x="682" y="213"/>
                    </a:lnTo>
                    <a:lnTo>
                      <a:pt x="714" y="224"/>
                    </a:lnTo>
                    <a:lnTo>
                      <a:pt x="746" y="224"/>
                    </a:lnTo>
                    <a:lnTo>
                      <a:pt x="778" y="224"/>
                    </a:lnTo>
                    <a:lnTo>
                      <a:pt x="799" y="224"/>
                    </a:lnTo>
                    <a:lnTo>
                      <a:pt x="831" y="224"/>
                    </a:lnTo>
                    <a:lnTo>
                      <a:pt x="852" y="235"/>
                    </a:lnTo>
                    <a:lnTo>
                      <a:pt x="884" y="235"/>
                    </a:lnTo>
                    <a:lnTo>
                      <a:pt x="916" y="235"/>
                    </a:lnTo>
                    <a:lnTo>
                      <a:pt x="937" y="235"/>
                    </a:lnTo>
                    <a:lnTo>
                      <a:pt x="969" y="235"/>
                    </a:lnTo>
                    <a:lnTo>
                      <a:pt x="1001" y="235"/>
                    </a:lnTo>
                    <a:lnTo>
                      <a:pt x="1022" y="235"/>
                    </a:lnTo>
                    <a:lnTo>
                      <a:pt x="1054" y="235"/>
                    </a:lnTo>
                    <a:lnTo>
                      <a:pt x="1086" y="224"/>
                    </a:lnTo>
                    <a:lnTo>
                      <a:pt x="1118" y="224"/>
                    </a:lnTo>
                    <a:lnTo>
                      <a:pt x="1140" y="224"/>
                    </a:lnTo>
                    <a:lnTo>
                      <a:pt x="1171" y="213"/>
                    </a:lnTo>
                    <a:lnTo>
                      <a:pt x="1203" y="213"/>
                    </a:lnTo>
                    <a:lnTo>
                      <a:pt x="1225" y="203"/>
                    </a:lnTo>
                    <a:lnTo>
                      <a:pt x="1257" y="203"/>
                    </a:lnTo>
                    <a:lnTo>
                      <a:pt x="1289" y="192"/>
                    </a:lnTo>
                    <a:lnTo>
                      <a:pt x="1321" y="182"/>
                    </a:lnTo>
                    <a:lnTo>
                      <a:pt x="1342" y="171"/>
                    </a:lnTo>
                    <a:lnTo>
                      <a:pt x="1374" y="160"/>
                    </a:lnTo>
                    <a:lnTo>
                      <a:pt x="1406" y="150"/>
                    </a:lnTo>
                    <a:lnTo>
                      <a:pt x="1384" y="75"/>
                    </a:lnTo>
                    <a:close/>
                  </a:path>
                </a:pathLst>
              </a:custGeom>
              <a:solidFill>
                <a:srgbClr val="666633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71" name="Oval 97"/>
              <p:cNvSpPr>
                <a:spLocks noChangeArrowheads="1"/>
              </p:cNvSpPr>
              <p:nvPr/>
            </p:nvSpPr>
            <p:spPr bwMode="auto">
              <a:xfrm>
                <a:off x="4201" y="2915"/>
                <a:ext cx="107" cy="96"/>
              </a:xfrm>
              <a:prstGeom prst="ellipse">
                <a:avLst/>
              </a:prstGeom>
              <a:solidFill>
                <a:srgbClr val="FFFFFF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172" name="Oval 98"/>
              <p:cNvSpPr>
                <a:spLocks noChangeArrowheads="1"/>
              </p:cNvSpPr>
              <p:nvPr/>
            </p:nvSpPr>
            <p:spPr bwMode="auto">
              <a:xfrm>
                <a:off x="4233" y="2926"/>
                <a:ext cx="64" cy="53"/>
              </a:xfrm>
              <a:prstGeom prst="ellipse">
                <a:avLst/>
              </a:prstGeom>
              <a:solidFill>
                <a:srgbClr val="000000"/>
              </a:solidFill>
              <a:ln w="174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173" name="Oval 99"/>
              <p:cNvSpPr>
                <a:spLocks noChangeArrowheads="1"/>
              </p:cNvSpPr>
              <p:nvPr/>
            </p:nvSpPr>
            <p:spPr bwMode="auto">
              <a:xfrm>
                <a:off x="4031" y="2958"/>
                <a:ext cx="106" cy="107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174" name="Oval 100"/>
              <p:cNvSpPr>
                <a:spLocks noChangeArrowheads="1"/>
              </p:cNvSpPr>
              <p:nvPr/>
            </p:nvSpPr>
            <p:spPr bwMode="auto">
              <a:xfrm>
                <a:off x="3892" y="2958"/>
                <a:ext cx="117" cy="107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175" name="Oval 101"/>
              <p:cNvSpPr>
                <a:spLocks noChangeArrowheads="1"/>
              </p:cNvSpPr>
              <p:nvPr/>
            </p:nvSpPr>
            <p:spPr bwMode="auto">
              <a:xfrm>
                <a:off x="3530" y="2969"/>
                <a:ext cx="85" cy="74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176" name="Oval 102"/>
              <p:cNvSpPr>
                <a:spLocks noChangeArrowheads="1"/>
              </p:cNvSpPr>
              <p:nvPr/>
            </p:nvSpPr>
            <p:spPr bwMode="auto">
              <a:xfrm>
                <a:off x="3381" y="2969"/>
                <a:ext cx="107" cy="64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177" name="Oval 103"/>
              <p:cNvSpPr>
                <a:spLocks noChangeArrowheads="1"/>
              </p:cNvSpPr>
              <p:nvPr/>
            </p:nvSpPr>
            <p:spPr bwMode="auto">
              <a:xfrm>
                <a:off x="3626" y="2958"/>
                <a:ext cx="117" cy="96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178" name="Oval 104"/>
              <p:cNvSpPr>
                <a:spLocks noChangeArrowheads="1"/>
              </p:cNvSpPr>
              <p:nvPr/>
            </p:nvSpPr>
            <p:spPr bwMode="auto">
              <a:xfrm>
                <a:off x="3754" y="2958"/>
                <a:ext cx="117" cy="96"/>
              </a:xfrm>
              <a:prstGeom prst="ellipse">
                <a:avLst/>
              </a:prstGeom>
              <a:solidFill>
                <a:srgbClr val="0033FF"/>
              </a:solidFill>
              <a:ln w="333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b-NO"/>
              </a:p>
            </p:txBody>
          </p:sp>
        </p:grpSp>
      </p:grpSp>
      <p:pic>
        <p:nvPicPr>
          <p:cNvPr id="49161" name="Picture 5"/>
          <p:cNvPicPr>
            <a:picLocks noChangeAspect="1" noChangeArrowheads="1"/>
          </p:cNvPicPr>
          <p:nvPr/>
        </p:nvPicPr>
        <p:blipFill>
          <a:blip r:embed="rId3" cstate="screen">
            <a:lum bright="-4000"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1563" y="1052513"/>
            <a:ext cx="307816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895350" y="2708275"/>
            <a:ext cx="8743950" cy="1143000"/>
          </a:xfrm>
        </p:spPr>
        <p:txBody>
          <a:bodyPr/>
          <a:lstStyle/>
          <a:p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Most of </a:t>
            </a:r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us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deal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with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 small </a:t>
            </a:r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puzzles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 &amp; </a:t>
            </a:r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theories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/>
            </a:r>
            <a:b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/>
            </a:r>
            <a:b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4400" dirty="0" err="1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That’s</a:t>
            </a:r>
            <a:r>
              <a:rPr lang="nn-NO" sz="4400" dirty="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good</a:t>
            </a:r>
            <a:r>
              <a:rPr lang="nn-NO" sz="4400" dirty="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enough</a:t>
            </a:r>
            <a:r>
              <a:rPr lang="nn-NO" sz="4400" dirty="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!</a:t>
            </a:r>
            <a:br>
              <a:rPr lang="nn-NO" sz="4400" dirty="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/>
            </a:r>
            <a:b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Science is </a:t>
            </a:r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mostly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about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solving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 ”small” </a:t>
            </a:r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puzzles</a:t>
            </a:r>
            <a:endParaRPr lang="nn-NO" sz="4400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8743950" cy="1143000"/>
          </a:xfrm>
        </p:spPr>
        <p:txBody>
          <a:bodyPr/>
          <a:lstStyle/>
          <a:p>
            <a: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  <a:t>A </a:t>
            </a:r>
            <a:r>
              <a:rPr lang="nn-NO" sz="720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hypothesis</a:t>
            </a:r>
            <a: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  <a:t>– what’s that?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035" y="1905000"/>
            <a:ext cx="8424937" cy="4114800"/>
          </a:xfrm>
        </p:spPr>
        <p:txBody>
          <a:bodyPr/>
          <a:lstStyle/>
          <a:p>
            <a:r>
              <a:rPr lang="en-US" dirty="0" smtClean="0"/>
              <a:t>I’ll post after lecture</a:t>
            </a:r>
          </a:p>
          <a:p>
            <a:r>
              <a:rPr lang="en-US" dirty="0" smtClean="0"/>
              <a:t>Don’t waste time (and focus) on writing down what’s on the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46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8743950" cy="1143000"/>
          </a:xfrm>
        </p:spPr>
        <p:txBody>
          <a:bodyPr/>
          <a:lstStyle/>
          <a:p>
            <a:r>
              <a:rPr lang="nn-NO" sz="7200" dirty="0" err="1" smtClean="0">
                <a:solidFill>
                  <a:srgbClr val="6699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Discuss</a:t>
            </a:r>
            <a:r>
              <a:rPr lang="nn-NO" sz="7200" dirty="0" smtClean="0">
                <a:solidFill>
                  <a:srgbClr val="6699F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1 min</a:t>
            </a:r>
            <a:endParaRPr lang="nn-NO" sz="7200" dirty="0">
              <a:solidFill>
                <a:srgbClr val="6699FF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75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8743950" cy="1143000"/>
          </a:xfrm>
        </p:spPr>
        <p:txBody>
          <a:bodyPr/>
          <a:lstStyle/>
          <a:p>
            <a: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  <a:t>Hypothesis</a:t>
            </a:r>
            <a:b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720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=</a:t>
            </a:r>
            <a: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b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  <a:t>Theory?</a:t>
            </a:r>
            <a:endParaRPr lang="nn-NO" sz="7200">
              <a:solidFill>
                <a:srgbClr val="FFFF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8743950" cy="1143000"/>
          </a:xfrm>
        </p:spPr>
        <p:txBody>
          <a:bodyPr/>
          <a:lstStyle/>
          <a:p>
            <a: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  <a:t>Hypothesis</a:t>
            </a:r>
            <a:b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720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=</a:t>
            </a:r>
            <a: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b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7200">
                <a:latin typeface="Arial Black" charset="0"/>
                <a:ea typeface="ＭＳ Ｐゴシック" charset="0"/>
                <a:cs typeface="ＭＳ Ｐゴシック" charset="0"/>
              </a:rPr>
              <a:t>Explanation</a:t>
            </a:r>
            <a:endParaRPr lang="nn-NO" sz="7200">
              <a:solidFill>
                <a:srgbClr val="FFFF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8743950" cy="1143000"/>
          </a:xfrm>
        </p:spPr>
        <p:txBody>
          <a:bodyPr/>
          <a:lstStyle/>
          <a:p>
            <a:r>
              <a:rPr lang="nn-NO">
                <a:latin typeface="Arial Black" charset="0"/>
                <a:ea typeface="ＭＳ Ｐゴシック" charset="0"/>
                <a:cs typeface="ＭＳ Ｐゴシック" charset="0"/>
              </a:rPr>
              <a:t>Hypotheses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2437" y="1143000"/>
            <a:ext cx="9515475" cy="4114800"/>
          </a:xfrm>
        </p:spPr>
        <p:txBody>
          <a:bodyPr/>
          <a:lstStyle/>
          <a:p>
            <a:pPr marL="660400" indent="-660400"/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less</a:t>
            </a:r>
            <a:r>
              <a:rPr lang="nn-NO" i="1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’sure’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than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theories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?</a:t>
            </a:r>
          </a:p>
          <a:p>
            <a:pPr marL="660400" indent="-660400"/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  <a:p>
            <a:pPr marL="660400" indent="-660400"/>
            <a:r>
              <a:rPr lang="nn-NO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a </a:t>
            </a:r>
            <a:r>
              <a:rPr lang="nn-NO" dirty="0" err="1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not</a:t>
            </a:r>
            <a:r>
              <a:rPr lang="nn-NO" dirty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(</a:t>
            </a:r>
            <a:r>
              <a:rPr lang="nn-NO" dirty="0" err="1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yet</a:t>
            </a:r>
            <a:r>
              <a:rPr lang="nn-NO" dirty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?) </a:t>
            </a:r>
            <a:r>
              <a:rPr lang="nn-NO" dirty="0" err="1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fully</a:t>
            </a:r>
            <a:r>
              <a:rPr lang="nn-NO" dirty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supported</a:t>
            </a:r>
            <a:r>
              <a:rPr lang="nn-NO" dirty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theory</a:t>
            </a:r>
            <a:endParaRPr lang="nn-NO" dirty="0" smtClean="0">
              <a:solidFill>
                <a:srgbClr val="FFC000"/>
              </a:solidFill>
              <a:latin typeface="Arial Black"/>
              <a:ea typeface="ＭＳ Ｐゴシック" charset="0"/>
              <a:cs typeface="ＭＳ Ｐゴシック" charset="0"/>
            </a:endParaRPr>
          </a:p>
          <a:p>
            <a:pPr marL="660400" indent="-660400"/>
            <a:endParaRPr lang="nn-NO" dirty="0" smtClean="0">
              <a:solidFill>
                <a:srgbClr val="FFC000"/>
              </a:solidFill>
              <a:latin typeface="Arial Black"/>
              <a:ea typeface="ＭＳ Ｐゴシック" charset="0"/>
              <a:cs typeface="ＭＳ Ｐゴシック" charset="0"/>
            </a:endParaRPr>
          </a:p>
          <a:p>
            <a:pPr marL="660400" indent="-660400"/>
            <a:r>
              <a:rPr lang="nn-NO" dirty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a</a:t>
            </a:r>
            <a:r>
              <a:rPr lang="nn-NO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theory</a:t>
            </a:r>
            <a:r>
              <a:rPr lang="nn-NO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in </a:t>
            </a:r>
            <a:r>
              <a:rPr lang="nn-NO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need</a:t>
            </a:r>
            <a:r>
              <a:rPr lang="nn-NO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of testing</a:t>
            </a:r>
            <a:endParaRPr lang="nn-NO" dirty="0">
              <a:solidFill>
                <a:srgbClr val="FFC000"/>
              </a:solidFill>
              <a:latin typeface="Arial Black"/>
              <a:ea typeface="ＭＳ Ｐゴシック" charset="0"/>
              <a:cs typeface="ＭＳ Ｐゴシック" charset="0"/>
            </a:endParaRPr>
          </a:p>
          <a:p>
            <a:pPr marL="660400" indent="-660400" algn="ctr">
              <a:buFont typeface="Monotype Sorts" charset="0"/>
              <a:buNone/>
            </a:pPr>
            <a:r>
              <a:rPr lang="nn-NO" b="0" dirty="0">
                <a:solidFill>
                  <a:srgbClr val="B3E11F"/>
                </a:solidFill>
                <a:latin typeface="Verdana" charset="0"/>
                <a:ea typeface="ＭＳ Ｐゴシック" charset="0"/>
                <a:cs typeface="ＭＳ Ｐゴシック" charset="0"/>
              </a:rPr>
              <a:t>A </a:t>
            </a:r>
            <a:r>
              <a:rPr lang="nn-NO" i="1" dirty="0" err="1">
                <a:solidFill>
                  <a:srgbClr val="B3E11F"/>
                </a:solidFill>
                <a:latin typeface="Verdana" charset="0"/>
                <a:ea typeface="ＭＳ Ｐゴシック" charset="0"/>
                <a:cs typeface="ＭＳ Ｐゴシック" charset="0"/>
              </a:rPr>
              <a:t>theory</a:t>
            </a:r>
            <a:r>
              <a:rPr lang="nn-NO" i="1" dirty="0">
                <a:solidFill>
                  <a:srgbClr val="B3E11F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nn-NO" b="0" dirty="0" err="1">
                <a:solidFill>
                  <a:srgbClr val="B3E11F"/>
                </a:solidFill>
                <a:latin typeface="Verdana" charset="0"/>
                <a:ea typeface="ＭＳ Ｐゴシック" charset="0"/>
                <a:cs typeface="ＭＳ Ｐゴシック" charset="0"/>
              </a:rPr>
              <a:t>can</a:t>
            </a:r>
            <a:r>
              <a:rPr lang="nn-NO" b="0" dirty="0">
                <a:solidFill>
                  <a:srgbClr val="B3E11F"/>
                </a:solidFill>
                <a:latin typeface="Verdana" charset="0"/>
                <a:ea typeface="ＭＳ Ｐゴシック" charset="0"/>
                <a:cs typeface="ＭＳ Ｐゴシック" charset="0"/>
              </a:rPr>
              <a:t> be more or less </a:t>
            </a:r>
            <a:r>
              <a:rPr lang="nn-NO" i="1" dirty="0" err="1">
                <a:solidFill>
                  <a:srgbClr val="B3E11F"/>
                </a:solidFill>
                <a:latin typeface="Verdana" charset="0"/>
                <a:ea typeface="ＭＳ Ｐゴシック" charset="0"/>
                <a:cs typeface="ＭＳ Ｐゴシック" charset="0"/>
              </a:rPr>
              <a:t>hypothetical</a:t>
            </a:r>
            <a:endParaRPr lang="nn-NO" i="1" dirty="0">
              <a:latin typeface="Arial Black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n-NO" sz="4800">
                <a:latin typeface="Arial Black" charset="0"/>
                <a:ea typeface="ＭＳ Ｐゴシック" charset="0"/>
                <a:cs typeface="ＭＳ Ｐゴシック" charset="0"/>
              </a:rPr>
              <a:t>Hypotheses in the real world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8988" y="1643063"/>
            <a:ext cx="8743950" cy="2133600"/>
          </a:xfrm>
        </p:spPr>
        <p:txBody>
          <a:bodyPr/>
          <a:lstStyle/>
          <a:p>
            <a:pPr marL="660400" indent="-660400"/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=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theory</a:t>
            </a:r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  <a:p>
            <a:pPr marL="1435100" lvl="1" indent="-379413"/>
            <a:r>
              <a:rPr lang="en-US" dirty="0">
                <a:latin typeface="Verdana" charset="0"/>
                <a:ea typeface="ＭＳ Ｐゴシック" charset="0"/>
              </a:rPr>
              <a:t>S</a:t>
            </a:r>
            <a:r>
              <a:rPr lang="nn-NO" dirty="0" err="1">
                <a:latin typeface="Verdana" charset="0"/>
                <a:ea typeface="ＭＳ Ｐゴシック" charset="0"/>
              </a:rPr>
              <a:t>ubject</a:t>
            </a:r>
            <a:r>
              <a:rPr lang="nn-NO" dirty="0">
                <a:latin typeface="Verdana" charset="0"/>
                <a:ea typeface="ＭＳ Ｐゴシック" charset="0"/>
              </a:rPr>
              <a:t> to testing</a:t>
            </a:r>
          </a:p>
          <a:p>
            <a:pPr marL="1435100" lvl="1" indent="-379413"/>
            <a:r>
              <a:rPr lang="nn-NO" dirty="0">
                <a:latin typeface="Verdana" charset="0"/>
                <a:ea typeface="ＭＳ Ｐゴシック" charset="0"/>
              </a:rPr>
              <a:t>In ’</a:t>
            </a:r>
            <a:r>
              <a:rPr lang="nn-NO" dirty="0" err="1">
                <a:latin typeface="Verdana" charset="0"/>
                <a:ea typeface="ＭＳ Ｐゴシック" charset="0"/>
              </a:rPr>
              <a:t>focus</a:t>
            </a:r>
            <a:r>
              <a:rPr lang="nn-NO" dirty="0">
                <a:latin typeface="Verdana" charset="0"/>
                <a:ea typeface="ＭＳ Ｐゴシック" charset="0"/>
              </a:rPr>
              <a:t>’ </a:t>
            </a:r>
            <a:r>
              <a:rPr lang="nn-NO" dirty="0" err="1" smtClean="0">
                <a:latin typeface="Verdana" charset="0"/>
                <a:ea typeface="ＭＳ Ｐゴシック" charset="0"/>
              </a:rPr>
              <a:t>of</a:t>
            </a:r>
            <a:r>
              <a:rPr lang="nn-NO" dirty="0" smtClean="0">
                <a:latin typeface="Verdana" charset="0"/>
                <a:ea typeface="ＭＳ Ｐゴシック" charset="0"/>
              </a:rPr>
              <a:t> </a:t>
            </a:r>
            <a:r>
              <a:rPr lang="nn-NO" dirty="0" err="1" smtClean="0">
                <a:latin typeface="Verdana" charset="0"/>
                <a:ea typeface="ＭＳ Ｐゴシック" charset="0"/>
              </a:rPr>
              <a:t>research</a:t>
            </a:r>
            <a:r>
              <a:rPr lang="nn-NO" dirty="0" smtClean="0">
                <a:latin typeface="Verdana" charset="0"/>
                <a:ea typeface="ＭＳ Ｐゴシック" charset="0"/>
              </a:rPr>
              <a:t> </a:t>
            </a:r>
            <a:r>
              <a:rPr lang="nn-NO" dirty="0" err="1">
                <a:latin typeface="Verdana" charset="0"/>
                <a:ea typeface="ＭＳ Ｐゴシック" charset="0"/>
              </a:rPr>
              <a:t>effort</a:t>
            </a:r>
            <a:endParaRPr lang="nn-NO" dirty="0">
              <a:latin typeface="Verdana" charset="0"/>
              <a:ea typeface="ＭＳ Ｐゴシック" charset="0"/>
            </a:endParaRPr>
          </a:p>
          <a:p>
            <a:pPr marL="1435100" lvl="1" indent="-379413"/>
            <a:endParaRPr lang="nn-NO" dirty="0">
              <a:latin typeface="Verdana" charset="0"/>
              <a:ea typeface="ＭＳ Ｐゴシック" charset="0"/>
            </a:endParaRPr>
          </a:p>
          <a:p>
            <a:pPr marL="1435100" lvl="1" indent="-379413"/>
            <a:endParaRPr lang="nn-NO" dirty="0">
              <a:latin typeface="Verdana" charset="0"/>
              <a:ea typeface="ＭＳ Ｐゴシック" charset="0"/>
            </a:endParaRPr>
          </a:p>
          <a:p>
            <a:pPr marL="1435100" lvl="1" indent="-379413"/>
            <a:endParaRPr lang="nn-NO" dirty="0">
              <a:latin typeface="Verdana" charset="0"/>
              <a:ea typeface="ＭＳ Ｐゴシック" charset="0"/>
            </a:endParaRPr>
          </a:p>
        </p:txBody>
      </p:sp>
      <p:sp>
        <p:nvSpPr>
          <p:cNvPr id="56323" name="Rectangle 5"/>
          <p:cNvSpPr>
            <a:spLocks noChangeArrowheads="1"/>
          </p:cNvSpPr>
          <p:nvPr/>
        </p:nvSpPr>
        <p:spPr bwMode="auto">
          <a:xfrm>
            <a:off x="871538" y="4343400"/>
            <a:ext cx="87439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60400" indent="-660400">
              <a:spcBef>
                <a:spcPct val="20000"/>
              </a:spcBef>
              <a:buClr>
                <a:srgbClr val="6699FF"/>
              </a:buClr>
              <a:buFont typeface="Monotype Sorts" charset="0"/>
              <a:buChar char="n"/>
            </a:pPr>
            <a:endParaRPr lang="nn-NO" sz="4000" b="1" dirty="0">
              <a:solidFill>
                <a:srgbClr val="FF9900"/>
              </a:solidFill>
              <a:latin typeface="Arial Black"/>
            </a:endParaRPr>
          </a:p>
          <a:p>
            <a:pPr marL="1150938" lvl="1" indent="-95250">
              <a:spcBef>
                <a:spcPct val="20000"/>
              </a:spcBef>
              <a:buClr>
                <a:srgbClr val="B3E11F"/>
              </a:buClr>
              <a:buSzPct val="70000"/>
              <a:buFont typeface="Monotype Sorts" charset="0"/>
              <a:buChar char="l"/>
            </a:pPr>
            <a:endParaRPr lang="nn-NO" sz="3200" dirty="0">
              <a:solidFill>
                <a:srgbClr val="FF9900"/>
              </a:solidFill>
              <a:latin typeface="Verdana" charset="0"/>
            </a:endParaRPr>
          </a:p>
          <a:p>
            <a:pPr marL="1150938" lvl="1" indent="-95250">
              <a:spcBef>
                <a:spcPct val="20000"/>
              </a:spcBef>
              <a:buClr>
                <a:srgbClr val="B3E11F"/>
              </a:buClr>
              <a:buSzPct val="70000"/>
              <a:buFont typeface="Monotype Sorts" charset="0"/>
              <a:buChar char="l"/>
            </a:pPr>
            <a:endParaRPr lang="nn-NO" sz="3200" dirty="0">
              <a:solidFill>
                <a:srgbClr val="FF9900"/>
              </a:solidFill>
              <a:latin typeface="Verdana" charset="0"/>
            </a:endParaRPr>
          </a:p>
        </p:txBody>
      </p:sp>
      <p:sp>
        <p:nvSpPr>
          <p:cNvPr id="56324" name="Rectangle 6"/>
          <p:cNvSpPr>
            <a:spLocks noChangeArrowheads="1"/>
          </p:cNvSpPr>
          <p:nvPr/>
        </p:nvSpPr>
        <p:spPr bwMode="auto">
          <a:xfrm>
            <a:off x="838200" y="4114800"/>
            <a:ext cx="848176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60400" indent="-660400">
              <a:spcBef>
                <a:spcPct val="20000"/>
              </a:spcBef>
              <a:buClr>
                <a:srgbClr val="6699FF"/>
              </a:buClr>
              <a:buFont typeface="Monotype Sorts" charset="0"/>
              <a:buChar char="n"/>
            </a:pPr>
            <a:r>
              <a:rPr lang="nn-NO" sz="3600" b="1" dirty="0">
                <a:solidFill>
                  <a:srgbClr val="CCCC00"/>
                </a:solidFill>
                <a:latin typeface="Arial Black"/>
              </a:rPr>
              <a:t>”</a:t>
            </a:r>
            <a:r>
              <a:rPr lang="nn-NO" sz="3600" b="1" dirty="0" err="1">
                <a:solidFill>
                  <a:srgbClr val="CCCC00"/>
                </a:solidFill>
                <a:latin typeface="Arial Black"/>
              </a:rPr>
              <a:t>We</a:t>
            </a:r>
            <a:r>
              <a:rPr lang="nn-NO" sz="3600" b="1" dirty="0">
                <a:solidFill>
                  <a:srgbClr val="CCCC00"/>
                </a:solidFill>
                <a:latin typeface="Arial Black"/>
              </a:rPr>
              <a:t> </a:t>
            </a:r>
            <a:r>
              <a:rPr lang="nn-NO" sz="3600" b="1" dirty="0" smtClean="0">
                <a:solidFill>
                  <a:srgbClr val="CCCC00"/>
                </a:solidFill>
                <a:latin typeface="Arial Black"/>
              </a:rPr>
              <a:t>test </a:t>
            </a:r>
            <a:r>
              <a:rPr lang="nn-NO" sz="3600" b="1" dirty="0" err="1">
                <a:solidFill>
                  <a:srgbClr val="CCCC00"/>
                </a:solidFill>
                <a:latin typeface="Arial Black"/>
              </a:rPr>
              <a:t>hypotheses</a:t>
            </a:r>
            <a:r>
              <a:rPr lang="nn-NO" sz="3600" b="1" dirty="0">
                <a:solidFill>
                  <a:srgbClr val="CCCC00"/>
                </a:solidFill>
                <a:latin typeface="Arial Black"/>
              </a:rPr>
              <a:t> </a:t>
            </a:r>
            <a:r>
              <a:rPr lang="nn-NO" sz="3600" b="1" dirty="0" smtClean="0">
                <a:solidFill>
                  <a:srgbClr val="FF0000"/>
                </a:solidFill>
                <a:latin typeface="Arial Black"/>
              </a:rPr>
              <a:t>X </a:t>
            </a:r>
            <a:r>
              <a:rPr lang="nn-NO" sz="3600" b="1" dirty="0">
                <a:solidFill>
                  <a:srgbClr val="CCCC00"/>
                </a:solidFill>
                <a:latin typeface="Arial Black"/>
              </a:rPr>
              <a:t>and </a:t>
            </a:r>
            <a:r>
              <a:rPr lang="nn-NO" sz="3600" b="1" dirty="0">
                <a:solidFill>
                  <a:srgbClr val="00B050"/>
                </a:solidFill>
                <a:latin typeface="Arial Black"/>
              </a:rPr>
              <a:t>Y</a:t>
            </a:r>
            <a:r>
              <a:rPr lang="nn-NO" sz="3600" b="1" dirty="0">
                <a:solidFill>
                  <a:srgbClr val="CCCC00"/>
                </a:solidFill>
                <a:latin typeface="Arial Black"/>
              </a:rPr>
              <a:t> </a:t>
            </a:r>
            <a:r>
              <a:rPr lang="nn-NO" sz="3600" b="1" dirty="0" smtClean="0">
                <a:solidFill>
                  <a:srgbClr val="CCCC00"/>
                </a:solidFill>
                <a:latin typeface="Arial Black"/>
              </a:rPr>
              <a:t>suggested </a:t>
            </a:r>
            <a:r>
              <a:rPr lang="nn-NO" sz="3600" b="1" dirty="0">
                <a:solidFill>
                  <a:srgbClr val="CCCC00"/>
                </a:solidFill>
                <a:latin typeface="Arial Black"/>
              </a:rPr>
              <a:t>to </a:t>
            </a:r>
            <a:r>
              <a:rPr lang="nn-NO" sz="3600" b="1" dirty="0" err="1">
                <a:solidFill>
                  <a:srgbClr val="CCCC00"/>
                </a:solidFill>
                <a:latin typeface="Arial Black"/>
              </a:rPr>
              <a:t>explain</a:t>
            </a:r>
            <a:r>
              <a:rPr lang="en-US" sz="3600" b="1" dirty="0">
                <a:solidFill>
                  <a:srgbClr val="CCCC00"/>
                </a:solidFill>
                <a:latin typeface="Arial Black"/>
              </a:rPr>
              <a:t>….</a:t>
            </a:r>
            <a:r>
              <a:rPr lang="nn-NO" sz="3600" b="1" dirty="0">
                <a:solidFill>
                  <a:srgbClr val="CCCC00"/>
                </a:solidFill>
                <a:latin typeface="Arial Black"/>
              </a:rPr>
              <a:t>”</a:t>
            </a:r>
            <a:endParaRPr lang="nn-NO" altLang="ja-JP" sz="3600" b="1" dirty="0">
              <a:solidFill>
                <a:srgbClr val="CCCC00"/>
              </a:solidFill>
              <a:latin typeface="Arial Black"/>
            </a:endParaRPr>
          </a:p>
          <a:p>
            <a:pPr marL="1150938" lvl="1" indent="-95250">
              <a:spcBef>
                <a:spcPct val="20000"/>
              </a:spcBef>
              <a:buClr>
                <a:srgbClr val="B3E11F"/>
              </a:buClr>
              <a:buSzPct val="70000"/>
              <a:buFont typeface="Monotype Sorts" charset="0"/>
              <a:buChar char="l"/>
            </a:pPr>
            <a:endParaRPr lang="nn-NO" sz="3200" dirty="0">
              <a:solidFill>
                <a:srgbClr val="FF9900"/>
              </a:solidFill>
              <a:latin typeface="Verdana" charset="0"/>
            </a:endParaRPr>
          </a:p>
          <a:p>
            <a:pPr marL="1150938" lvl="1" indent="-95250">
              <a:spcBef>
                <a:spcPct val="20000"/>
              </a:spcBef>
              <a:buClr>
                <a:srgbClr val="B3E11F"/>
              </a:buClr>
              <a:buSzPct val="70000"/>
              <a:buFont typeface="Monotype Sorts" charset="0"/>
              <a:buChar char="l"/>
            </a:pPr>
            <a:endParaRPr lang="nn-NO" sz="3200" dirty="0">
              <a:solidFill>
                <a:srgbClr val="FF9900"/>
              </a:solidFill>
              <a:latin typeface="Verdana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966788" y="2781300"/>
            <a:ext cx="8743950" cy="1143000"/>
          </a:xfrm>
        </p:spPr>
        <p:txBody>
          <a:bodyPr/>
          <a:lstStyle/>
          <a:p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Hypothesis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/>
            </a:r>
            <a:b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4400" dirty="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=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b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Theory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?</a:t>
            </a:r>
            <a:b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/>
            </a:r>
            <a:b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4400" dirty="0" err="1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Structurally</a:t>
            </a:r>
            <a:r>
              <a:rPr lang="nn-NO" sz="4400" dirty="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Yes</a:t>
            </a:r>
            <a:r>
              <a:rPr lang="nn-NO" sz="4400" dirty="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/>
            </a:r>
            <a:br>
              <a:rPr lang="nn-NO" sz="4400" dirty="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4400" dirty="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/>
            </a:r>
            <a:br>
              <a:rPr lang="nn-NO" sz="4400" dirty="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4400" dirty="0">
                <a:solidFill>
                  <a:srgbClr val="B3E11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But </a:t>
            </a:r>
            <a:r>
              <a:rPr lang="nn-NO" sz="4400" dirty="0" err="1">
                <a:solidFill>
                  <a:srgbClr val="B3E11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when</a:t>
            </a:r>
            <a:r>
              <a:rPr lang="nn-NO" sz="4400" dirty="0">
                <a:solidFill>
                  <a:srgbClr val="B3E11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>
                <a:solidFill>
                  <a:srgbClr val="B3E11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we</a:t>
            </a:r>
            <a:r>
              <a:rPr lang="nn-NO" sz="4400" dirty="0">
                <a:solidFill>
                  <a:srgbClr val="B3E11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test a </a:t>
            </a:r>
            <a:r>
              <a:rPr lang="nn-NO" sz="4400" dirty="0" err="1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theory</a:t>
            </a:r>
            <a:r>
              <a:rPr lang="nn-NO" sz="4400" dirty="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, </a:t>
            </a:r>
            <a:r>
              <a:rPr lang="nn-NO" sz="4400" dirty="0" err="1">
                <a:solidFill>
                  <a:srgbClr val="B3E11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we</a:t>
            </a:r>
            <a:r>
              <a:rPr lang="nn-NO" sz="4400" dirty="0">
                <a:solidFill>
                  <a:srgbClr val="B3E11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(</a:t>
            </a:r>
            <a:r>
              <a:rPr lang="nn-NO" sz="4400" dirty="0" err="1">
                <a:solidFill>
                  <a:srgbClr val="B3E11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mostly</a:t>
            </a:r>
            <a:r>
              <a:rPr lang="nn-NO" sz="4400" dirty="0">
                <a:solidFill>
                  <a:srgbClr val="B3E11F"/>
                </a:solidFill>
                <a:latin typeface="Arial Black" charset="0"/>
                <a:ea typeface="ＭＳ Ｐゴシック" charset="0"/>
                <a:cs typeface="ＭＳ Ｐゴシック" charset="0"/>
              </a:rPr>
              <a:t>) term it a </a:t>
            </a:r>
            <a:r>
              <a:rPr lang="nn-NO" sz="4400" dirty="0" err="1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hypothesis</a:t>
            </a:r>
            <a:endParaRPr lang="nn-NO" sz="4400" dirty="0">
              <a:solidFill>
                <a:srgbClr val="FFFF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Content Placeholder 6" descr="1887_Letters_F1452.1_101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20000" contras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52700" y="304800"/>
            <a:ext cx="7183438" cy="4419600"/>
          </a:xfrm>
        </p:spPr>
      </p:pic>
      <p:pic>
        <p:nvPicPr>
          <p:cNvPr id="58370" name="Picture 8" descr="1887_Letters_F1452.1_102.jpg"/>
          <p:cNvPicPr>
            <a:picLocks noChangeAspect="1"/>
          </p:cNvPicPr>
          <p:nvPr/>
        </p:nvPicPr>
        <p:blipFill>
          <a:blip r:embed="rId3">
            <a:lum bright="-24000" contras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1" y="4583115"/>
            <a:ext cx="7162800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371" name="Straight Connector 10"/>
          <p:cNvCxnSpPr>
            <a:cxnSpLocks noChangeShapeType="1"/>
          </p:cNvCxnSpPr>
          <p:nvPr/>
        </p:nvCxnSpPr>
        <p:spPr bwMode="auto">
          <a:xfrm>
            <a:off x="6972300" y="3886200"/>
            <a:ext cx="2286000" cy="158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8372" name="Straight Connector 12"/>
          <p:cNvCxnSpPr>
            <a:cxnSpLocks noChangeShapeType="1"/>
          </p:cNvCxnSpPr>
          <p:nvPr/>
        </p:nvCxnSpPr>
        <p:spPr bwMode="auto">
          <a:xfrm>
            <a:off x="2781301" y="4267200"/>
            <a:ext cx="4495800" cy="158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58373" name="Picture 14" descr="Darwin_2_lg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1" y="304800"/>
            <a:ext cx="19542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Box 15"/>
          <p:cNvSpPr txBox="1">
            <a:spLocks noChangeArrowheads="1"/>
          </p:cNvSpPr>
          <p:nvPr/>
        </p:nvSpPr>
        <p:spPr bwMode="auto">
          <a:xfrm>
            <a:off x="342900" y="2667001"/>
            <a:ext cx="2260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nb-NO"/>
              <a:t>Darwin 1876, Autobiography</a:t>
            </a:r>
          </a:p>
          <a:p>
            <a:endParaRPr lang="nb-NO"/>
          </a:p>
          <a:p>
            <a:endParaRPr lang="nb-NO"/>
          </a:p>
          <a:p>
            <a:endParaRPr lang="nb-NO"/>
          </a:p>
          <a:p>
            <a:r>
              <a:rPr lang="nb-NO"/>
              <a:t>THEORY</a:t>
            </a:r>
            <a:endParaRPr lang="en-US"/>
          </a:p>
          <a:p>
            <a:r>
              <a:rPr lang="en-US"/>
              <a:t>a</a:t>
            </a:r>
            <a:r>
              <a:rPr lang="nb-NO"/>
              <a:t>s </a:t>
            </a:r>
          </a:p>
          <a:p>
            <a:r>
              <a:rPr lang="nb-NO"/>
              <a:t>- Idea</a:t>
            </a:r>
          </a:p>
          <a:p>
            <a:r>
              <a:rPr lang="nb-NO"/>
              <a:t>- Suggested explanation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2"/>
          <p:cNvSpPr txBox="1">
            <a:spLocks noChangeArrowheads="1"/>
          </p:cNvSpPr>
          <p:nvPr/>
        </p:nvSpPr>
        <p:spPr bwMode="auto">
          <a:xfrm>
            <a:off x="4648201" y="9144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3124201" y="9906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6400800" y="7620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4191001" y="16764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397" name="Text Box 6"/>
          <p:cNvSpPr txBox="1">
            <a:spLocks noChangeArrowheads="1"/>
          </p:cNvSpPr>
          <p:nvPr/>
        </p:nvSpPr>
        <p:spPr bwMode="auto">
          <a:xfrm>
            <a:off x="5410200" y="3048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398" name="Text Box 7"/>
          <p:cNvSpPr txBox="1">
            <a:spLocks noChangeArrowheads="1"/>
          </p:cNvSpPr>
          <p:nvPr/>
        </p:nvSpPr>
        <p:spPr bwMode="auto">
          <a:xfrm>
            <a:off x="3886200" y="4572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399" name="Text Box 8"/>
          <p:cNvSpPr txBox="1">
            <a:spLocks noChangeArrowheads="1"/>
          </p:cNvSpPr>
          <p:nvPr/>
        </p:nvSpPr>
        <p:spPr bwMode="auto">
          <a:xfrm>
            <a:off x="6858000" y="16764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400" name="Text Box 9"/>
          <p:cNvSpPr txBox="1">
            <a:spLocks noChangeArrowheads="1"/>
          </p:cNvSpPr>
          <p:nvPr/>
        </p:nvSpPr>
        <p:spPr bwMode="auto">
          <a:xfrm>
            <a:off x="2286000" y="5334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401" name="Line 10"/>
          <p:cNvSpPr>
            <a:spLocks noChangeShapeType="1"/>
          </p:cNvSpPr>
          <p:nvPr/>
        </p:nvSpPr>
        <p:spPr bwMode="auto">
          <a:xfrm>
            <a:off x="2438401" y="1219200"/>
            <a:ext cx="2362200" cy="2438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2" name="Line 11"/>
          <p:cNvSpPr>
            <a:spLocks noChangeShapeType="1"/>
          </p:cNvSpPr>
          <p:nvPr/>
        </p:nvSpPr>
        <p:spPr bwMode="auto">
          <a:xfrm flipH="1">
            <a:off x="6477000" y="2362200"/>
            <a:ext cx="9144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3" name="Line 12"/>
          <p:cNvSpPr>
            <a:spLocks noChangeShapeType="1"/>
          </p:cNvSpPr>
          <p:nvPr/>
        </p:nvSpPr>
        <p:spPr bwMode="auto">
          <a:xfrm flipH="1">
            <a:off x="6172200" y="1447800"/>
            <a:ext cx="457200" cy="2209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4" name="Line 13"/>
          <p:cNvSpPr>
            <a:spLocks noChangeShapeType="1"/>
          </p:cNvSpPr>
          <p:nvPr/>
        </p:nvSpPr>
        <p:spPr bwMode="auto">
          <a:xfrm>
            <a:off x="5867401" y="1066800"/>
            <a:ext cx="76200" cy="2667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5" name="Line 14"/>
          <p:cNvSpPr>
            <a:spLocks noChangeShapeType="1"/>
          </p:cNvSpPr>
          <p:nvPr/>
        </p:nvSpPr>
        <p:spPr bwMode="auto">
          <a:xfrm>
            <a:off x="4343400" y="1143000"/>
            <a:ext cx="1447800" cy="2362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6" name="Line 15"/>
          <p:cNvSpPr>
            <a:spLocks noChangeShapeType="1"/>
          </p:cNvSpPr>
          <p:nvPr/>
        </p:nvSpPr>
        <p:spPr bwMode="auto">
          <a:xfrm>
            <a:off x="3581400" y="1676400"/>
            <a:ext cx="1600200" cy="1905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7" name="Text Box 16"/>
          <p:cNvSpPr txBox="1">
            <a:spLocks noChangeArrowheads="1"/>
          </p:cNvSpPr>
          <p:nvPr/>
        </p:nvSpPr>
        <p:spPr bwMode="auto">
          <a:xfrm>
            <a:off x="4089400" y="3835401"/>
            <a:ext cx="3005600" cy="646331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 sz="3600">
                <a:solidFill>
                  <a:schemeClr val="accent2"/>
                </a:solidFill>
                <a:latin typeface="Arial Black" charset="0"/>
              </a:rPr>
              <a:t>Hypothesis</a:t>
            </a:r>
          </a:p>
        </p:txBody>
      </p:sp>
      <p:sp>
        <p:nvSpPr>
          <p:cNvPr id="59408" name="Text Box 17"/>
          <p:cNvSpPr txBox="1">
            <a:spLocks noChangeArrowheads="1"/>
          </p:cNvSpPr>
          <p:nvPr/>
        </p:nvSpPr>
        <p:spPr bwMode="auto">
          <a:xfrm>
            <a:off x="914401" y="2057400"/>
            <a:ext cx="3124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nn-NO" sz="3600">
                <a:solidFill>
                  <a:schemeClr val="tx2"/>
                </a:solidFill>
                <a:latin typeface="Arial Black" charset="0"/>
              </a:rPr>
              <a:t>Induction</a:t>
            </a:r>
            <a:endParaRPr lang="nn-NO">
              <a:solidFill>
                <a:schemeClr val="tx2"/>
              </a:solidFill>
              <a:latin typeface="Arial Black" charset="0"/>
            </a:endParaRPr>
          </a:p>
          <a:p>
            <a:r>
              <a:rPr lang="nn-NO" sz="2000">
                <a:latin typeface="Arial Black" charset="0"/>
              </a:rPr>
              <a:t>(= intuition, knowledge &amp; wisdom?)</a:t>
            </a:r>
            <a:endParaRPr lang="nn-NO">
              <a:latin typeface="Arial Black" charset="0"/>
            </a:endParaRPr>
          </a:p>
          <a:p>
            <a:endParaRPr lang="nn-NO">
              <a:solidFill>
                <a:schemeClr val="tx2"/>
              </a:solidFill>
              <a:latin typeface="Arial Black" charset="0"/>
            </a:endParaRPr>
          </a:p>
        </p:txBody>
      </p:sp>
      <p:sp>
        <p:nvSpPr>
          <p:cNvPr id="59409" name="Line 18"/>
          <p:cNvSpPr>
            <a:spLocks noChangeShapeType="1"/>
          </p:cNvSpPr>
          <p:nvPr/>
        </p:nvSpPr>
        <p:spPr bwMode="auto">
          <a:xfrm>
            <a:off x="4800600" y="2514600"/>
            <a:ext cx="914400" cy="1295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H="1">
            <a:off x="4148139" y="4724400"/>
            <a:ext cx="576262" cy="8128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0" name="Line 20"/>
          <p:cNvSpPr>
            <a:spLocks noChangeShapeType="1"/>
          </p:cNvSpPr>
          <p:nvPr/>
        </p:nvSpPr>
        <p:spPr bwMode="auto">
          <a:xfrm>
            <a:off x="5605464" y="4800600"/>
            <a:ext cx="33337" cy="6858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1" name="Line 21"/>
          <p:cNvSpPr>
            <a:spLocks noChangeShapeType="1"/>
          </p:cNvSpPr>
          <p:nvPr/>
        </p:nvSpPr>
        <p:spPr bwMode="auto">
          <a:xfrm>
            <a:off x="6519864" y="4732338"/>
            <a:ext cx="719137" cy="7620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2" name="Text Box 22"/>
          <p:cNvSpPr txBox="1">
            <a:spLocks noChangeArrowheads="1"/>
          </p:cNvSpPr>
          <p:nvPr/>
        </p:nvSpPr>
        <p:spPr bwMode="auto">
          <a:xfrm>
            <a:off x="2649538" y="5580064"/>
            <a:ext cx="1916510" cy="461665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Prediction</a:t>
            </a:r>
          </a:p>
        </p:txBody>
      </p:sp>
      <p:sp>
        <p:nvSpPr>
          <p:cNvPr id="174103" name="Text Box 23"/>
          <p:cNvSpPr txBox="1">
            <a:spLocks noChangeArrowheads="1"/>
          </p:cNvSpPr>
          <p:nvPr/>
        </p:nvSpPr>
        <p:spPr bwMode="auto">
          <a:xfrm>
            <a:off x="4714875" y="5613402"/>
            <a:ext cx="1916510" cy="461665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Prediction</a:t>
            </a:r>
          </a:p>
        </p:txBody>
      </p:sp>
      <p:sp>
        <p:nvSpPr>
          <p:cNvPr id="174104" name="Text Box 24"/>
          <p:cNvSpPr txBox="1">
            <a:spLocks noChangeArrowheads="1"/>
          </p:cNvSpPr>
          <p:nvPr/>
        </p:nvSpPr>
        <p:spPr bwMode="auto">
          <a:xfrm>
            <a:off x="6791326" y="5638802"/>
            <a:ext cx="1916510" cy="461665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Prediction</a:t>
            </a:r>
          </a:p>
        </p:txBody>
      </p:sp>
      <p:sp>
        <p:nvSpPr>
          <p:cNvPr id="174105" name="Text Box 25"/>
          <p:cNvSpPr txBox="1">
            <a:spLocks noChangeArrowheads="1"/>
          </p:cNvSpPr>
          <p:nvPr/>
        </p:nvSpPr>
        <p:spPr bwMode="auto">
          <a:xfrm>
            <a:off x="7162800" y="3962400"/>
            <a:ext cx="3124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nn-NO" sz="3600">
                <a:solidFill>
                  <a:schemeClr val="tx2"/>
                </a:solidFill>
                <a:latin typeface="Arial Black" charset="0"/>
              </a:rPr>
              <a:t>Deduction</a:t>
            </a:r>
            <a:endParaRPr lang="nn-NO">
              <a:solidFill>
                <a:schemeClr val="tx2"/>
              </a:solidFill>
              <a:latin typeface="Arial Black" charset="0"/>
            </a:endParaRPr>
          </a:p>
          <a:p>
            <a:r>
              <a:rPr lang="nn-NO" sz="2000">
                <a:latin typeface="Arial Black" charset="0"/>
              </a:rPr>
              <a:t>(= logically necessary or likely implication)</a:t>
            </a:r>
            <a:endParaRPr lang="nn-NO" sz="2000">
              <a:solidFill>
                <a:schemeClr val="tx2"/>
              </a:solidFill>
              <a:latin typeface="Arial Black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9" grpId="0" animBg="1"/>
      <p:bldP spid="174100" grpId="0" animBg="1"/>
      <p:bldP spid="174101" grpId="0" animBg="1"/>
      <p:bldP spid="174102" grpId="0" animBg="1" autoUpdateAnimBg="0"/>
      <p:bldP spid="174103" grpId="0" animBg="1" autoUpdateAnimBg="0"/>
      <p:bldP spid="174104" grpId="0" animBg="1" autoUpdateAnimBg="0"/>
      <p:bldP spid="174105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2"/>
          <p:cNvSpPr txBox="1">
            <a:spLocks noChangeArrowheads="1"/>
          </p:cNvSpPr>
          <p:nvPr/>
        </p:nvSpPr>
        <p:spPr bwMode="auto">
          <a:xfrm>
            <a:off x="4648201" y="9144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3124201" y="9906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6400800" y="7620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4191001" y="16764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397" name="Text Box 6"/>
          <p:cNvSpPr txBox="1">
            <a:spLocks noChangeArrowheads="1"/>
          </p:cNvSpPr>
          <p:nvPr/>
        </p:nvSpPr>
        <p:spPr bwMode="auto">
          <a:xfrm>
            <a:off x="5410200" y="3048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398" name="Text Box 7"/>
          <p:cNvSpPr txBox="1">
            <a:spLocks noChangeArrowheads="1"/>
          </p:cNvSpPr>
          <p:nvPr/>
        </p:nvSpPr>
        <p:spPr bwMode="auto">
          <a:xfrm>
            <a:off x="3886200" y="4572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399" name="Text Box 8"/>
          <p:cNvSpPr txBox="1">
            <a:spLocks noChangeArrowheads="1"/>
          </p:cNvSpPr>
          <p:nvPr/>
        </p:nvSpPr>
        <p:spPr bwMode="auto">
          <a:xfrm>
            <a:off x="6858000" y="16764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400" name="Text Box 9"/>
          <p:cNvSpPr txBox="1">
            <a:spLocks noChangeArrowheads="1"/>
          </p:cNvSpPr>
          <p:nvPr/>
        </p:nvSpPr>
        <p:spPr bwMode="auto">
          <a:xfrm>
            <a:off x="2286000" y="5334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401" name="Line 10"/>
          <p:cNvSpPr>
            <a:spLocks noChangeShapeType="1"/>
          </p:cNvSpPr>
          <p:nvPr/>
        </p:nvSpPr>
        <p:spPr bwMode="auto">
          <a:xfrm>
            <a:off x="2438401" y="1219200"/>
            <a:ext cx="2362200" cy="2438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2" name="Line 11"/>
          <p:cNvSpPr>
            <a:spLocks noChangeShapeType="1"/>
          </p:cNvSpPr>
          <p:nvPr/>
        </p:nvSpPr>
        <p:spPr bwMode="auto">
          <a:xfrm flipH="1">
            <a:off x="6477000" y="2362200"/>
            <a:ext cx="9144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3" name="Line 12"/>
          <p:cNvSpPr>
            <a:spLocks noChangeShapeType="1"/>
          </p:cNvSpPr>
          <p:nvPr/>
        </p:nvSpPr>
        <p:spPr bwMode="auto">
          <a:xfrm flipH="1">
            <a:off x="6172200" y="1447800"/>
            <a:ext cx="457200" cy="2209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4" name="Line 13"/>
          <p:cNvSpPr>
            <a:spLocks noChangeShapeType="1"/>
          </p:cNvSpPr>
          <p:nvPr/>
        </p:nvSpPr>
        <p:spPr bwMode="auto">
          <a:xfrm>
            <a:off x="5867401" y="1066800"/>
            <a:ext cx="76200" cy="2667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5" name="Line 14"/>
          <p:cNvSpPr>
            <a:spLocks noChangeShapeType="1"/>
          </p:cNvSpPr>
          <p:nvPr/>
        </p:nvSpPr>
        <p:spPr bwMode="auto">
          <a:xfrm>
            <a:off x="4343400" y="1143000"/>
            <a:ext cx="1447800" cy="2362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6" name="Line 15"/>
          <p:cNvSpPr>
            <a:spLocks noChangeShapeType="1"/>
          </p:cNvSpPr>
          <p:nvPr/>
        </p:nvSpPr>
        <p:spPr bwMode="auto">
          <a:xfrm>
            <a:off x="3581400" y="1676400"/>
            <a:ext cx="1600200" cy="1905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7" name="Text Box 16"/>
          <p:cNvSpPr txBox="1">
            <a:spLocks noChangeArrowheads="1"/>
          </p:cNvSpPr>
          <p:nvPr/>
        </p:nvSpPr>
        <p:spPr bwMode="auto">
          <a:xfrm>
            <a:off x="4089400" y="3835401"/>
            <a:ext cx="3005600" cy="646331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 sz="3600">
                <a:solidFill>
                  <a:schemeClr val="accent2"/>
                </a:solidFill>
                <a:latin typeface="Arial Black" charset="0"/>
              </a:rPr>
              <a:t>Hypothesis</a:t>
            </a:r>
          </a:p>
        </p:txBody>
      </p:sp>
      <p:sp>
        <p:nvSpPr>
          <p:cNvPr id="59409" name="Line 18"/>
          <p:cNvSpPr>
            <a:spLocks noChangeShapeType="1"/>
          </p:cNvSpPr>
          <p:nvPr/>
        </p:nvSpPr>
        <p:spPr bwMode="auto">
          <a:xfrm>
            <a:off x="4800600" y="2514600"/>
            <a:ext cx="914400" cy="1295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H="1">
            <a:off x="4148139" y="4724400"/>
            <a:ext cx="576262" cy="8128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0" name="Line 20"/>
          <p:cNvSpPr>
            <a:spLocks noChangeShapeType="1"/>
          </p:cNvSpPr>
          <p:nvPr/>
        </p:nvSpPr>
        <p:spPr bwMode="auto">
          <a:xfrm>
            <a:off x="5605464" y="4800600"/>
            <a:ext cx="33337" cy="6858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1" name="Line 21"/>
          <p:cNvSpPr>
            <a:spLocks noChangeShapeType="1"/>
          </p:cNvSpPr>
          <p:nvPr/>
        </p:nvSpPr>
        <p:spPr bwMode="auto">
          <a:xfrm>
            <a:off x="6519864" y="4732338"/>
            <a:ext cx="719137" cy="7620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2" name="Text Box 22"/>
          <p:cNvSpPr txBox="1">
            <a:spLocks noChangeArrowheads="1"/>
          </p:cNvSpPr>
          <p:nvPr/>
        </p:nvSpPr>
        <p:spPr bwMode="auto">
          <a:xfrm>
            <a:off x="2649538" y="5580064"/>
            <a:ext cx="1916510" cy="461665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Prediction</a:t>
            </a:r>
          </a:p>
        </p:txBody>
      </p:sp>
      <p:sp>
        <p:nvSpPr>
          <p:cNvPr id="174103" name="Text Box 23"/>
          <p:cNvSpPr txBox="1">
            <a:spLocks noChangeArrowheads="1"/>
          </p:cNvSpPr>
          <p:nvPr/>
        </p:nvSpPr>
        <p:spPr bwMode="auto">
          <a:xfrm>
            <a:off x="4714875" y="5613402"/>
            <a:ext cx="1916510" cy="461665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Prediction</a:t>
            </a:r>
          </a:p>
        </p:txBody>
      </p:sp>
      <p:sp>
        <p:nvSpPr>
          <p:cNvPr id="174104" name="Text Box 24"/>
          <p:cNvSpPr txBox="1">
            <a:spLocks noChangeArrowheads="1"/>
          </p:cNvSpPr>
          <p:nvPr/>
        </p:nvSpPr>
        <p:spPr bwMode="auto">
          <a:xfrm>
            <a:off x="6791326" y="5638802"/>
            <a:ext cx="1916510" cy="461665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Prediction</a:t>
            </a:r>
          </a:p>
        </p:txBody>
      </p:sp>
      <p:sp>
        <p:nvSpPr>
          <p:cNvPr id="174105" name="Text Box 25"/>
          <p:cNvSpPr txBox="1">
            <a:spLocks noChangeArrowheads="1"/>
          </p:cNvSpPr>
          <p:nvPr/>
        </p:nvSpPr>
        <p:spPr bwMode="auto">
          <a:xfrm>
            <a:off x="246956" y="4365104"/>
            <a:ext cx="31242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nn-NO" sz="3600" dirty="0" err="1" smtClean="0">
                <a:solidFill>
                  <a:schemeClr val="tx2"/>
                </a:solidFill>
                <a:latin typeface="Arial Black" charset="0"/>
              </a:rPr>
              <a:t>Hypothesis</a:t>
            </a:r>
            <a:r>
              <a:rPr lang="nn-NO" sz="3600" dirty="0" smtClean="0">
                <a:solidFill>
                  <a:schemeClr val="tx2"/>
                </a:solidFill>
                <a:latin typeface="Arial Black" charset="0"/>
              </a:rPr>
              <a:t>-testing studies</a:t>
            </a:r>
            <a:endParaRPr lang="nn-NO" sz="2000" dirty="0">
              <a:solidFill>
                <a:schemeClr val="tx2"/>
              </a:solidFill>
              <a:latin typeface="Arial Black" charset="0"/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318964" y="2060848"/>
            <a:ext cx="3124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nn-NO" sz="3600" dirty="0" err="1" smtClean="0">
                <a:solidFill>
                  <a:schemeClr val="tx2"/>
                </a:solidFill>
                <a:latin typeface="Arial Black" charset="0"/>
              </a:rPr>
              <a:t>Exploratorystudies</a:t>
            </a:r>
            <a:endParaRPr lang="nn-NO" sz="2000" dirty="0">
              <a:solidFill>
                <a:schemeClr val="tx2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>
          <a:xfrm>
            <a:off x="174948" y="32048"/>
            <a:ext cx="9906000" cy="1143000"/>
          </a:xfrm>
        </p:spPr>
        <p:txBody>
          <a:bodyPr/>
          <a:lstStyle/>
          <a:p>
            <a:r>
              <a:rPr lang="nn-NO" dirty="0" err="1" smtClean="0">
                <a:latin typeface="Arial Black" charset="0"/>
                <a:ea typeface="ＭＳ Ｐゴシック" charset="0"/>
                <a:cs typeface="ＭＳ Ｐゴシック" charset="0"/>
              </a:rPr>
              <a:t>Exploratory</a:t>
            </a:r>
            <a:r>
              <a:rPr lang="nn-NO" dirty="0" smtClean="0">
                <a:latin typeface="Arial Black" charset="0"/>
                <a:ea typeface="ＭＳ Ｐゴシック" charset="0"/>
                <a:cs typeface="ＭＳ Ｐゴシック" charset="0"/>
              </a:rPr>
              <a:t> studies</a:t>
            </a:r>
            <a:endParaRPr lang="nn-NO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1" y="1412776"/>
            <a:ext cx="9906000" cy="4607024"/>
          </a:xfrm>
        </p:spPr>
        <p:txBody>
          <a:bodyPr/>
          <a:lstStyle/>
          <a:p>
            <a:pPr marL="660400" indent="-660400">
              <a:spcBef>
                <a:spcPts val="2400"/>
              </a:spcBef>
            </a:pPr>
            <a:r>
              <a:rPr lang="nn-NO" sz="2800" b="0" dirty="0" err="1" smtClean="0">
                <a:latin typeface="Arial Black"/>
                <a:ea typeface="ＭＳ Ｐゴシック" charset="0"/>
                <a:cs typeface="ＭＳ Ｐゴシック" charset="0"/>
              </a:rPr>
              <a:t>We</a:t>
            </a:r>
            <a:r>
              <a:rPr lang="nn-NO" sz="2800" b="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latin typeface="Arial Black"/>
                <a:ea typeface="ＭＳ Ｐゴシック" charset="0"/>
                <a:cs typeface="ＭＳ Ｐゴシック" charset="0"/>
              </a:rPr>
              <a:t>wanted</a:t>
            </a:r>
            <a:r>
              <a:rPr lang="nn-NO" sz="2800" b="0" dirty="0" smtClean="0">
                <a:latin typeface="Arial Black"/>
                <a:ea typeface="ＭＳ Ｐゴシック" charset="0"/>
                <a:cs typeface="ＭＳ Ｐゴシック" charset="0"/>
              </a:rPr>
              <a:t> to test </a:t>
            </a:r>
            <a:r>
              <a:rPr lang="nn-NO" sz="2800" b="0" dirty="0" err="1" smtClean="0">
                <a:latin typeface="Arial Black"/>
                <a:ea typeface="ＭＳ Ｐゴシック" charset="0"/>
                <a:cs typeface="ＭＳ Ｐゴシック" charset="0"/>
              </a:rPr>
              <a:t>what</a:t>
            </a:r>
            <a:r>
              <a:rPr lang="nn-NO" sz="2800" b="0" dirty="0" smtClean="0">
                <a:latin typeface="Arial Black"/>
                <a:ea typeface="ＭＳ Ｐゴシック" charset="0"/>
                <a:cs typeface="ＭＳ Ｐゴシック" charset="0"/>
              </a:rPr>
              <a:t> is </a:t>
            </a:r>
            <a:r>
              <a:rPr lang="nn-NO" sz="2800" b="0" dirty="0" err="1" smtClean="0">
                <a:latin typeface="Arial Black"/>
                <a:ea typeface="ＭＳ Ｐゴシック" charset="0"/>
                <a:cs typeface="ＭＳ Ｐゴシック" charset="0"/>
              </a:rPr>
              <a:t>the</a:t>
            </a:r>
            <a:r>
              <a:rPr lang="nn-NO" sz="2800" b="0" dirty="0" smtClean="0">
                <a:latin typeface="Arial Black"/>
                <a:ea typeface="ＭＳ Ｐゴシック" charset="0"/>
                <a:cs typeface="ＭＳ Ｐゴシック" charset="0"/>
              </a:rPr>
              <a:t> best start </a:t>
            </a:r>
            <a:r>
              <a:rPr lang="nn-NO" sz="2800" b="0" dirty="0" err="1" smtClean="0">
                <a:latin typeface="Arial Black"/>
                <a:ea typeface="ＭＳ Ｐゴシック" charset="0"/>
                <a:cs typeface="ＭＳ Ｐゴシック" charset="0"/>
              </a:rPr>
              <a:t>food</a:t>
            </a:r>
            <a:r>
              <a:rPr lang="nn-NO" sz="2800" b="0" dirty="0" smtClean="0">
                <a:latin typeface="Arial Black"/>
                <a:ea typeface="ＭＳ Ｐゴシック" charset="0"/>
                <a:cs typeface="ＭＳ Ｐゴシック" charset="0"/>
              </a:rPr>
              <a:t> for </a:t>
            </a:r>
            <a:r>
              <a:rPr lang="nn-NO" sz="2800" b="0" dirty="0" err="1" smtClean="0">
                <a:latin typeface="Arial Black"/>
                <a:ea typeface="ＭＳ Ｐゴシック" charset="0"/>
                <a:cs typeface="ＭＳ Ｐゴシック" charset="0"/>
              </a:rPr>
              <a:t>salmon</a:t>
            </a:r>
            <a:r>
              <a:rPr lang="nn-NO" sz="2800" b="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latin typeface="Arial Black"/>
                <a:ea typeface="ＭＳ Ｐゴシック" charset="0"/>
                <a:cs typeface="ＭＳ Ｐゴシック" charset="0"/>
              </a:rPr>
              <a:t>larvae</a:t>
            </a:r>
            <a:r>
              <a:rPr lang="nn-NO" sz="2800" b="0" dirty="0" smtClean="0">
                <a:latin typeface="Arial Black"/>
                <a:ea typeface="ＭＳ Ｐゴシック" charset="0"/>
                <a:cs typeface="ＭＳ Ｐゴシック" charset="0"/>
              </a:rPr>
              <a:t>?</a:t>
            </a:r>
            <a:endParaRPr lang="nn-NO" sz="2800" b="0" dirty="0">
              <a:latin typeface="Arial Black"/>
              <a:ea typeface="ＭＳ Ｐゴシック" charset="0"/>
              <a:cs typeface="ＭＳ Ｐゴシック" charset="0"/>
            </a:endParaRPr>
          </a:p>
          <a:p>
            <a:pPr marL="660400" indent="-660400">
              <a:spcBef>
                <a:spcPts val="2400"/>
              </a:spcBef>
            </a:pP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Why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wanted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to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find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out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which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of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toxins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X and Y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had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the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greatest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impact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on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reproduction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in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goshawks</a:t>
            </a:r>
            <a:endParaRPr lang="nn-NO" sz="2800" b="0" dirty="0" smtClean="0">
              <a:solidFill>
                <a:srgbClr val="FFC000"/>
              </a:solidFill>
              <a:latin typeface="Arial Black"/>
              <a:ea typeface="ＭＳ Ｐゴシック" charset="0"/>
              <a:cs typeface="ＭＳ Ｐゴシック" charset="0"/>
            </a:endParaRPr>
          </a:p>
          <a:p>
            <a:pPr marL="660400" indent="-660400">
              <a:spcBef>
                <a:spcPts val="2400"/>
              </a:spcBef>
            </a:pPr>
            <a:r>
              <a:rPr lang="nn-NO" sz="2800" b="0" dirty="0" err="1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What’s</a:t>
            </a:r>
            <a:r>
              <a:rPr lang="nn-NO" sz="2800" b="0" dirty="0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the</a:t>
            </a:r>
            <a:r>
              <a:rPr lang="nn-NO" sz="2800" b="0" dirty="0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relationship</a:t>
            </a:r>
            <a:r>
              <a:rPr lang="nn-NO" sz="2800" b="0" dirty="0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between</a:t>
            </a:r>
            <a:r>
              <a:rPr lang="nn-NO" sz="2800" b="0" dirty="0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female</a:t>
            </a:r>
            <a:r>
              <a:rPr lang="nn-NO" sz="2800" b="0" dirty="0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size</a:t>
            </a:r>
            <a:r>
              <a:rPr lang="nn-NO" sz="2800" b="0" dirty="0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 and clutch </a:t>
            </a:r>
            <a:r>
              <a:rPr lang="nn-NO" sz="2800" b="0" dirty="0" err="1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size</a:t>
            </a:r>
            <a:r>
              <a:rPr lang="nn-NO" sz="2800" b="0" dirty="0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 in gobies?</a:t>
            </a:r>
            <a:endParaRPr lang="nn-NO" sz="2800" b="0" dirty="0">
              <a:solidFill>
                <a:srgbClr val="B3E11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81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9324" y="1905000"/>
            <a:ext cx="5832648" cy="4114800"/>
          </a:xfrm>
        </p:spPr>
        <p:txBody>
          <a:bodyPr/>
          <a:lstStyle/>
          <a:p>
            <a:r>
              <a:rPr lang="en-US" smtClean="0"/>
              <a:t>Respond!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78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>
          <a:xfrm>
            <a:off x="174948" y="32048"/>
            <a:ext cx="9906000" cy="1143000"/>
          </a:xfrm>
        </p:spPr>
        <p:txBody>
          <a:bodyPr/>
          <a:lstStyle/>
          <a:p>
            <a:r>
              <a:rPr lang="nn-NO" dirty="0" err="1" smtClean="0">
                <a:latin typeface="Arial Black" charset="0"/>
                <a:ea typeface="ＭＳ Ｐゴシック" charset="0"/>
                <a:cs typeface="ＭＳ Ｐゴシック" charset="0"/>
              </a:rPr>
              <a:t>Exploratory</a:t>
            </a:r>
            <a:r>
              <a:rPr lang="nn-NO" dirty="0" smtClean="0">
                <a:latin typeface="Arial Black" charset="0"/>
                <a:ea typeface="ＭＳ Ｐゴシック" charset="0"/>
                <a:cs typeface="ＭＳ Ｐゴシック" charset="0"/>
              </a:rPr>
              <a:t> study</a:t>
            </a:r>
            <a:endParaRPr lang="nn-NO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940" y="1124744"/>
            <a:ext cx="9906000" cy="4607024"/>
          </a:xfrm>
        </p:spPr>
        <p:txBody>
          <a:bodyPr/>
          <a:lstStyle/>
          <a:p>
            <a:pPr marL="660400" indent="-660400">
              <a:spcBef>
                <a:spcPts val="1200"/>
              </a:spcBef>
            </a:pPr>
            <a:r>
              <a:rPr lang="nn-NO" sz="3200" dirty="0" smtClean="0">
                <a:latin typeface="Verdana"/>
                <a:ea typeface="ＭＳ Ｐゴシック" charset="0"/>
                <a:cs typeface="Verdana"/>
              </a:rPr>
              <a:t>”How”</a:t>
            </a:r>
          </a:p>
          <a:p>
            <a:pPr marL="660400" indent="-660400">
              <a:spcBef>
                <a:spcPts val="1200"/>
              </a:spcBef>
            </a:pPr>
            <a:r>
              <a:rPr lang="nn-NO" sz="3200" dirty="0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”</a:t>
            </a:r>
            <a:r>
              <a:rPr lang="nn-NO" sz="3200" dirty="0" err="1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Look</a:t>
            </a:r>
            <a:r>
              <a:rPr lang="nn-NO" sz="3200" dirty="0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 at”</a:t>
            </a:r>
          </a:p>
          <a:p>
            <a:pPr marL="660400" indent="-660400">
              <a:spcBef>
                <a:spcPts val="1200"/>
              </a:spcBef>
            </a:pPr>
            <a:r>
              <a:rPr lang="nn-NO" sz="3200" dirty="0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”</a:t>
            </a:r>
            <a:r>
              <a:rPr lang="nn-NO" sz="3200" dirty="0" err="1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Investigate</a:t>
            </a:r>
            <a:r>
              <a:rPr lang="nn-NO" sz="3200" dirty="0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”</a:t>
            </a:r>
          </a:p>
          <a:p>
            <a:pPr marL="660400" indent="-660400">
              <a:spcBef>
                <a:spcPts val="1200"/>
              </a:spcBef>
            </a:pPr>
            <a:r>
              <a:rPr lang="nn-NO" sz="320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QUESTIONS</a:t>
            </a:r>
            <a:r>
              <a:rPr lang="nn-NO" sz="3200" dirty="0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 BUT </a:t>
            </a:r>
            <a:r>
              <a:rPr lang="nn-NO" sz="320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NOT HYPOTHESES</a:t>
            </a:r>
          </a:p>
          <a:p>
            <a:pPr marL="660400" indent="-660400">
              <a:spcBef>
                <a:spcPts val="1200"/>
              </a:spcBef>
            </a:pPr>
            <a:r>
              <a:rPr lang="nn-NO" sz="320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Results</a:t>
            </a:r>
            <a:r>
              <a:rPr lang="nn-NO" sz="320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nn-NO" sz="320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may</a:t>
            </a:r>
            <a:r>
              <a:rPr lang="nn-NO" sz="320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nn-NO" sz="320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help</a:t>
            </a:r>
            <a:r>
              <a:rPr lang="nn-NO" sz="320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nn-NO" sz="3200" b="0" i="1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form</a:t>
            </a:r>
            <a:r>
              <a:rPr lang="nn-NO" sz="320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nn-NO" sz="320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hypotheses</a:t>
            </a:r>
            <a:endParaRPr lang="nn-NO" sz="3200" dirty="0" smtClean="0">
              <a:solidFill>
                <a:srgbClr val="6699FF"/>
              </a:solidFill>
              <a:latin typeface="Verdana"/>
              <a:ea typeface="ＭＳ Ｐゴシック" charset="0"/>
              <a:cs typeface="Verdana"/>
            </a:endParaRPr>
          </a:p>
          <a:p>
            <a:pPr marL="660400" indent="-660400">
              <a:spcBef>
                <a:spcPts val="1200"/>
              </a:spcBef>
            </a:pPr>
            <a:endParaRPr lang="nn-NO" sz="2400" b="0" dirty="0">
              <a:solidFill>
                <a:srgbClr val="B3E11F"/>
              </a:solidFill>
              <a:latin typeface="Verdana"/>
              <a:ea typeface="ＭＳ Ｐゴシック" charset="0"/>
              <a:cs typeface="Verdana"/>
            </a:endParaRPr>
          </a:p>
          <a:p>
            <a:pPr marL="660400" indent="-660400">
              <a:spcBef>
                <a:spcPts val="1200"/>
              </a:spcBef>
            </a:pPr>
            <a:r>
              <a:rPr lang="nn-NO" sz="2400" b="0" dirty="0" err="1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Can</a:t>
            </a:r>
            <a:r>
              <a:rPr lang="nn-NO" sz="2400" b="0" dirty="0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 be done by </a:t>
            </a:r>
            <a:r>
              <a:rPr lang="nn-NO" sz="2400" i="1" dirty="0" err="1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observation</a:t>
            </a:r>
            <a:r>
              <a:rPr lang="nn-NO" sz="2400" i="1" dirty="0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 </a:t>
            </a:r>
          </a:p>
          <a:p>
            <a:pPr marL="1285875" lvl="1" indent="-660400">
              <a:spcBef>
                <a:spcPts val="1200"/>
              </a:spcBef>
            </a:pPr>
            <a:r>
              <a:rPr lang="nn-NO" sz="2400" b="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I</a:t>
            </a:r>
            <a:r>
              <a:rPr lang="nn-NO" sz="240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e</a:t>
            </a:r>
            <a:r>
              <a:rPr lang="nn-NO" sz="240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, no </a:t>
            </a:r>
            <a:r>
              <a:rPr lang="nn-NO" sz="240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manipulation</a:t>
            </a:r>
            <a:r>
              <a:rPr lang="nn-NO" sz="240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/</a:t>
            </a:r>
            <a:r>
              <a:rPr lang="nn-NO" sz="240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experiment</a:t>
            </a:r>
            <a:endParaRPr lang="nn-NO" sz="2400" dirty="0" smtClean="0">
              <a:solidFill>
                <a:srgbClr val="B3E11F"/>
              </a:solidFill>
              <a:latin typeface="Verdana"/>
              <a:ea typeface="ＭＳ Ｐゴシック" charset="0"/>
              <a:cs typeface="Verdana"/>
            </a:endParaRPr>
          </a:p>
          <a:p>
            <a:pPr marL="660400" indent="-660400">
              <a:spcBef>
                <a:spcPts val="1200"/>
              </a:spcBef>
            </a:pPr>
            <a:r>
              <a:rPr lang="nn-NO" sz="2400" b="0" dirty="0" err="1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Can</a:t>
            </a:r>
            <a:r>
              <a:rPr lang="nn-NO" sz="2400" b="0" dirty="0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nn-NO" sz="2400" b="0" dirty="0" err="1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sometimes</a:t>
            </a:r>
            <a:r>
              <a:rPr lang="nn-NO" sz="2400" b="0" dirty="0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 be done by (</a:t>
            </a:r>
            <a:r>
              <a:rPr lang="nn-NO" sz="2400" b="0" dirty="0" err="1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manipulative</a:t>
            </a:r>
            <a:r>
              <a:rPr lang="nn-NO" sz="2400" b="0" dirty="0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) </a:t>
            </a:r>
            <a:r>
              <a:rPr lang="nn-NO" sz="2400" i="1" dirty="0" err="1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experiment</a:t>
            </a:r>
            <a:endParaRPr lang="nn-NO" sz="2400" i="1" dirty="0" smtClean="0">
              <a:solidFill>
                <a:srgbClr val="B3E11F"/>
              </a:solidFill>
              <a:latin typeface="Verdana"/>
              <a:ea typeface="ＭＳ Ｐゴシック" charset="0"/>
              <a:cs typeface="Verdana"/>
            </a:endParaRPr>
          </a:p>
          <a:p>
            <a:pPr marL="1285875" lvl="1" indent="-660400">
              <a:spcBef>
                <a:spcPts val="1200"/>
              </a:spcBef>
            </a:pPr>
            <a:r>
              <a:rPr lang="nn-NO" sz="240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Eg: Testing </a:t>
            </a:r>
            <a:r>
              <a:rPr lang="nn-NO" sz="240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toxin</a:t>
            </a:r>
            <a:r>
              <a:rPr lang="nn-NO" sz="240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nn-NO" sz="240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effects</a:t>
            </a:r>
            <a:r>
              <a:rPr lang="nn-NO" sz="240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, start </a:t>
            </a:r>
            <a:r>
              <a:rPr lang="nn-NO" sz="240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food</a:t>
            </a:r>
            <a:r>
              <a:rPr lang="nn-NO" sz="240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nn-NO" sz="240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effects</a:t>
            </a:r>
            <a:endParaRPr lang="nn-NO" sz="2400" b="0" dirty="0" smtClean="0">
              <a:solidFill>
                <a:srgbClr val="6699FF"/>
              </a:solidFill>
              <a:latin typeface="Verdana"/>
              <a:ea typeface="ＭＳ Ｐゴシック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5915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4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4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4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>
          <a:xfrm>
            <a:off x="174948" y="476672"/>
            <a:ext cx="9906000" cy="1143000"/>
          </a:xfrm>
        </p:spPr>
        <p:txBody>
          <a:bodyPr/>
          <a:lstStyle/>
          <a:p>
            <a:r>
              <a:rPr lang="nn-NO" dirty="0" err="1" smtClean="0">
                <a:latin typeface="Arial Black" charset="0"/>
                <a:ea typeface="ＭＳ Ｐゴシック" charset="0"/>
                <a:cs typeface="ＭＳ Ｐゴシック" charset="0"/>
              </a:rPr>
              <a:t>Hypothesis</a:t>
            </a:r>
            <a:r>
              <a:rPr lang="nn-NO" dirty="0" smtClean="0">
                <a:latin typeface="Arial Black" charset="0"/>
                <a:ea typeface="ＭＳ Ｐゴシック" charset="0"/>
                <a:cs typeface="ＭＳ Ｐゴシック" charset="0"/>
              </a:rPr>
              <a:t>-testing studies</a:t>
            </a:r>
            <a:endParaRPr lang="nn-NO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948" y="2348880"/>
            <a:ext cx="9906000" cy="4246984"/>
          </a:xfrm>
        </p:spPr>
        <p:txBody>
          <a:bodyPr/>
          <a:lstStyle/>
          <a:p>
            <a:pPr marL="660400" indent="-660400">
              <a:spcBef>
                <a:spcPts val="2400"/>
              </a:spcBef>
            </a:pPr>
            <a:r>
              <a:rPr lang="nn-NO" sz="2800" b="0" dirty="0" err="1" smtClean="0">
                <a:latin typeface="Arial Black"/>
                <a:ea typeface="ＭＳ Ｐゴシック" charset="0"/>
                <a:cs typeface="ＭＳ Ｐゴシック" charset="0"/>
              </a:rPr>
              <a:t>Why</a:t>
            </a:r>
            <a:r>
              <a:rPr lang="nn-NO" sz="2800" b="0" dirty="0" smtClean="0">
                <a:latin typeface="Arial Black"/>
                <a:ea typeface="ＭＳ Ｐゴシック" charset="0"/>
                <a:cs typeface="ＭＳ Ｐゴシック" charset="0"/>
              </a:rPr>
              <a:t> do </a:t>
            </a:r>
            <a:r>
              <a:rPr lang="nn-NO" sz="2800" b="0" dirty="0" err="1" smtClean="0">
                <a:latin typeface="Arial Black"/>
                <a:ea typeface="ＭＳ Ｐゴシック" charset="0"/>
                <a:cs typeface="ＭＳ Ｐゴシック" charset="0"/>
              </a:rPr>
              <a:t>birds</a:t>
            </a:r>
            <a:r>
              <a:rPr lang="nn-NO" sz="2800" b="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latin typeface="Arial Black"/>
                <a:ea typeface="ＭＳ Ｐゴシック" charset="0"/>
                <a:cs typeface="ＭＳ Ｐゴシック" charset="0"/>
              </a:rPr>
              <a:t>sing</a:t>
            </a:r>
            <a:r>
              <a:rPr lang="nn-NO" sz="2800" b="0" dirty="0" smtClean="0">
                <a:latin typeface="Arial Black"/>
                <a:ea typeface="ＭＳ Ｐゴシック" charset="0"/>
                <a:cs typeface="ＭＳ Ｐゴシック" charset="0"/>
              </a:rPr>
              <a:t> in </a:t>
            </a:r>
            <a:r>
              <a:rPr lang="nn-NO" sz="2800" b="0" dirty="0" err="1" smtClean="0">
                <a:latin typeface="Arial Black"/>
                <a:ea typeface="ＭＳ Ｐゴシック" charset="0"/>
                <a:cs typeface="ＭＳ Ｐゴシック" charset="0"/>
              </a:rPr>
              <a:t>the</a:t>
            </a:r>
            <a:r>
              <a:rPr lang="nn-NO" sz="2800" b="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latin typeface="Arial Black"/>
                <a:ea typeface="ＭＳ Ｐゴシック" charset="0"/>
                <a:cs typeface="ＭＳ Ｐゴシック" charset="0"/>
              </a:rPr>
              <a:t>morning</a:t>
            </a:r>
            <a:r>
              <a:rPr lang="nn-NO" sz="2800" b="0" dirty="0" smtClean="0">
                <a:latin typeface="Arial Black"/>
                <a:ea typeface="ＭＳ Ｐゴシック" charset="0"/>
                <a:cs typeface="ＭＳ Ｐゴシック" charset="0"/>
              </a:rPr>
              <a:t>?</a:t>
            </a:r>
            <a:endParaRPr lang="nn-NO" sz="2800" b="0" dirty="0">
              <a:latin typeface="Arial Black"/>
              <a:ea typeface="ＭＳ Ｐゴシック" charset="0"/>
              <a:cs typeface="ＭＳ Ｐゴシック" charset="0"/>
            </a:endParaRPr>
          </a:p>
          <a:p>
            <a:pPr marL="660400" indent="-660400">
              <a:spcBef>
                <a:spcPts val="2400"/>
              </a:spcBef>
            </a:pP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Why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do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fish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assemble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in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schools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and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shoals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?</a:t>
            </a:r>
          </a:p>
          <a:p>
            <a:pPr marL="660400" indent="-660400">
              <a:spcBef>
                <a:spcPts val="2400"/>
              </a:spcBef>
            </a:pPr>
            <a:r>
              <a:rPr lang="nn-NO" sz="2800" b="0" dirty="0" err="1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Why</a:t>
            </a:r>
            <a:r>
              <a:rPr lang="nn-NO" sz="2800" b="0" dirty="0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 do/</a:t>
            </a:r>
            <a:r>
              <a:rPr lang="nn-NO" sz="2800" b="0" dirty="0" err="1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did</a:t>
            </a:r>
            <a:r>
              <a:rPr lang="nn-NO" sz="2800" b="0" dirty="0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raptor</a:t>
            </a:r>
            <a:r>
              <a:rPr lang="nn-NO" sz="2800" b="0" dirty="0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 eggs </a:t>
            </a:r>
            <a:r>
              <a:rPr lang="nn-NO" sz="2800" b="0" dirty="0" err="1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often</a:t>
            </a:r>
            <a:r>
              <a:rPr lang="nn-NO" sz="2800" b="0" dirty="0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break</a:t>
            </a:r>
            <a:r>
              <a:rPr lang="nn-NO" sz="2800" b="0" dirty="0" smtClean="0">
                <a:solidFill>
                  <a:srgbClr val="B3E11F"/>
                </a:solidFill>
                <a:latin typeface="Arial Black"/>
                <a:ea typeface="ＭＳ Ｐゴシック" charset="0"/>
                <a:cs typeface="ＭＳ Ｐゴシック" charset="0"/>
              </a:rPr>
              <a:t>?</a:t>
            </a:r>
          </a:p>
          <a:p>
            <a:pPr marL="660400" indent="-660400">
              <a:spcBef>
                <a:spcPts val="2400"/>
              </a:spcBef>
            </a:pP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Why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have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kelp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forests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vanished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many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places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along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the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b="0" dirty="0" err="1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coast</a:t>
            </a:r>
            <a:r>
              <a:rPr lang="nn-NO" sz="2800" b="0" dirty="0" smtClean="0">
                <a:solidFill>
                  <a:srgbClr val="FFC000"/>
                </a:solidFill>
                <a:latin typeface="Arial Black"/>
                <a:ea typeface="ＭＳ Ｐゴシック" charset="0"/>
                <a:cs typeface="ＭＳ Ｐゴシック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05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>
          <a:xfrm>
            <a:off x="102940" y="620688"/>
            <a:ext cx="9906000" cy="1143000"/>
          </a:xfrm>
        </p:spPr>
        <p:txBody>
          <a:bodyPr/>
          <a:lstStyle/>
          <a:p>
            <a:r>
              <a:rPr lang="nn-NO" dirty="0" err="1">
                <a:latin typeface="Arial Black" charset="0"/>
                <a:ea typeface="ＭＳ Ｐゴシック" charset="0"/>
                <a:cs typeface="ＭＳ Ｐゴシック" charset="0"/>
              </a:rPr>
              <a:t>Hypothesis</a:t>
            </a:r>
            <a:r>
              <a:rPr lang="nn-NO" dirty="0">
                <a:latin typeface="Arial Black" charset="0"/>
                <a:ea typeface="ＭＳ Ｐゴシック" charset="0"/>
                <a:cs typeface="ＭＳ Ｐゴシック" charset="0"/>
              </a:rPr>
              <a:t>-testing studies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1" y="2204864"/>
            <a:ext cx="9906000" cy="3814936"/>
          </a:xfrm>
        </p:spPr>
        <p:txBody>
          <a:bodyPr/>
          <a:lstStyle/>
          <a:p>
            <a:pPr marL="660400" indent="-660400">
              <a:spcBef>
                <a:spcPts val="1200"/>
              </a:spcBef>
            </a:pPr>
            <a:r>
              <a:rPr lang="nn-NO" sz="2400" dirty="0" err="1" smtClean="0">
                <a:latin typeface="Verdana"/>
                <a:ea typeface="ＭＳ Ｐゴシック" charset="0"/>
                <a:cs typeface="Verdana"/>
              </a:rPr>
              <a:t>Always</a:t>
            </a:r>
            <a:r>
              <a:rPr lang="nn-NO" sz="2400" dirty="0" smtClean="0">
                <a:latin typeface="Verdana"/>
                <a:ea typeface="ＭＳ Ｐゴシック" charset="0"/>
                <a:cs typeface="Verdana"/>
              </a:rPr>
              <a:t> ”</a:t>
            </a:r>
            <a:r>
              <a:rPr lang="nn-NO" sz="2400" dirty="0" err="1" smtClean="0">
                <a:latin typeface="Verdana"/>
                <a:ea typeface="ＭＳ Ｐゴシック" charset="0"/>
                <a:cs typeface="Verdana"/>
              </a:rPr>
              <a:t>Why</a:t>
            </a:r>
            <a:r>
              <a:rPr lang="nn-NO" sz="2400" dirty="0" smtClean="0">
                <a:latin typeface="Verdana"/>
                <a:ea typeface="ＭＳ Ｐゴシック" charset="0"/>
                <a:cs typeface="Verdana"/>
              </a:rPr>
              <a:t>”</a:t>
            </a:r>
          </a:p>
          <a:p>
            <a:pPr marL="660400" indent="-660400">
              <a:spcBef>
                <a:spcPts val="1200"/>
              </a:spcBef>
            </a:pPr>
            <a:r>
              <a:rPr lang="nn-NO" sz="2400" dirty="0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Questions AND </a:t>
            </a:r>
            <a:r>
              <a:rPr lang="nn-NO" sz="2400" dirty="0" err="1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Hypotheses</a:t>
            </a:r>
            <a:endParaRPr lang="nn-NO" sz="2400" dirty="0" smtClean="0">
              <a:solidFill>
                <a:srgbClr val="B3E11F"/>
              </a:solidFill>
              <a:latin typeface="Verdana"/>
              <a:ea typeface="ＭＳ Ｐゴシック" charset="0"/>
              <a:cs typeface="Verdana"/>
            </a:endParaRPr>
          </a:p>
          <a:p>
            <a:pPr marL="660400" indent="-660400">
              <a:spcBef>
                <a:spcPts val="1200"/>
              </a:spcBef>
            </a:pPr>
            <a:endParaRPr lang="nn-NO" sz="2400" b="0" dirty="0">
              <a:solidFill>
                <a:srgbClr val="B3E11F"/>
              </a:solidFill>
              <a:latin typeface="Verdana"/>
              <a:ea typeface="ＭＳ Ｐゴシック" charset="0"/>
              <a:cs typeface="Verdana"/>
            </a:endParaRPr>
          </a:p>
          <a:p>
            <a:pPr marL="660400" indent="-660400">
              <a:spcBef>
                <a:spcPts val="1200"/>
              </a:spcBef>
            </a:pPr>
            <a:r>
              <a:rPr lang="nn-NO" sz="2400" b="0" dirty="0" err="1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Can</a:t>
            </a:r>
            <a:r>
              <a:rPr lang="nn-NO" sz="2400" b="0" dirty="0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 be </a:t>
            </a:r>
            <a:r>
              <a:rPr lang="nn-NO" sz="2400" b="0" dirty="0" err="1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tested</a:t>
            </a:r>
            <a:r>
              <a:rPr lang="nn-NO" sz="2400" b="0" dirty="0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 by </a:t>
            </a:r>
            <a:r>
              <a:rPr lang="nn-NO" sz="2400" i="1" dirty="0" err="1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observation</a:t>
            </a:r>
            <a:r>
              <a:rPr lang="nn-NO" sz="2400" i="1" dirty="0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 </a:t>
            </a:r>
          </a:p>
          <a:p>
            <a:pPr marL="1285875" lvl="1" indent="-660400">
              <a:spcBef>
                <a:spcPts val="1200"/>
              </a:spcBef>
            </a:pPr>
            <a:r>
              <a:rPr lang="nn-NO" sz="2400" b="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I</a:t>
            </a:r>
            <a:r>
              <a:rPr lang="nn-NO" sz="240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e</a:t>
            </a:r>
            <a:r>
              <a:rPr lang="nn-NO" sz="240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, no </a:t>
            </a:r>
            <a:r>
              <a:rPr lang="nn-NO" sz="240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manipulation</a:t>
            </a:r>
            <a:r>
              <a:rPr lang="nn-NO" sz="240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/</a:t>
            </a:r>
            <a:r>
              <a:rPr lang="nn-NO" sz="240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experiment</a:t>
            </a:r>
            <a:endParaRPr lang="nn-NO" sz="2400" dirty="0" smtClean="0">
              <a:solidFill>
                <a:srgbClr val="6699FF"/>
              </a:solidFill>
              <a:latin typeface="Verdana"/>
              <a:ea typeface="ＭＳ Ｐゴシック" charset="0"/>
              <a:cs typeface="Verdana"/>
            </a:endParaRPr>
          </a:p>
          <a:p>
            <a:pPr marL="1285875" lvl="1" indent="-660400">
              <a:spcBef>
                <a:spcPts val="1200"/>
              </a:spcBef>
            </a:pPr>
            <a:endParaRPr lang="nn-NO" sz="2400" dirty="0" smtClean="0">
              <a:solidFill>
                <a:srgbClr val="B3E11F"/>
              </a:solidFill>
              <a:latin typeface="Verdana"/>
              <a:ea typeface="ＭＳ Ｐゴシック" charset="0"/>
              <a:cs typeface="Verdana"/>
            </a:endParaRPr>
          </a:p>
          <a:p>
            <a:pPr marL="660400" indent="-660400">
              <a:spcBef>
                <a:spcPts val="1200"/>
              </a:spcBef>
            </a:pPr>
            <a:r>
              <a:rPr lang="nn-NO" sz="2400" b="0" dirty="0" err="1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Can</a:t>
            </a:r>
            <a:r>
              <a:rPr lang="nn-NO" sz="2400" b="0" dirty="0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 be </a:t>
            </a:r>
            <a:r>
              <a:rPr lang="nn-NO" sz="2400" b="0" dirty="0" err="1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tested</a:t>
            </a:r>
            <a:r>
              <a:rPr lang="nn-NO" sz="2400" b="0" dirty="0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 by (</a:t>
            </a:r>
            <a:r>
              <a:rPr lang="nn-NO" sz="2400" b="0" dirty="0" err="1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manipulative</a:t>
            </a:r>
            <a:r>
              <a:rPr lang="nn-NO" sz="2400" b="0" dirty="0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) </a:t>
            </a:r>
            <a:r>
              <a:rPr lang="nn-NO" sz="2400" i="1" dirty="0" err="1" smtClean="0">
                <a:solidFill>
                  <a:srgbClr val="B3E11F"/>
                </a:solidFill>
                <a:latin typeface="Verdana"/>
                <a:ea typeface="ＭＳ Ｐゴシック" charset="0"/>
                <a:cs typeface="Verdana"/>
              </a:rPr>
              <a:t>experiment</a:t>
            </a:r>
            <a:endParaRPr lang="nn-NO" sz="2400" i="1" dirty="0" smtClean="0">
              <a:solidFill>
                <a:srgbClr val="B3E11F"/>
              </a:solidFill>
              <a:latin typeface="Verdana"/>
              <a:ea typeface="ＭＳ Ｐゴシック" charset="0"/>
              <a:cs typeface="Verdana"/>
            </a:endParaRPr>
          </a:p>
          <a:p>
            <a:pPr marL="1285875" lvl="1" indent="-660400">
              <a:spcBef>
                <a:spcPts val="1200"/>
              </a:spcBef>
            </a:pPr>
            <a:r>
              <a:rPr lang="nn-NO" sz="240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Eg: </a:t>
            </a:r>
            <a:r>
              <a:rPr lang="nn-NO" sz="240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expose</a:t>
            </a:r>
            <a:r>
              <a:rPr lang="nn-NO" sz="240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 individual and </a:t>
            </a:r>
            <a:r>
              <a:rPr lang="nn-NO" sz="240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shoaling</a:t>
            </a:r>
            <a:r>
              <a:rPr lang="nn-NO" sz="240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nn-NO" sz="240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fish</a:t>
            </a:r>
            <a:r>
              <a:rPr lang="nn-NO" sz="240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 to </a:t>
            </a:r>
            <a:r>
              <a:rPr lang="nn-NO" sz="240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predation</a:t>
            </a:r>
            <a:endParaRPr lang="nn-NO" sz="2400" dirty="0" smtClean="0">
              <a:solidFill>
                <a:srgbClr val="6699FF"/>
              </a:solidFill>
              <a:latin typeface="Verdana"/>
              <a:ea typeface="ＭＳ Ｐゴシック" charset="0"/>
              <a:cs typeface="Verdana"/>
            </a:endParaRPr>
          </a:p>
          <a:p>
            <a:pPr marL="1285875" lvl="1" indent="-660400">
              <a:spcBef>
                <a:spcPts val="1200"/>
              </a:spcBef>
            </a:pPr>
            <a:r>
              <a:rPr lang="nn-NO" sz="2400" b="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Stronger</a:t>
            </a:r>
            <a:r>
              <a:rPr lang="nn-NO" sz="2400" b="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nn-NO" sz="2400" b="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approach</a:t>
            </a:r>
            <a:r>
              <a:rPr lang="nn-NO" sz="2400" b="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 but </a:t>
            </a:r>
            <a:r>
              <a:rPr lang="nn-NO" sz="2400" b="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not</a:t>
            </a:r>
            <a:r>
              <a:rPr lang="nn-NO" sz="2400" b="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nn-NO" sz="2400" b="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always</a:t>
            </a:r>
            <a:r>
              <a:rPr lang="nn-NO" sz="2400" b="0" dirty="0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 </a:t>
            </a:r>
            <a:r>
              <a:rPr lang="nn-NO" sz="2400" b="0" dirty="0" err="1" smtClean="0">
                <a:solidFill>
                  <a:srgbClr val="6699FF"/>
                </a:solidFill>
                <a:latin typeface="Verdana"/>
                <a:ea typeface="ＭＳ Ｐゴシック" charset="0"/>
                <a:cs typeface="Verdana"/>
              </a:rPr>
              <a:t>feasible</a:t>
            </a:r>
            <a:endParaRPr lang="nn-NO" sz="2400" b="0" dirty="0" smtClean="0">
              <a:solidFill>
                <a:srgbClr val="6699FF"/>
              </a:solidFill>
              <a:latin typeface="Verdana"/>
              <a:ea typeface="ＭＳ Ｐゴシック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285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4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4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2"/>
          <p:cNvSpPr txBox="1">
            <a:spLocks noChangeArrowheads="1"/>
          </p:cNvSpPr>
          <p:nvPr/>
        </p:nvSpPr>
        <p:spPr bwMode="auto">
          <a:xfrm>
            <a:off x="4648201" y="9144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3124201" y="9906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6400800" y="7620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4191001" y="16764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397" name="Text Box 6"/>
          <p:cNvSpPr txBox="1">
            <a:spLocks noChangeArrowheads="1"/>
          </p:cNvSpPr>
          <p:nvPr/>
        </p:nvSpPr>
        <p:spPr bwMode="auto">
          <a:xfrm>
            <a:off x="5410200" y="3048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398" name="Text Box 7"/>
          <p:cNvSpPr txBox="1">
            <a:spLocks noChangeArrowheads="1"/>
          </p:cNvSpPr>
          <p:nvPr/>
        </p:nvSpPr>
        <p:spPr bwMode="auto">
          <a:xfrm>
            <a:off x="3886200" y="4572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399" name="Text Box 8"/>
          <p:cNvSpPr txBox="1">
            <a:spLocks noChangeArrowheads="1"/>
          </p:cNvSpPr>
          <p:nvPr/>
        </p:nvSpPr>
        <p:spPr bwMode="auto">
          <a:xfrm>
            <a:off x="6858000" y="16764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400" name="Text Box 9"/>
          <p:cNvSpPr txBox="1">
            <a:spLocks noChangeArrowheads="1"/>
          </p:cNvSpPr>
          <p:nvPr/>
        </p:nvSpPr>
        <p:spPr bwMode="auto">
          <a:xfrm>
            <a:off x="2286000" y="533402"/>
            <a:ext cx="931866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data</a:t>
            </a:r>
          </a:p>
        </p:txBody>
      </p:sp>
      <p:sp>
        <p:nvSpPr>
          <p:cNvPr id="59401" name="Line 10"/>
          <p:cNvSpPr>
            <a:spLocks noChangeShapeType="1"/>
          </p:cNvSpPr>
          <p:nvPr/>
        </p:nvSpPr>
        <p:spPr bwMode="auto">
          <a:xfrm>
            <a:off x="2438401" y="1219200"/>
            <a:ext cx="2362200" cy="2438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2" name="Line 11"/>
          <p:cNvSpPr>
            <a:spLocks noChangeShapeType="1"/>
          </p:cNvSpPr>
          <p:nvPr/>
        </p:nvSpPr>
        <p:spPr bwMode="auto">
          <a:xfrm flipH="1">
            <a:off x="6477000" y="2362200"/>
            <a:ext cx="9144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3" name="Line 12"/>
          <p:cNvSpPr>
            <a:spLocks noChangeShapeType="1"/>
          </p:cNvSpPr>
          <p:nvPr/>
        </p:nvSpPr>
        <p:spPr bwMode="auto">
          <a:xfrm flipH="1">
            <a:off x="6172200" y="1447800"/>
            <a:ext cx="457200" cy="2209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4" name="Line 13"/>
          <p:cNvSpPr>
            <a:spLocks noChangeShapeType="1"/>
          </p:cNvSpPr>
          <p:nvPr/>
        </p:nvSpPr>
        <p:spPr bwMode="auto">
          <a:xfrm>
            <a:off x="5867401" y="1066800"/>
            <a:ext cx="76200" cy="2667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5" name="Line 14"/>
          <p:cNvSpPr>
            <a:spLocks noChangeShapeType="1"/>
          </p:cNvSpPr>
          <p:nvPr/>
        </p:nvSpPr>
        <p:spPr bwMode="auto">
          <a:xfrm>
            <a:off x="4343400" y="1143000"/>
            <a:ext cx="1447800" cy="2362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6" name="Line 15"/>
          <p:cNvSpPr>
            <a:spLocks noChangeShapeType="1"/>
          </p:cNvSpPr>
          <p:nvPr/>
        </p:nvSpPr>
        <p:spPr bwMode="auto">
          <a:xfrm>
            <a:off x="3581400" y="1676400"/>
            <a:ext cx="1600200" cy="1905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7" name="Text Box 16"/>
          <p:cNvSpPr txBox="1">
            <a:spLocks noChangeArrowheads="1"/>
          </p:cNvSpPr>
          <p:nvPr/>
        </p:nvSpPr>
        <p:spPr bwMode="auto">
          <a:xfrm>
            <a:off x="4089400" y="3835401"/>
            <a:ext cx="3005600" cy="646331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 sz="3600">
                <a:solidFill>
                  <a:schemeClr val="accent2"/>
                </a:solidFill>
                <a:latin typeface="Arial Black" charset="0"/>
              </a:rPr>
              <a:t>Hypothesis</a:t>
            </a:r>
          </a:p>
        </p:txBody>
      </p:sp>
      <p:sp>
        <p:nvSpPr>
          <p:cNvPr id="59409" name="Line 18"/>
          <p:cNvSpPr>
            <a:spLocks noChangeShapeType="1"/>
          </p:cNvSpPr>
          <p:nvPr/>
        </p:nvSpPr>
        <p:spPr bwMode="auto">
          <a:xfrm>
            <a:off x="4800600" y="2514600"/>
            <a:ext cx="914400" cy="1295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H="1">
            <a:off x="4148139" y="4724400"/>
            <a:ext cx="576262" cy="8128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0" name="Line 20"/>
          <p:cNvSpPr>
            <a:spLocks noChangeShapeType="1"/>
          </p:cNvSpPr>
          <p:nvPr/>
        </p:nvSpPr>
        <p:spPr bwMode="auto">
          <a:xfrm>
            <a:off x="5605464" y="4800600"/>
            <a:ext cx="33337" cy="6858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1" name="Line 21"/>
          <p:cNvSpPr>
            <a:spLocks noChangeShapeType="1"/>
          </p:cNvSpPr>
          <p:nvPr/>
        </p:nvSpPr>
        <p:spPr bwMode="auto">
          <a:xfrm>
            <a:off x="6519864" y="4732338"/>
            <a:ext cx="719137" cy="7620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2" name="Text Box 22"/>
          <p:cNvSpPr txBox="1">
            <a:spLocks noChangeArrowheads="1"/>
          </p:cNvSpPr>
          <p:nvPr/>
        </p:nvSpPr>
        <p:spPr bwMode="auto">
          <a:xfrm>
            <a:off x="2649538" y="5580064"/>
            <a:ext cx="1916510" cy="461665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Prediction</a:t>
            </a:r>
          </a:p>
        </p:txBody>
      </p:sp>
      <p:sp>
        <p:nvSpPr>
          <p:cNvPr id="174103" name="Text Box 23"/>
          <p:cNvSpPr txBox="1">
            <a:spLocks noChangeArrowheads="1"/>
          </p:cNvSpPr>
          <p:nvPr/>
        </p:nvSpPr>
        <p:spPr bwMode="auto">
          <a:xfrm>
            <a:off x="4714875" y="5613402"/>
            <a:ext cx="1916510" cy="461665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Prediction</a:t>
            </a:r>
          </a:p>
        </p:txBody>
      </p:sp>
      <p:sp>
        <p:nvSpPr>
          <p:cNvPr id="174104" name="Text Box 24"/>
          <p:cNvSpPr txBox="1">
            <a:spLocks noChangeArrowheads="1"/>
          </p:cNvSpPr>
          <p:nvPr/>
        </p:nvSpPr>
        <p:spPr bwMode="auto">
          <a:xfrm>
            <a:off x="6791326" y="5638802"/>
            <a:ext cx="1916510" cy="461665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n-NO">
                <a:solidFill>
                  <a:schemeClr val="accent2"/>
                </a:solidFill>
                <a:latin typeface="Arial Black" charset="0"/>
              </a:rPr>
              <a:t>Prediction</a:t>
            </a:r>
          </a:p>
        </p:txBody>
      </p:sp>
      <p:sp>
        <p:nvSpPr>
          <p:cNvPr id="174105" name="Text Box 25"/>
          <p:cNvSpPr txBox="1">
            <a:spLocks noChangeArrowheads="1"/>
          </p:cNvSpPr>
          <p:nvPr/>
        </p:nvSpPr>
        <p:spPr bwMode="auto">
          <a:xfrm>
            <a:off x="7399800" y="2692391"/>
            <a:ext cx="3124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nn-NO" sz="2800" dirty="0" err="1" smtClean="0">
                <a:solidFill>
                  <a:srgbClr val="6699FF"/>
                </a:solidFill>
                <a:latin typeface="Arial Black" charset="0"/>
              </a:rPr>
              <a:t>Observational</a:t>
            </a:r>
            <a:endParaRPr lang="nn-NO" sz="2800" dirty="0" smtClean="0">
              <a:solidFill>
                <a:srgbClr val="6699FF"/>
              </a:solidFill>
              <a:latin typeface="Arial Black" charset="0"/>
            </a:endParaRPr>
          </a:p>
          <a:p>
            <a:endParaRPr lang="nn-NO" sz="2800" dirty="0">
              <a:solidFill>
                <a:srgbClr val="6699FF"/>
              </a:solidFill>
              <a:latin typeface="Arial Black" charset="0"/>
            </a:endParaRPr>
          </a:p>
          <a:p>
            <a:r>
              <a:rPr lang="nn-NO" sz="2800" dirty="0" err="1" smtClean="0">
                <a:solidFill>
                  <a:srgbClr val="6699FF"/>
                </a:solidFill>
                <a:latin typeface="Arial Black" charset="0"/>
              </a:rPr>
              <a:t>Vs</a:t>
            </a:r>
            <a:r>
              <a:rPr lang="nn-NO" sz="2800" dirty="0" smtClean="0">
                <a:solidFill>
                  <a:srgbClr val="6699FF"/>
                </a:solidFill>
                <a:latin typeface="Arial Black" charset="0"/>
              </a:rPr>
              <a:t> </a:t>
            </a:r>
          </a:p>
          <a:p>
            <a:endParaRPr lang="nn-NO" sz="2800" dirty="0" smtClean="0">
              <a:solidFill>
                <a:srgbClr val="6699FF"/>
              </a:solidFill>
              <a:latin typeface="Arial Black" charset="0"/>
            </a:endParaRPr>
          </a:p>
          <a:p>
            <a:r>
              <a:rPr lang="nn-NO" sz="2800" dirty="0" err="1" smtClean="0">
                <a:solidFill>
                  <a:srgbClr val="6699FF"/>
                </a:solidFill>
                <a:latin typeface="Arial Black" charset="0"/>
              </a:rPr>
              <a:t>Experimental</a:t>
            </a:r>
            <a:r>
              <a:rPr lang="nn-NO" sz="2800" dirty="0" smtClean="0">
                <a:solidFill>
                  <a:srgbClr val="6699FF"/>
                </a:solidFill>
                <a:latin typeface="Arial Black" charset="0"/>
              </a:rPr>
              <a:t> studies</a:t>
            </a:r>
            <a:endParaRPr lang="nn-NO" sz="2800" dirty="0">
              <a:solidFill>
                <a:srgbClr val="6699FF"/>
              </a:solidFill>
              <a:latin typeface="Arial Black" charset="0"/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287335" y="1199971"/>
            <a:ext cx="3124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nn-NO" sz="3600" dirty="0" err="1" smtClean="0">
                <a:solidFill>
                  <a:schemeClr val="tx2"/>
                </a:solidFill>
                <a:latin typeface="Arial Black" charset="0"/>
              </a:rPr>
              <a:t>Don’t</a:t>
            </a:r>
            <a:r>
              <a:rPr lang="nn-NO" sz="3600" dirty="0" smtClean="0">
                <a:solidFill>
                  <a:schemeClr val="tx2"/>
                </a:solidFill>
                <a:latin typeface="Arial Black" charset="0"/>
              </a:rPr>
              <a:t> </a:t>
            </a:r>
            <a:r>
              <a:rPr lang="nn-NO" sz="3600" dirty="0" err="1" smtClean="0">
                <a:solidFill>
                  <a:schemeClr val="tx2"/>
                </a:solidFill>
                <a:latin typeface="Arial Black" charset="0"/>
              </a:rPr>
              <a:t>confuse</a:t>
            </a:r>
            <a:endParaRPr lang="nn-NO" sz="2000" dirty="0">
              <a:solidFill>
                <a:schemeClr val="tx2"/>
              </a:solidFill>
              <a:latin typeface="Arial Black" charset="0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413395" y="2663047"/>
            <a:ext cx="3124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nn-NO" sz="2800" dirty="0" err="1" smtClean="0">
                <a:solidFill>
                  <a:srgbClr val="6699FF"/>
                </a:solidFill>
                <a:latin typeface="Arial Black" charset="0"/>
              </a:rPr>
              <a:t>Exploratory</a:t>
            </a:r>
            <a:endParaRPr lang="nn-NO" sz="2800" dirty="0" smtClean="0">
              <a:solidFill>
                <a:srgbClr val="6699FF"/>
              </a:solidFill>
              <a:latin typeface="Arial Black" charset="0"/>
            </a:endParaRPr>
          </a:p>
          <a:p>
            <a:endParaRPr lang="nn-NO" sz="2800" dirty="0">
              <a:solidFill>
                <a:srgbClr val="6699FF"/>
              </a:solidFill>
              <a:latin typeface="Arial Black" charset="0"/>
            </a:endParaRPr>
          </a:p>
          <a:p>
            <a:r>
              <a:rPr lang="nn-NO" sz="2800" dirty="0" err="1" smtClean="0">
                <a:solidFill>
                  <a:srgbClr val="6699FF"/>
                </a:solidFill>
                <a:latin typeface="Arial Black" charset="0"/>
              </a:rPr>
              <a:t>Vs</a:t>
            </a:r>
            <a:r>
              <a:rPr lang="nn-NO" sz="2800" dirty="0" smtClean="0">
                <a:solidFill>
                  <a:srgbClr val="6699FF"/>
                </a:solidFill>
                <a:latin typeface="Arial Black" charset="0"/>
              </a:rPr>
              <a:t> </a:t>
            </a:r>
          </a:p>
          <a:p>
            <a:endParaRPr lang="nn-NO" sz="2800" dirty="0" smtClean="0">
              <a:solidFill>
                <a:srgbClr val="6699FF"/>
              </a:solidFill>
              <a:latin typeface="Arial Black" charset="0"/>
            </a:endParaRPr>
          </a:p>
          <a:p>
            <a:r>
              <a:rPr lang="nn-NO" sz="2800" dirty="0" err="1" smtClean="0">
                <a:solidFill>
                  <a:srgbClr val="6699FF"/>
                </a:solidFill>
                <a:latin typeface="Arial Black" charset="0"/>
              </a:rPr>
              <a:t>Hypothesis</a:t>
            </a:r>
            <a:r>
              <a:rPr lang="nn-NO" sz="2800" dirty="0" smtClean="0">
                <a:solidFill>
                  <a:srgbClr val="6699FF"/>
                </a:solidFill>
                <a:latin typeface="Arial Black" charset="0"/>
              </a:rPr>
              <a:t>-testing studies</a:t>
            </a:r>
            <a:endParaRPr lang="nn-NO" sz="2800" dirty="0">
              <a:solidFill>
                <a:srgbClr val="6699FF"/>
              </a:solidFill>
              <a:latin typeface="Arial Black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248415" y="2052935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>
                <a:solidFill>
                  <a:schemeClr val="tx2"/>
                </a:solidFill>
                <a:latin typeface="Arial Black" charset="0"/>
              </a:rPr>
              <a:t>with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992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 bwMode="auto">
          <a:xfrm>
            <a:off x="3055268" y="1052736"/>
            <a:ext cx="6840760" cy="5400600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 Black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b-NO" dirty="0"/>
          </a:p>
        </p:txBody>
      </p:sp>
      <p:cxnSp>
        <p:nvCxnSpPr>
          <p:cNvPr id="4" name="Rett linje 3"/>
          <p:cNvCxnSpPr>
            <a:stCxn id="2" idx="0"/>
            <a:endCxn id="2" idx="2"/>
          </p:cNvCxnSpPr>
          <p:nvPr/>
        </p:nvCxnSpPr>
        <p:spPr bwMode="auto">
          <a:xfrm>
            <a:off x="6475648" y="1052736"/>
            <a:ext cx="0" cy="5400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2" name="Rett linje 521"/>
          <p:cNvCxnSpPr>
            <a:stCxn id="2" idx="1"/>
            <a:endCxn id="2" idx="3"/>
          </p:cNvCxnSpPr>
          <p:nvPr/>
        </p:nvCxnSpPr>
        <p:spPr bwMode="auto">
          <a:xfrm>
            <a:off x="3055268" y="3753036"/>
            <a:ext cx="68407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3" name="TekstSylinder 522"/>
          <p:cNvSpPr txBox="1"/>
          <p:nvPr/>
        </p:nvSpPr>
        <p:spPr>
          <a:xfrm>
            <a:off x="3335164" y="1624856"/>
            <a:ext cx="303159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 smtClean="0">
                <a:solidFill>
                  <a:srgbClr val="C00000"/>
                </a:solidFill>
              </a:rPr>
              <a:t>Exploratory</a:t>
            </a:r>
            <a:endParaRPr lang="nb-NO" sz="3600" dirty="0" smtClean="0">
              <a:solidFill>
                <a:srgbClr val="C00000"/>
              </a:solidFill>
            </a:endParaRPr>
          </a:p>
          <a:p>
            <a:endParaRPr lang="nb-NO" sz="3600" dirty="0">
              <a:solidFill>
                <a:srgbClr val="002060"/>
              </a:solidFill>
            </a:endParaRPr>
          </a:p>
          <a:p>
            <a:r>
              <a:rPr lang="nb-NO" sz="3600" dirty="0" err="1" smtClean="0">
                <a:solidFill>
                  <a:schemeClr val="bg1"/>
                </a:solidFill>
              </a:rPr>
              <a:t>Observational</a:t>
            </a:r>
            <a:endParaRPr lang="nb-NO" sz="3600" dirty="0" smtClean="0">
              <a:solidFill>
                <a:schemeClr val="bg1"/>
              </a:solidFill>
            </a:endParaRPr>
          </a:p>
        </p:txBody>
      </p:sp>
      <p:sp>
        <p:nvSpPr>
          <p:cNvPr id="525" name="TekstSylinder 524"/>
          <p:cNvSpPr txBox="1"/>
          <p:nvPr/>
        </p:nvSpPr>
        <p:spPr>
          <a:xfrm>
            <a:off x="3249659" y="4103702"/>
            <a:ext cx="28777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 smtClean="0">
                <a:solidFill>
                  <a:srgbClr val="C00000"/>
                </a:solidFill>
              </a:rPr>
              <a:t>Exploratory</a:t>
            </a:r>
            <a:endParaRPr lang="nb-NO" sz="3600" dirty="0" smtClean="0">
              <a:solidFill>
                <a:srgbClr val="C00000"/>
              </a:solidFill>
            </a:endParaRPr>
          </a:p>
          <a:p>
            <a:endParaRPr lang="nb-NO" sz="3600" dirty="0">
              <a:solidFill>
                <a:srgbClr val="002060"/>
              </a:solidFill>
            </a:endParaRPr>
          </a:p>
          <a:p>
            <a:r>
              <a:rPr lang="nb-NO" sz="3600" dirty="0" err="1" smtClean="0">
                <a:solidFill>
                  <a:srgbClr val="7030A0"/>
                </a:solidFill>
              </a:rPr>
              <a:t>Experimental</a:t>
            </a:r>
            <a:endParaRPr lang="nb-NO" sz="3600" dirty="0" smtClean="0">
              <a:solidFill>
                <a:srgbClr val="7030A0"/>
              </a:solidFill>
            </a:endParaRPr>
          </a:p>
        </p:txBody>
      </p:sp>
      <p:sp>
        <p:nvSpPr>
          <p:cNvPr id="526" name="TekstSylinder 525"/>
          <p:cNvSpPr txBox="1"/>
          <p:nvPr/>
        </p:nvSpPr>
        <p:spPr>
          <a:xfrm>
            <a:off x="6584534" y="1273380"/>
            <a:ext cx="3311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err="1" smtClean="0">
                <a:solidFill>
                  <a:srgbClr val="0070C0"/>
                </a:solidFill>
              </a:rPr>
              <a:t>Hypothesis</a:t>
            </a:r>
            <a:r>
              <a:rPr lang="nb-NO" sz="3600" dirty="0" smtClean="0">
                <a:solidFill>
                  <a:srgbClr val="0070C0"/>
                </a:solidFill>
              </a:rPr>
              <a:t>-testing</a:t>
            </a:r>
          </a:p>
          <a:p>
            <a:endParaRPr lang="nb-NO" sz="3600" dirty="0">
              <a:solidFill>
                <a:srgbClr val="002060"/>
              </a:solidFill>
            </a:endParaRPr>
          </a:p>
          <a:p>
            <a:r>
              <a:rPr lang="nb-NO" sz="3600" dirty="0" err="1" smtClean="0">
                <a:solidFill>
                  <a:schemeClr val="bg1"/>
                </a:solidFill>
              </a:rPr>
              <a:t>Observational</a:t>
            </a:r>
            <a:endParaRPr lang="nb-NO" sz="3600" dirty="0" smtClean="0">
              <a:solidFill>
                <a:schemeClr val="bg1"/>
              </a:solidFill>
            </a:endParaRPr>
          </a:p>
        </p:txBody>
      </p:sp>
      <p:sp>
        <p:nvSpPr>
          <p:cNvPr id="527" name="TekstSylinder 526"/>
          <p:cNvSpPr txBox="1"/>
          <p:nvPr/>
        </p:nvSpPr>
        <p:spPr>
          <a:xfrm>
            <a:off x="6584534" y="3924369"/>
            <a:ext cx="3311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err="1" smtClean="0">
                <a:solidFill>
                  <a:srgbClr val="0070C0"/>
                </a:solidFill>
              </a:rPr>
              <a:t>Hypothesis</a:t>
            </a:r>
            <a:r>
              <a:rPr lang="nb-NO" sz="3600" dirty="0" smtClean="0">
                <a:solidFill>
                  <a:srgbClr val="0070C0"/>
                </a:solidFill>
              </a:rPr>
              <a:t>-testing</a:t>
            </a:r>
          </a:p>
          <a:p>
            <a:endParaRPr lang="nb-NO" sz="3600" dirty="0">
              <a:solidFill>
                <a:srgbClr val="002060"/>
              </a:solidFill>
            </a:endParaRPr>
          </a:p>
          <a:p>
            <a:r>
              <a:rPr lang="nb-NO" sz="3600" dirty="0" err="1" smtClean="0">
                <a:solidFill>
                  <a:srgbClr val="7030A0"/>
                </a:solidFill>
              </a:rPr>
              <a:t>Experimental</a:t>
            </a:r>
            <a:endParaRPr lang="nb-NO" sz="3600" dirty="0" smtClean="0">
              <a:solidFill>
                <a:srgbClr val="7030A0"/>
              </a:solidFill>
            </a:endParaRPr>
          </a:p>
        </p:txBody>
      </p:sp>
      <p:sp>
        <p:nvSpPr>
          <p:cNvPr id="528" name="TekstSylinder 527"/>
          <p:cNvSpPr txBox="1"/>
          <p:nvPr/>
        </p:nvSpPr>
        <p:spPr>
          <a:xfrm>
            <a:off x="5832802" y="218571"/>
            <a:ext cx="10679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smtClean="0"/>
              <a:t>Aim</a:t>
            </a:r>
            <a:endParaRPr lang="nb-NO" sz="4000" dirty="0"/>
          </a:p>
        </p:txBody>
      </p:sp>
      <p:sp>
        <p:nvSpPr>
          <p:cNvPr id="529" name="TekstSylinder 528"/>
          <p:cNvSpPr txBox="1"/>
          <p:nvPr/>
        </p:nvSpPr>
        <p:spPr>
          <a:xfrm>
            <a:off x="984456" y="3399093"/>
            <a:ext cx="18966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smtClean="0"/>
              <a:t>Method</a:t>
            </a:r>
            <a:endParaRPr lang="nb-NO" sz="4000" dirty="0"/>
          </a:p>
        </p:txBody>
      </p:sp>
    </p:spTree>
    <p:extLst>
      <p:ext uri="{BB962C8B-B14F-4D97-AF65-F5344CB8AC3E}">
        <p14:creationId xmlns:p14="http://schemas.microsoft.com/office/powerpoint/2010/main" val="210118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01" y="193675"/>
            <a:ext cx="5910263" cy="61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6613526" y="471488"/>
            <a:ext cx="367347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nn-NO" sz="3600">
                <a:latin typeface="Verdana" charset="0"/>
              </a:rPr>
              <a:t>Variable female coloration</a:t>
            </a:r>
          </a:p>
          <a:p>
            <a:endParaRPr lang="nn-NO" sz="1600">
              <a:solidFill>
                <a:srgbClr val="B3E11F"/>
              </a:solidFill>
              <a:latin typeface="Verdana" charset="0"/>
            </a:endParaRPr>
          </a:p>
          <a:p>
            <a:endParaRPr lang="nn-NO" sz="1600"/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560389" y="6437314"/>
            <a:ext cx="5502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nn-NO" sz="1600">
                <a:solidFill>
                  <a:srgbClr val="B3E11F"/>
                </a:solidFill>
                <a:latin typeface="Verdana" charset="0"/>
              </a:rPr>
              <a:t>(Amundsen et al. 1997; Proc. Roy. Soc. Lond B.)</a:t>
            </a:r>
          </a:p>
        </p:txBody>
      </p:sp>
      <p:sp>
        <p:nvSpPr>
          <p:cNvPr id="60420" name="Line 5"/>
          <p:cNvSpPr>
            <a:spLocks noChangeShapeType="1"/>
          </p:cNvSpPr>
          <p:nvPr/>
        </p:nvSpPr>
        <p:spPr bwMode="auto">
          <a:xfrm>
            <a:off x="5867400" y="5791200"/>
            <a:ext cx="1143000" cy="6096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7239001" y="5943602"/>
            <a:ext cx="3048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nn-NO">
                <a:latin typeface="Verdana" charset="0"/>
              </a:rPr>
              <a:t>Male for comparison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6596063" y="2370138"/>
            <a:ext cx="39624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nn-NO" sz="4400" dirty="0" err="1">
                <a:solidFill>
                  <a:schemeClr val="tx2"/>
                </a:solidFill>
                <a:latin typeface="Arial Black" charset="0"/>
              </a:rPr>
              <a:t>Why</a:t>
            </a:r>
            <a:r>
              <a:rPr lang="nn-NO" sz="4400" dirty="0">
                <a:solidFill>
                  <a:schemeClr val="tx2"/>
                </a:solidFill>
                <a:latin typeface="Arial Black" charset="0"/>
              </a:rPr>
              <a:t> are </a:t>
            </a:r>
            <a:r>
              <a:rPr lang="nn-NO" sz="4400" dirty="0" err="1">
                <a:solidFill>
                  <a:schemeClr val="tx2"/>
                </a:solidFill>
                <a:latin typeface="Arial Black" charset="0"/>
              </a:rPr>
              <a:t>some</a:t>
            </a:r>
            <a:r>
              <a:rPr lang="nn-NO" sz="4400" dirty="0">
                <a:solidFill>
                  <a:schemeClr val="tx2"/>
                </a:solidFill>
                <a:latin typeface="Arial Black" charset="0"/>
              </a:rPr>
              <a:t> </a:t>
            </a:r>
            <a:r>
              <a:rPr lang="nn-NO" sz="4400" dirty="0" err="1">
                <a:solidFill>
                  <a:schemeClr val="tx2"/>
                </a:solidFill>
                <a:latin typeface="Arial Black" charset="0"/>
              </a:rPr>
              <a:t>females</a:t>
            </a:r>
            <a:r>
              <a:rPr lang="nn-NO" sz="4400" dirty="0">
                <a:solidFill>
                  <a:schemeClr val="tx2"/>
                </a:solidFill>
                <a:latin typeface="Arial Black" charset="0"/>
              </a:rPr>
              <a:t> so </a:t>
            </a:r>
            <a:r>
              <a:rPr lang="nn-NO" sz="4400" dirty="0" err="1">
                <a:solidFill>
                  <a:schemeClr val="tx2"/>
                </a:solidFill>
                <a:latin typeface="Arial Black" charset="0"/>
              </a:rPr>
              <a:t>colourful</a:t>
            </a:r>
            <a:r>
              <a:rPr lang="nn-NO" sz="4400" dirty="0">
                <a:solidFill>
                  <a:schemeClr val="tx2"/>
                </a:solidFill>
                <a:latin typeface="Arial Black" charset="0"/>
              </a:rPr>
              <a:t>?</a:t>
            </a:r>
            <a:endParaRPr lang="nn-NO" dirty="0">
              <a:solidFill>
                <a:schemeClr val="tx2"/>
              </a:solidFill>
              <a:latin typeface="Arial Black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n-NO">
                <a:latin typeface="Arial Black" charset="0"/>
                <a:ea typeface="ＭＳ Ｐゴシック" charset="0"/>
                <a:cs typeface="ＭＳ Ｐゴシック" charset="0"/>
              </a:rPr>
              <a:t>One hypothesis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60400" indent="-660400"/>
            <a:r>
              <a:rPr lang="nn-NO" b="0" dirty="0" err="1">
                <a:latin typeface="Arial Black"/>
                <a:ea typeface="ＭＳ Ｐゴシック" charset="0"/>
                <a:cs typeface="ＭＳ Ｐゴシック" charset="0"/>
              </a:rPr>
              <a:t>S</a:t>
            </a:r>
            <a:r>
              <a:rPr lang="nn-NO" b="0" dirty="0" err="1" smtClean="0">
                <a:latin typeface="Arial Black"/>
                <a:ea typeface="ＭＳ Ｐゴシック" charset="0"/>
                <a:cs typeface="ＭＳ Ｐゴシック" charset="0"/>
              </a:rPr>
              <a:t>exual</a:t>
            </a:r>
            <a:r>
              <a:rPr lang="nn-NO" b="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b="0" dirty="0" err="1">
                <a:latin typeface="Arial Black"/>
                <a:ea typeface="ＭＳ Ｐゴシック" charset="0"/>
                <a:cs typeface="ＭＳ Ｐゴシック" charset="0"/>
              </a:rPr>
              <a:t>selection</a:t>
            </a:r>
            <a:r>
              <a:rPr lang="nn-NO" b="0" dirty="0">
                <a:latin typeface="Arial Black"/>
                <a:ea typeface="ＭＳ Ｐゴシック" charset="0"/>
                <a:cs typeface="ＭＳ Ｐゴシック" charset="0"/>
              </a:rPr>
              <a:t> by </a:t>
            </a:r>
            <a:r>
              <a:rPr lang="nn-NO" b="0" dirty="0" smtClean="0">
                <a:latin typeface="Arial Black"/>
                <a:ea typeface="ＭＳ Ｐゴシック" charset="0"/>
                <a:cs typeface="ＭＳ Ｐゴシック" charset="0"/>
              </a:rPr>
              <a:t>male </a:t>
            </a:r>
            <a:r>
              <a:rPr lang="nn-NO" b="0" dirty="0">
                <a:latin typeface="Arial Black"/>
                <a:ea typeface="ＭＳ Ｐゴシック" charset="0"/>
                <a:cs typeface="ＭＳ Ｐゴシック" charset="0"/>
              </a:rPr>
              <a:t>mate </a:t>
            </a:r>
            <a:r>
              <a:rPr lang="nn-NO" b="0" dirty="0" err="1" smtClean="0">
                <a:latin typeface="Arial Black"/>
                <a:ea typeface="ＭＳ Ｐゴシック" charset="0"/>
                <a:cs typeface="ＭＳ Ｐゴシック" charset="0"/>
              </a:rPr>
              <a:t>choice</a:t>
            </a:r>
            <a:r>
              <a:rPr lang="nn-NO" b="0" dirty="0" smtClean="0">
                <a:latin typeface="Arial Black"/>
                <a:ea typeface="ＭＳ Ｐゴシック" charset="0"/>
                <a:cs typeface="ＭＳ Ｐゴシック" charset="0"/>
              </a:rPr>
              <a:t> of more </a:t>
            </a:r>
            <a:r>
              <a:rPr lang="nn-NO" b="0" dirty="0" err="1" smtClean="0">
                <a:latin typeface="Arial Black"/>
                <a:ea typeface="ＭＳ Ｐゴシック" charset="0"/>
                <a:cs typeface="ＭＳ Ｐゴシック" charset="0"/>
              </a:rPr>
              <a:t>colorful</a:t>
            </a:r>
            <a:r>
              <a:rPr lang="nn-NO" b="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b="0" dirty="0" err="1">
                <a:latin typeface="Arial Black"/>
                <a:ea typeface="ＭＳ Ｐゴシック" charset="0"/>
                <a:cs typeface="ＭＳ Ｐゴシック" charset="0"/>
              </a:rPr>
              <a:t>females</a:t>
            </a:r>
            <a:endParaRPr lang="nn-NO" b="0" dirty="0">
              <a:latin typeface="Arial Black"/>
              <a:ea typeface="ＭＳ Ｐゴシック" charset="0"/>
              <a:cs typeface="ＭＳ Ｐゴシック" charset="0"/>
            </a:endParaRPr>
          </a:p>
          <a:p>
            <a:pPr marL="660400" indent="-660400"/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  <a:p>
            <a:pPr marL="660400" indent="-660400" algn="ctr">
              <a:buFont typeface="Monotype Sorts" charset="0"/>
              <a:buNone/>
            </a:pPr>
            <a:r>
              <a:rPr lang="nn-NO" b="0" dirty="0">
                <a:solidFill>
                  <a:srgbClr val="B3E11F"/>
                </a:solidFill>
                <a:latin typeface="Verdana" charset="0"/>
                <a:ea typeface="ＭＳ Ｐゴシック" charset="0"/>
                <a:cs typeface="ＭＳ Ｐゴシック" charset="0"/>
              </a:rPr>
              <a:t>How to test</a:t>
            </a:r>
            <a:r>
              <a:rPr lang="nn-NO" b="0" dirty="0" smtClean="0">
                <a:solidFill>
                  <a:srgbClr val="B3E11F"/>
                </a:solidFill>
                <a:latin typeface="Verdana" charset="0"/>
                <a:ea typeface="ＭＳ Ｐゴシック" charset="0"/>
                <a:cs typeface="ＭＳ Ｐゴシック" charset="0"/>
              </a:rPr>
              <a:t>?</a:t>
            </a:r>
          </a:p>
          <a:p>
            <a:pPr marL="660400" indent="-660400" algn="ctr">
              <a:buFont typeface="Monotype Sorts" charset="0"/>
              <a:buNone/>
            </a:pPr>
            <a:r>
              <a:rPr lang="nn-NO" b="0" dirty="0" err="1" smtClean="0">
                <a:solidFill>
                  <a:srgbClr val="B3E11F"/>
                </a:solidFill>
                <a:latin typeface="Verdana" charset="0"/>
                <a:ea typeface="ＭＳ Ｐゴシック" charset="0"/>
                <a:cs typeface="ＭＳ Ｐゴシック" charset="0"/>
              </a:rPr>
              <a:t>What</a:t>
            </a:r>
            <a:r>
              <a:rPr lang="nn-NO" b="0" dirty="0" smtClean="0">
                <a:solidFill>
                  <a:srgbClr val="B3E11F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nn-NO" b="0" dirty="0" err="1" smtClean="0">
                <a:solidFill>
                  <a:srgbClr val="B3E11F"/>
                </a:solidFill>
                <a:latin typeface="Verdana" charset="0"/>
                <a:ea typeface="ＭＳ Ｐゴシック" charset="0"/>
                <a:cs typeface="ＭＳ Ｐゴシック" charset="0"/>
              </a:rPr>
              <a:t>predictions</a:t>
            </a:r>
            <a:r>
              <a:rPr lang="nn-NO" b="0" dirty="0" smtClean="0">
                <a:solidFill>
                  <a:srgbClr val="B3E11F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nn-NO" b="0" dirty="0" err="1" smtClean="0">
                <a:solidFill>
                  <a:srgbClr val="B3E11F"/>
                </a:solidFill>
                <a:latin typeface="Verdana" charset="0"/>
                <a:ea typeface="ＭＳ Ｐゴシック" charset="0"/>
                <a:cs typeface="ＭＳ Ｐゴシック" charset="0"/>
              </a:rPr>
              <a:t>follow</a:t>
            </a:r>
            <a:r>
              <a:rPr lang="nn-NO" b="0" dirty="0" smtClean="0">
                <a:solidFill>
                  <a:srgbClr val="B3E11F"/>
                </a:solidFill>
                <a:latin typeface="Verdana" charset="0"/>
                <a:ea typeface="ＭＳ Ｐゴシック" charset="0"/>
                <a:cs typeface="ＭＳ Ｐゴシック" charset="0"/>
              </a:rPr>
              <a:t>?</a:t>
            </a:r>
            <a:endParaRPr lang="nn-NO" b="0" dirty="0">
              <a:solidFill>
                <a:srgbClr val="B3E11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>
                <a:latin typeface="Arial Black" charset="0"/>
                <a:ea typeface="ＭＳ Ｐゴシック" charset="0"/>
                <a:cs typeface="ＭＳ Ｐゴシック" charset="0"/>
              </a:rPr>
              <a:t>General </a:t>
            </a:r>
            <a:r>
              <a:rPr lang="nn-NO" dirty="0" err="1" smtClean="0">
                <a:latin typeface="Arial Black" charset="0"/>
                <a:ea typeface="ＭＳ Ｐゴシック" charset="0"/>
                <a:cs typeface="ＭＳ Ｐゴシック" charset="0"/>
              </a:rPr>
              <a:t>prediction</a:t>
            </a:r>
            <a:endParaRPr lang="nn-NO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6263" indent="-576263"/>
            <a:r>
              <a:rPr lang="nn-NO" dirty="0" err="1" smtClean="0">
                <a:latin typeface="Arial Black"/>
                <a:ea typeface="ＭＳ Ｐゴシック" charset="0"/>
                <a:cs typeface="ＭＳ Ｐゴシック" charset="0"/>
              </a:rPr>
              <a:t>Males</a:t>
            </a:r>
            <a:r>
              <a:rPr lang="nn-NO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 smtClean="0">
                <a:latin typeface="Arial Black"/>
                <a:ea typeface="ＭＳ Ｐゴシック" charset="0"/>
                <a:cs typeface="ＭＳ Ｐゴシック" charset="0"/>
              </a:rPr>
              <a:t>should</a:t>
            </a:r>
            <a:r>
              <a:rPr lang="nn-NO" dirty="0" smtClean="0">
                <a:latin typeface="Arial Black"/>
                <a:ea typeface="ＭＳ Ｐゴシック" charset="0"/>
                <a:cs typeface="ＭＳ Ｐゴシック" charset="0"/>
              </a:rPr>
              <a:t> show </a:t>
            </a:r>
            <a:r>
              <a:rPr lang="nn-NO" dirty="0" err="1" smtClean="0">
                <a:latin typeface="Arial Black"/>
                <a:ea typeface="ＭＳ Ｐゴシック" charset="0"/>
                <a:cs typeface="ＭＳ Ｐゴシック" charset="0"/>
              </a:rPr>
              <a:t>greater</a:t>
            </a:r>
            <a:r>
              <a:rPr lang="nn-NO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 smtClean="0">
                <a:latin typeface="Arial Black"/>
                <a:ea typeface="ＭＳ Ｐゴシック" charset="0"/>
                <a:cs typeface="ＭＳ Ｐゴシック" charset="0"/>
              </a:rPr>
              <a:t>sexual</a:t>
            </a:r>
            <a:r>
              <a:rPr lang="nn-NO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 smtClean="0">
                <a:latin typeface="Arial Black"/>
                <a:ea typeface="ＭＳ Ｐゴシック" charset="0"/>
                <a:cs typeface="ＭＳ Ｐゴシック" charset="0"/>
              </a:rPr>
              <a:t>interest</a:t>
            </a:r>
            <a:r>
              <a:rPr lang="nn-NO" dirty="0" smtClean="0">
                <a:latin typeface="Arial Black"/>
                <a:ea typeface="ＭＳ Ｐゴシック" charset="0"/>
                <a:cs typeface="ＭＳ Ｐゴシック" charset="0"/>
              </a:rPr>
              <a:t> in more </a:t>
            </a:r>
            <a:r>
              <a:rPr lang="nn-NO" dirty="0" err="1" smtClean="0">
                <a:latin typeface="Arial Black"/>
                <a:ea typeface="ＭＳ Ｐゴシック" charset="0"/>
                <a:cs typeface="ＭＳ Ｐゴシック" charset="0"/>
              </a:rPr>
              <a:t>colourful</a:t>
            </a:r>
            <a:r>
              <a:rPr lang="nn-NO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 smtClean="0">
                <a:latin typeface="Arial Black"/>
                <a:ea typeface="ＭＳ Ｐゴシック" charset="0"/>
                <a:cs typeface="ＭＳ Ｐゴシック" charset="0"/>
              </a:rPr>
              <a:t>females</a:t>
            </a:r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57163"/>
            <a:ext cx="9753600" cy="64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3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4"/>
          <p:cNvGrpSpPr>
            <a:grpSpLocks/>
          </p:cNvGrpSpPr>
          <p:nvPr/>
        </p:nvGrpSpPr>
        <p:grpSpPr bwMode="auto">
          <a:xfrm>
            <a:off x="2641601" y="3509963"/>
            <a:ext cx="5110163" cy="31750"/>
            <a:chOff x="1664" y="2211"/>
            <a:chExt cx="3219" cy="20"/>
          </a:xfrm>
        </p:grpSpPr>
        <p:sp>
          <p:nvSpPr>
            <p:cNvPr id="62630" name="Rectangle 5"/>
            <p:cNvSpPr>
              <a:spLocks noChangeArrowheads="1"/>
            </p:cNvSpPr>
            <p:nvPr/>
          </p:nvSpPr>
          <p:spPr bwMode="auto">
            <a:xfrm>
              <a:off x="1664" y="2211"/>
              <a:ext cx="28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31" name="Rectangle 6"/>
            <p:cNvSpPr>
              <a:spLocks noChangeArrowheads="1"/>
            </p:cNvSpPr>
            <p:nvPr/>
          </p:nvSpPr>
          <p:spPr bwMode="auto">
            <a:xfrm>
              <a:off x="1721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32" name="Rectangle 7"/>
            <p:cNvSpPr>
              <a:spLocks noChangeArrowheads="1"/>
            </p:cNvSpPr>
            <p:nvPr/>
          </p:nvSpPr>
          <p:spPr bwMode="auto">
            <a:xfrm>
              <a:off x="1778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33" name="Rectangle 8"/>
            <p:cNvSpPr>
              <a:spLocks noChangeArrowheads="1"/>
            </p:cNvSpPr>
            <p:nvPr/>
          </p:nvSpPr>
          <p:spPr bwMode="auto">
            <a:xfrm>
              <a:off x="1836" y="2211"/>
              <a:ext cx="28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34" name="Rectangle 9"/>
            <p:cNvSpPr>
              <a:spLocks noChangeArrowheads="1"/>
            </p:cNvSpPr>
            <p:nvPr/>
          </p:nvSpPr>
          <p:spPr bwMode="auto">
            <a:xfrm>
              <a:off x="1893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35" name="Rectangle 10"/>
            <p:cNvSpPr>
              <a:spLocks noChangeArrowheads="1"/>
            </p:cNvSpPr>
            <p:nvPr/>
          </p:nvSpPr>
          <p:spPr bwMode="auto">
            <a:xfrm>
              <a:off x="1950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36" name="Rectangle 11"/>
            <p:cNvSpPr>
              <a:spLocks noChangeArrowheads="1"/>
            </p:cNvSpPr>
            <p:nvPr/>
          </p:nvSpPr>
          <p:spPr bwMode="auto">
            <a:xfrm>
              <a:off x="2008" y="2211"/>
              <a:ext cx="28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37" name="Rectangle 12"/>
            <p:cNvSpPr>
              <a:spLocks noChangeArrowheads="1"/>
            </p:cNvSpPr>
            <p:nvPr/>
          </p:nvSpPr>
          <p:spPr bwMode="auto">
            <a:xfrm>
              <a:off x="2065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38" name="Rectangle 13"/>
            <p:cNvSpPr>
              <a:spLocks noChangeArrowheads="1"/>
            </p:cNvSpPr>
            <p:nvPr/>
          </p:nvSpPr>
          <p:spPr bwMode="auto">
            <a:xfrm>
              <a:off x="2122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39" name="Rectangle 14"/>
            <p:cNvSpPr>
              <a:spLocks noChangeArrowheads="1"/>
            </p:cNvSpPr>
            <p:nvPr/>
          </p:nvSpPr>
          <p:spPr bwMode="auto">
            <a:xfrm>
              <a:off x="2180" y="2211"/>
              <a:ext cx="28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40" name="Rectangle 15"/>
            <p:cNvSpPr>
              <a:spLocks noChangeArrowheads="1"/>
            </p:cNvSpPr>
            <p:nvPr/>
          </p:nvSpPr>
          <p:spPr bwMode="auto">
            <a:xfrm>
              <a:off x="2237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41" name="Rectangle 16"/>
            <p:cNvSpPr>
              <a:spLocks noChangeArrowheads="1"/>
            </p:cNvSpPr>
            <p:nvPr/>
          </p:nvSpPr>
          <p:spPr bwMode="auto">
            <a:xfrm>
              <a:off x="2294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42" name="Rectangle 17"/>
            <p:cNvSpPr>
              <a:spLocks noChangeArrowheads="1"/>
            </p:cNvSpPr>
            <p:nvPr/>
          </p:nvSpPr>
          <p:spPr bwMode="auto">
            <a:xfrm>
              <a:off x="2352" y="2211"/>
              <a:ext cx="28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43" name="Rectangle 18"/>
            <p:cNvSpPr>
              <a:spLocks noChangeArrowheads="1"/>
            </p:cNvSpPr>
            <p:nvPr/>
          </p:nvSpPr>
          <p:spPr bwMode="auto">
            <a:xfrm>
              <a:off x="2409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44" name="Rectangle 19"/>
            <p:cNvSpPr>
              <a:spLocks noChangeArrowheads="1"/>
            </p:cNvSpPr>
            <p:nvPr/>
          </p:nvSpPr>
          <p:spPr bwMode="auto">
            <a:xfrm>
              <a:off x="2466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45" name="Rectangle 20"/>
            <p:cNvSpPr>
              <a:spLocks noChangeArrowheads="1"/>
            </p:cNvSpPr>
            <p:nvPr/>
          </p:nvSpPr>
          <p:spPr bwMode="auto">
            <a:xfrm>
              <a:off x="2523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46" name="Rectangle 21"/>
            <p:cNvSpPr>
              <a:spLocks noChangeArrowheads="1"/>
            </p:cNvSpPr>
            <p:nvPr/>
          </p:nvSpPr>
          <p:spPr bwMode="auto">
            <a:xfrm>
              <a:off x="2581" y="2211"/>
              <a:ext cx="28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47" name="Rectangle 22"/>
            <p:cNvSpPr>
              <a:spLocks noChangeArrowheads="1"/>
            </p:cNvSpPr>
            <p:nvPr/>
          </p:nvSpPr>
          <p:spPr bwMode="auto">
            <a:xfrm>
              <a:off x="2638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48" name="Rectangle 23"/>
            <p:cNvSpPr>
              <a:spLocks noChangeArrowheads="1"/>
            </p:cNvSpPr>
            <p:nvPr/>
          </p:nvSpPr>
          <p:spPr bwMode="auto">
            <a:xfrm>
              <a:off x="2695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49" name="Rectangle 24"/>
            <p:cNvSpPr>
              <a:spLocks noChangeArrowheads="1"/>
            </p:cNvSpPr>
            <p:nvPr/>
          </p:nvSpPr>
          <p:spPr bwMode="auto">
            <a:xfrm>
              <a:off x="2753" y="2211"/>
              <a:ext cx="28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50" name="Rectangle 25"/>
            <p:cNvSpPr>
              <a:spLocks noChangeArrowheads="1"/>
            </p:cNvSpPr>
            <p:nvPr/>
          </p:nvSpPr>
          <p:spPr bwMode="auto">
            <a:xfrm>
              <a:off x="2810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51" name="Rectangle 26"/>
            <p:cNvSpPr>
              <a:spLocks noChangeArrowheads="1"/>
            </p:cNvSpPr>
            <p:nvPr/>
          </p:nvSpPr>
          <p:spPr bwMode="auto">
            <a:xfrm>
              <a:off x="2867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52" name="Rectangle 27"/>
            <p:cNvSpPr>
              <a:spLocks noChangeArrowheads="1"/>
            </p:cNvSpPr>
            <p:nvPr/>
          </p:nvSpPr>
          <p:spPr bwMode="auto">
            <a:xfrm>
              <a:off x="2925" y="2211"/>
              <a:ext cx="28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53" name="Rectangle 28"/>
            <p:cNvSpPr>
              <a:spLocks noChangeArrowheads="1"/>
            </p:cNvSpPr>
            <p:nvPr/>
          </p:nvSpPr>
          <p:spPr bwMode="auto">
            <a:xfrm>
              <a:off x="2982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54" name="Rectangle 29"/>
            <p:cNvSpPr>
              <a:spLocks noChangeArrowheads="1"/>
            </p:cNvSpPr>
            <p:nvPr/>
          </p:nvSpPr>
          <p:spPr bwMode="auto">
            <a:xfrm>
              <a:off x="3039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55" name="Rectangle 30"/>
            <p:cNvSpPr>
              <a:spLocks noChangeArrowheads="1"/>
            </p:cNvSpPr>
            <p:nvPr/>
          </p:nvSpPr>
          <p:spPr bwMode="auto">
            <a:xfrm>
              <a:off x="3097" y="2211"/>
              <a:ext cx="28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56" name="Rectangle 31"/>
            <p:cNvSpPr>
              <a:spLocks noChangeArrowheads="1"/>
            </p:cNvSpPr>
            <p:nvPr/>
          </p:nvSpPr>
          <p:spPr bwMode="auto">
            <a:xfrm>
              <a:off x="3154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57" name="Rectangle 32"/>
            <p:cNvSpPr>
              <a:spLocks noChangeArrowheads="1"/>
            </p:cNvSpPr>
            <p:nvPr/>
          </p:nvSpPr>
          <p:spPr bwMode="auto">
            <a:xfrm>
              <a:off x="3211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58" name="Rectangle 33"/>
            <p:cNvSpPr>
              <a:spLocks noChangeArrowheads="1"/>
            </p:cNvSpPr>
            <p:nvPr/>
          </p:nvSpPr>
          <p:spPr bwMode="auto">
            <a:xfrm>
              <a:off x="3269" y="2211"/>
              <a:ext cx="28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59" name="Rectangle 34"/>
            <p:cNvSpPr>
              <a:spLocks noChangeArrowheads="1"/>
            </p:cNvSpPr>
            <p:nvPr/>
          </p:nvSpPr>
          <p:spPr bwMode="auto">
            <a:xfrm>
              <a:off x="3326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60" name="Rectangle 35"/>
            <p:cNvSpPr>
              <a:spLocks noChangeArrowheads="1"/>
            </p:cNvSpPr>
            <p:nvPr/>
          </p:nvSpPr>
          <p:spPr bwMode="auto">
            <a:xfrm>
              <a:off x="3383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61" name="Rectangle 36"/>
            <p:cNvSpPr>
              <a:spLocks noChangeArrowheads="1"/>
            </p:cNvSpPr>
            <p:nvPr/>
          </p:nvSpPr>
          <p:spPr bwMode="auto">
            <a:xfrm>
              <a:off x="3440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62" name="Rectangle 37"/>
            <p:cNvSpPr>
              <a:spLocks noChangeArrowheads="1"/>
            </p:cNvSpPr>
            <p:nvPr/>
          </p:nvSpPr>
          <p:spPr bwMode="auto">
            <a:xfrm>
              <a:off x="3498" y="2211"/>
              <a:ext cx="28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63" name="Rectangle 38"/>
            <p:cNvSpPr>
              <a:spLocks noChangeArrowheads="1"/>
            </p:cNvSpPr>
            <p:nvPr/>
          </p:nvSpPr>
          <p:spPr bwMode="auto">
            <a:xfrm>
              <a:off x="3555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64" name="Rectangle 39"/>
            <p:cNvSpPr>
              <a:spLocks noChangeArrowheads="1"/>
            </p:cNvSpPr>
            <p:nvPr/>
          </p:nvSpPr>
          <p:spPr bwMode="auto">
            <a:xfrm>
              <a:off x="3612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65" name="Rectangle 40"/>
            <p:cNvSpPr>
              <a:spLocks noChangeArrowheads="1"/>
            </p:cNvSpPr>
            <p:nvPr/>
          </p:nvSpPr>
          <p:spPr bwMode="auto">
            <a:xfrm>
              <a:off x="3670" y="2211"/>
              <a:ext cx="28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66" name="Rectangle 41"/>
            <p:cNvSpPr>
              <a:spLocks noChangeArrowheads="1"/>
            </p:cNvSpPr>
            <p:nvPr/>
          </p:nvSpPr>
          <p:spPr bwMode="auto">
            <a:xfrm>
              <a:off x="3727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67" name="Rectangle 42"/>
            <p:cNvSpPr>
              <a:spLocks noChangeArrowheads="1"/>
            </p:cNvSpPr>
            <p:nvPr/>
          </p:nvSpPr>
          <p:spPr bwMode="auto">
            <a:xfrm>
              <a:off x="3784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68" name="Rectangle 43"/>
            <p:cNvSpPr>
              <a:spLocks noChangeArrowheads="1"/>
            </p:cNvSpPr>
            <p:nvPr/>
          </p:nvSpPr>
          <p:spPr bwMode="auto">
            <a:xfrm>
              <a:off x="3842" y="2211"/>
              <a:ext cx="28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69" name="Rectangle 44"/>
            <p:cNvSpPr>
              <a:spLocks noChangeArrowheads="1"/>
            </p:cNvSpPr>
            <p:nvPr/>
          </p:nvSpPr>
          <p:spPr bwMode="auto">
            <a:xfrm>
              <a:off x="3899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70" name="Rectangle 45"/>
            <p:cNvSpPr>
              <a:spLocks noChangeArrowheads="1"/>
            </p:cNvSpPr>
            <p:nvPr/>
          </p:nvSpPr>
          <p:spPr bwMode="auto">
            <a:xfrm>
              <a:off x="3956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71" name="Rectangle 46"/>
            <p:cNvSpPr>
              <a:spLocks noChangeArrowheads="1"/>
            </p:cNvSpPr>
            <p:nvPr/>
          </p:nvSpPr>
          <p:spPr bwMode="auto">
            <a:xfrm>
              <a:off x="4014" y="2211"/>
              <a:ext cx="28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72" name="Rectangle 47"/>
            <p:cNvSpPr>
              <a:spLocks noChangeArrowheads="1"/>
            </p:cNvSpPr>
            <p:nvPr/>
          </p:nvSpPr>
          <p:spPr bwMode="auto">
            <a:xfrm>
              <a:off x="4071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73" name="Rectangle 48"/>
            <p:cNvSpPr>
              <a:spLocks noChangeArrowheads="1"/>
            </p:cNvSpPr>
            <p:nvPr/>
          </p:nvSpPr>
          <p:spPr bwMode="auto">
            <a:xfrm>
              <a:off x="4128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74" name="Rectangle 49"/>
            <p:cNvSpPr>
              <a:spLocks noChangeArrowheads="1"/>
            </p:cNvSpPr>
            <p:nvPr/>
          </p:nvSpPr>
          <p:spPr bwMode="auto">
            <a:xfrm>
              <a:off x="4186" y="2211"/>
              <a:ext cx="28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75" name="Rectangle 50"/>
            <p:cNvSpPr>
              <a:spLocks noChangeArrowheads="1"/>
            </p:cNvSpPr>
            <p:nvPr/>
          </p:nvSpPr>
          <p:spPr bwMode="auto">
            <a:xfrm>
              <a:off x="4243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76" name="Rectangle 51"/>
            <p:cNvSpPr>
              <a:spLocks noChangeArrowheads="1"/>
            </p:cNvSpPr>
            <p:nvPr/>
          </p:nvSpPr>
          <p:spPr bwMode="auto">
            <a:xfrm>
              <a:off x="4300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77" name="Rectangle 52"/>
            <p:cNvSpPr>
              <a:spLocks noChangeArrowheads="1"/>
            </p:cNvSpPr>
            <p:nvPr/>
          </p:nvSpPr>
          <p:spPr bwMode="auto">
            <a:xfrm>
              <a:off x="4358" y="2211"/>
              <a:ext cx="28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78" name="Rectangle 53"/>
            <p:cNvSpPr>
              <a:spLocks noChangeArrowheads="1"/>
            </p:cNvSpPr>
            <p:nvPr/>
          </p:nvSpPr>
          <p:spPr bwMode="auto">
            <a:xfrm>
              <a:off x="4415" y="2211"/>
              <a:ext cx="28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79" name="Rectangle 54"/>
            <p:cNvSpPr>
              <a:spLocks noChangeArrowheads="1"/>
            </p:cNvSpPr>
            <p:nvPr/>
          </p:nvSpPr>
          <p:spPr bwMode="auto">
            <a:xfrm>
              <a:off x="4472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80" name="Rectangle 55"/>
            <p:cNvSpPr>
              <a:spLocks noChangeArrowheads="1"/>
            </p:cNvSpPr>
            <p:nvPr/>
          </p:nvSpPr>
          <p:spPr bwMode="auto">
            <a:xfrm>
              <a:off x="4529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81" name="Rectangle 56"/>
            <p:cNvSpPr>
              <a:spLocks noChangeArrowheads="1"/>
            </p:cNvSpPr>
            <p:nvPr/>
          </p:nvSpPr>
          <p:spPr bwMode="auto">
            <a:xfrm>
              <a:off x="4587" y="2211"/>
              <a:ext cx="28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82" name="Rectangle 57"/>
            <p:cNvSpPr>
              <a:spLocks noChangeArrowheads="1"/>
            </p:cNvSpPr>
            <p:nvPr/>
          </p:nvSpPr>
          <p:spPr bwMode="auto">
            <a:xfrm>
              <a:off x="4644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83" name="Rectangle 58"/>
            <p:cNvSpPr>
              <a:spLocks noChangeArrowheads="1"/>
            </p:cNvSpPr>
            <p:nvPr/>
          </p:nvSpPr>
          <p:spPr bwMode="auto">
            <a:xfrm>
              <a:off x="4701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84" name="Rectangle 59"/>
            <p:cNvSpPr>
              <a:spLocks noChangeArrowheads="1"/>
            </p:cNvSpPr>
            <p:nvPr/>
          </p:nvSpPr>
          <p:spPr bwMode="auto">
            <a:xfrm>
              <a:off x="4759" y="2211"/>
              <a:ext cx="28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85" name="Rectangle 60"/>
            <p:cNvSpPr>
              <a:spLocks noChangeArrowheads="1"/>
            </p:cNvSpPr>
            <p:nvPr/>
          </p:nvSpPr>
          <p:spPr bwMode="auto">
            <a:xfrm>
              <a:off x="4816" y="2211"/>
              <a:ext cx="29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86" name="Rectangle 61"/>
            <p:cNvSpPr>
              <a:spLocks noChangeArrowheads="1"/>
            </p:cNvSpPr>
            <p:nvPr/>
          </p:nvSpPr>
          <p:spPr bwMode="auto">
            <a:xfrm>
              <a:off x="4873" y="2211"/>
              <a:ext cx="10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62467" name="Line 62"/>
          <p:cNvSpPr>
            <a:spLocks noChangeShapeType="1"/>
          </p:cNvSpPr>
          <p:nvPr/>
        </p:nvSpPr>
        <p:spPr bwMode="auto">
          <a:xfrm>
            <a:off x="5189539" y="1797052"/>
            <a:ext cx="1587" cy="1712913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68" name="Oval 64"/>
          <p:cNvSpPr>
            <a:spLocks noChangeArrowheads="1"/>
          </p:cNvSpPr>
          <p:nvPr/>
        </p:nvSpPr>
        <p:spPr bwMode="auto">
          <a:xfrm>
            <a:off x="3824289" y="2933702"/>
            <a:ext cx="180975" cy="1825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62469" name="Oval 65"/>
          <p:cNvSpPr>
            <a:spLocks noChangeArrowheads="1"/>
          </p:cNvSpPr>
          <p:nvPr/>
        </p:nvSpPr>
        <p:spPr bwMode="auto">
          <a:xfrm>
            <a:off x="5113339" y="4238627"/>
            <a:ext cx="180975" cy="1825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62470" name="Oval 66"/>
          <p:cNvSpPr>
            <a:spLocks noChangeArrowheads="1"/>
          </p:cNvSpPr>
          <p:nvPr/>
        </p:nvSpPr>
        <p:spPr bwMode="auto">
          <a:xfrm>
            <a:off x="6342065" y="2949577"/>
            <a:ext cx="180975" cy="182563"/>
          </a:xfrm>
          <a:prstGeom prst="ellipse">
            <a:avLst/>
          </a:prstGeom>
          <a:solidFill>
            <a:srgbClr val="FFFF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grpSp>
        <p:nvGrpSpPr>
          <p:cNvPr id="62471" name="Group 67"/>
          <p:cNvGrpSpPr>
            <a:grpSpLocks/>
          </p:cNvGrpSpPr>
          <p:nvPr/>
        </p:nvGrpSpPr>
        <p:grpSpPr bwMode="auto">
          <a:xfrm>
            <a:off x="4946651" y="4587877"/>
            <a:ext cx="485775" cy="379413"/>
            <a:chOff x="3116" y="2890"/>
            <a:chExt cx="306" cy="239"/>
          </a:xfrm>
        </p:grpSpPr>
        <p:sp>
          <p:nvSpPr>
            <p:cNvPr id="62621" name="Line 68"/>
            <p:cNvSpPr>
              <a:spLocks noChangeShapeType="1"/>
            </p:cNvSpPr>
            <p:nvPr/>
          </p:nvSpPr>
          <p:spPr bwMode="auto">
            <a:xfrm flipV="1">
              <a:off x="3154" y="2947"/>
              <a:ext cx="1" cy="182"/>
            </a:xfrm>
            <a:prstGeom prst="line">
              <a:avLst/>
            </a:prstGeom>
            <a:noFill/>
            <a:ln w="301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22" name="Line 69"/>
            <p:cNvSpPr>
              <a:spLocks noChangeShapeType="1"/>
            </p:cNvSpPr>
            <p:nvPr/>
          </p:nvSpPr>
          <p:spPr bwMode="auto">
            <a:xfrm flipV="1">
              <a:off x="3192" y="2918"/>
              <a:ext cx="1" cy="211"/>
            </a:xfrm>
            <a:prstGeom prst="line">
              <a:avLst/>
            </a:prstGeom>
            <a:noFill/>
            <a:ln w="301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23" name="Line 70"/>
            <p:cNvSpPr>
              <a:spLocks noChangeShapeType="1"/>
            </p:cNvSpPr>
            <p:nvPr/>
          </p:nvSpPr>
          <p:spPr bwMode="auto">
            <a:xfrm flipV="1">
              <a:off x="3230" y="2976"/>
              <a:ext cx="1" cy="153"/>
            </a:xfrm>
            <a:prstGeom prst="line">
              <a:avLst/>
            </a:prstGeom>
            <a:noFill/>
            <a:ln w="301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24" name="Line 71"/>
            <p:cNvSpPr>
              <a:spLocks noChangeShapeType="1"/>
            </p:cNvSpPr>
            <p:nvPr/>
          </p:nvSpPr>
          <p:spPr bwMode="auto">
            <a:xfrm flipV="1">
              <a:off x="3269" y="2937"/>
              <a:ext cx="1" cy="192"/>
            </a:xfrm>
            <a:prstGeom prst="line">
              <a:avLst/>
            </a:prstGeom>
            <a:noFill/>
            <a:ln w="301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25" name="Line 72"/>
            <p:cNvSpPr>
              <a:spLocks noChangeShapeType="1"/>
            </p:cNvSpPr>
            <p:nvPr/>
          </p:nvSpPr>
          <p:spPr bwMode="auto">
            <a:xfrm flipV="1">
              <a:off x="3307" y="2890"/>
              <a:ext cx="1" cy="239"/>
            </a:xfrm>
            <a:prstGeom prst="line">
              <a:avLst/>
            </a:prstGeom>
            <a:noFill/>
            <a:ln w="301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26" name="Line 73"/>
            <p:cNvSpPr>
              <a:spLocks noChangeShapeType="1"/>
            </p:cNvSpPr>
            <p:nvPr/>
          </p:nvSpPr>
          <p:spPr bwMode="auto">
            <a:xfrm flipV="1">
              <a:off x="3345" y="2928"/>
              <a:ext cx="1" cy="201"/>
            </a:xfrm>
            <a:prstGeom prst="line">
              <a:avLst/>
            </a:prstGeom>
            <a:noFill/>
            <a:ln w="301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27" name="Line 74"/>
            <p:cNvSpPr>
              <a:spLocks noChangeShapeType="1"/>
            </p:cNvSpPr>
            <p:nvPr/>
          </p:nvSpPr>
          <p:spPr bwMode="auto">
            <a:xfrm flipV="1">
              <a:off x="3421" y="2937"/>
              <a:ext cx="1" cy="192"/>
            </a:xfrm>
            <a:prstGeom prst="line">
              <a:avLst/>
            </a:prstGeom>
            <a:noFill/>
            <a:ln w="301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28" name="Line 75"/>
            <p:cNvSpPr>
              <a:spLocks noChangeShapeType="1"/>
            </p:cNvSpPr>
            <p:nvPr/>
          </p:nvSpPr>
          <p:spPr bwMode="auto">
            <a:xfrm flipV="1">
              <a:off x="3383" y="2928"/>
              <a:ext cx="1" cy="201"/>
            </a:xfrm>
            <a:prstGeom prst="line">
              <a:avLst/>
            </a:prstGeom>
            <a:noFill/>
            <a:ln w="301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29" name="Line 76"/>
            <p:cNvSpPr>
              <a:spLocks noChangeShapeType="1"/>
            </p:cNvSpPr>
            <p:nvPr/>
          </p:nvSpPr>
          <p:spPr bwMode="auto">
            <a:xfrm flipV="1">
              <a:off x="3116" y="2928"/>
              <a:ext cx="1" cy="201"/>
            </a:xfrm>
            <a:prstGeom prst="line">
              <a:avLst/>
            </a:prstGeom>
            <a:noFill/>
            <a:ln w="301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472" name="Group 77"/>
          <p:cNvGrpSpPr>
            <a:grpSpLocks/>
          </p:cNvGrpSpPr>
          <p:nvPr/>
        </p:nvGrpSpPr>
        <p:grpSpPr bwMode="auto">
          <a:xfrm>
            <a:off x="2625725" y="1781176"/>
            <a:ext cx="5126038" cy="30163"/>
            <a:chOff x="1654" y="1122"/>
            <a:chExt cx="3229" cy="19"/>
          </a:xfrm>
        </p:grpSpPr>
        <p:sp>
          <p:nvSpPr>
            <p:cNvPr id="62564" name="Rectangle 78"/>
            <p:cNvSpPr>
              <a:spLocks noChangeArrowheads="1"/>
            </p:cNvSpPr>
            <p:nvPr/>
          </p:nvSpPr>
          <p:spPr bwMode="auto">
            <a:xfrm>
              <a:off x="1654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65" name="Rectangle 79"/>
            <p:cNvSpPr>
              <a:spLocks noChangeArrowheads="1"/>
            </p:cNvSpPr>
            <p:nvPr/>
          </p:nvSpPr>
          <p:spPr bwMode="auto">
            <a:xfrm>
              <a:off x="1712" y="1122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66" name="Rectangle 80"/>
            <p:cNvSpPr>
              <a:spLocks noChangeArrowheads="1"/>
            </p:cNvSpPr>
            <p:nvPr/>
          </p:nvSpPr>
          <p:spPr bwMode="auto">
            <a:xfrm>
              <a:off x="1769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67" name="Rectangle 81"/>
            <p:cNvSpPr>
              <a:spLocks noChangeArrowheads="1"/>
            </p:cNvSpPr>
            <p:nvPr/>
          </p:nvSpPr>
          <p:spPr bwMode="auto">
            <a:xfrm>
              <a:off x="1826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68" name="Rectangle 82"/>
            <p:cNvSpPr>
              <a:spLocks noChangeArrowheads="1"/>
            </p:cNvSpPr>
            <p:nvPr/>
          </p:nvSpPr>
          <p:spPr bwMode="auto">
            <a:xfrm>
              <a:off x="1883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69" name="Rectangle 83"/>
            <p:cNvSpPr>
              <a:spLocks noChangeArrowheads="1"/>
            </p:cNvSpPr>
            <p:nvPr/>
          </p:nvSpPr>
          <p:spPr bwMode="auto">
            <a:xfrm>
              <a:off x="1941" y="1122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70" name="Rectangle 84"/>
            <p:cNvSpPr>
              <a:spLocks noChangeArrowheads="1"/>
            </p:cNvSpPr>
            <p:nvPr/>
          </p:nvSpPr>
          <p:spPr bwMode="auto">
            <a:xfrm>
              <a:off x="1998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71" name="Rectangle 85"/>
            <p:cNvSpPr>
              <a:spLocks noChangeArrowheads="1"/>
            </p:cNvSpPr>
            <p:nvPr/>
          </p:nvSpPr>
          <p:spPr bwMode="auto">
            <a:xfrm>
              <a:off x="2055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72" name="Rectangle 86"/>
            <p:cNvSpPr>
              <a:spLocks noChangeArrowheads="1"/>
            </p:cNvSpPr>
            <p:nvPr/>
          </p:nvSpPr>
          <p:spPr bwMode="auto">
            <a:xfrm>
              <a:off x="2113" y="1122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73" name="Rectangle 87"/>
            <p:cNvSpPr>
              <a:spLocks noChangeArrowheads="1"/>
            </p:cNvSpPr>
            <p:nvPr/>
          </p:nvSpPr>
          <p:spPr bwMode="auto">
            <a:xfrm>
              <a:off x="2170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74" name="Rectangle 88"/>
            <p:cNvSpPr>
              <a:spLocks noChangeArrowheads="1"/>
            </p:cNvSpPr>
            <p:nvPr/>
          </p:nvSpPr>
          <p:spPr bwMode="auto">
            <a:xfrm>
              <a:off x="2227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75" name="Rectangle 89"/>
            <p:cNvSpPr>
              <a:spLocks noChangeArrowheads="1"/>
            </p:cNvSpPr>
            <p:nvPr/>
          </p:nvSpPr>
          <p:spPr bwMode="auto">
            <a:xfrm>
              <a:off x="2285" y="1122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76" name="Rectangle 90"/>
            <p:cNvSpPr>
              <a:spLocks noChangeArrowheads="1"/>
            </p:cNvSpPr>
            <p:nvPr/>
          </p:nvSpPr>
          <p:spPr bwMode="auto">
            <a:xfrm>
              <a:off x="2342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77" name="Rectangle 91"/>
            <p:cNvSpPr>
              <a:spLocks noChangeArrowheads="1"/>
            </p:cNvSpPr>
            <p:nvPr/>
          </p:nvSpPr>
          <p:spPr bwMode="auto">
            <a:xfrm>
              <a:off x="2399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78" name="Rectangle 92"/>
            <p:cNvSpPr>
              <a:spLocks noChangeArrowheads="1"/>
            </p:cNvSpPr>
            <p:nvPr/>
          </p:nvSpPr>
          <p:spPr bwMode="auto">
            <a:xfrm>
              <a:off x="2457" y="1122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79" name="Rectangle 93"/>
            <p:cNvSpPr>
              <a:spLocks noChangeArrowheads="1"/>
            </p:cNvSpPr>
            <p:nvPr/>
          </p:nvSpPr>
          <p:spPr bwMode="auto">
            <a:xfrm>
              <a:off x="2514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80" name="Rectangle 94"/>
            <p:cNvSpPr>
              <a:spLocks noChangeArrowheads="1"/>
            </p:cNvSpPr>
            <p:nvPr/>
          </p:nvSpPr>
          <p:spPr bwMode="auto">
            <a:xfrm>
              <a:off x="2571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81" name="Rectangle 95"/>
            <p:cNvSpPr>
              <a:spLocks noChangeArrowheads="1"/>
            </p:cNvSpPr>
            <p:nvPr/>
          </p:nvSpPr>
          <p:spPr bwMode="auto">
            <a:xfrm>
              <a:off x="2629" y="1122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82" name="Rectangle 96"/>
            <p:cNvSpPr>
              <a:spLocks noChangeArrowheads="1"/>
            </p:cNvSpPr>
            <p:nvPr/>
          </p:nvSpPr>
          <p:spPr bwMode="auto">
            <a:xfrm>
              <a:off x="2686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83" name="Rectangle 97"/>
            <p:cNvSpPr>
              <a:spLocks noChangeArrowheads="1"/>
            </p:cNvSpPr>
            <p:nvPr/>
          </p:nvSpPr>
          <p:spPr bwMode="auto">
            <a:xfrm>
              <a:off x="2743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84" name="Rectangle 98"/>
            <p:cNvSpPr>
              <a:spLocks noChangeArrowheads="1"/>
            </p:cNvSpPr>
            <p:nvPr/>
          </p:nvSpPr>
          <p:spPr bwMode="auto">
            <a:xfrm>
              <a:off x="2800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85" name="Rectangle 99"/>
            <p:cNvSpPr>
              <a:spLocks noChangeArrowheads="1"/>
            </p:cNvSpPr>
            <p:nvPr/>
          </p:nvSpPr>
          <p:spPr bwMode="auto">
            <a:xfrm>
              <a:off x="2858" y="1122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86" name="Rectangle 100"/>
            <p:cNvSpPr>
              <a:spLocks noChangeArrowheads="1"/>
            </p:cNvSpPr>
            <p:nvPr/>
          </p:nvSpPr>
          <p:spPr bwMode="auto">
            <a:xfrm>
              <a:off x="2915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87" name="Rectangle 101"/>
            <p:cNvSpPr>
              <a:spLocks noChangeArrowheads="1"/>
            </p:cNvSpPr>
            <p:nvPr/>
          </p:nvSpPr>
          <p:spPr bwMode="auto">
            <a:xfrm>
              <a:off x="2972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88" name="Rectangle 102"/>
            <p:cNvSpPr>
              <a:spLocks noChangeArrowheads="1"/>
            </p:cNvSpPr>
            <p:nvPr/>
          </p:nvSpPr>
          <p:spPr bwMode="auto">
            <a:xfrm>
              <a:off x="3030" y="1122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89" name="Rectangle 103"/>
            <p:cNvSpPr>
              <a:spLocks noChangeArrowheads="1"/>
            </p:cNvSpPr>
            <p:nvPr/>
          </p:nvSpPr>
          <p:spPr bwMode="auto">
            <a:xfrm>
              <a:off x="3087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90" name="Rectangle 104"/>
            <p:cNvSpPr>
              <a:spLocks noChangeArrowheads="1"/>
            </p:cNvSpPr>
            <p:nvPr/>
          </p:nvSpPr>
          <p:spPr bwMode="auto">
            <a:xfrm>
              <a:off x="3144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91" name="Rectangle 105"/>
            <p:cNvSpPr>
              <a:spLocks noChangeArrowheads="1"/>
            </p:cNvSpPr>
            <p:nvPr/>
          </p:nvSpPr>
          <p:spPr bwMode="auto">
            <a:xfrm>
              <a:off x="3202" y="1122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92" name="Rectangle 106"/>
            <p:cNvSpPr>
              <a:spLocks noChangeArrowheads="1"/>
            </p:cNvSpPr>
            <p:nvPr/>
          </p:nvSpPr>
          <p:spPr bwMode="auto">
            <a:xfrm>
              <a:off x="3259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93" name="Rectangle 107"/>
            <p:cNvSpPr>
              <a:spLocks noChangeArrowheads="1"/>
            </p:cNvSpPr>
            <p:nvPr/>
          </p:nvSpPr>
          <p:spPr bwMode="auto">
            <a:xfrm>
              <a:off x="3316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94" name="Rectangle 108"/>
            <p:cNvSpPr>
              <a:spLocks noChangeArrowheads="1"/>
            </p:cNvSpPr>
            <p:nvPr/>
          </p:nvSpPr>
          <p:spPr bwMode="auto">
            <a:xfrm>
              <a:off x="3374" y="1122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95" name="Rectangle 109"/>
            <p:cNvSpPr>
              <a:spLocks noChangeArrowheads="1"/>
            </p:cNvSpPr>
            <p:nvPr/>
          </p:nvSpPr>
          <p:spPr bwMode="auto">
            <a:xfrm>
              <a:off x="3431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96" name="Rectangle 110"/>
            <p:cNvSpPr>
              <a:spLocks noChangeArrowheads="1"/>
            </p:cNvSpPr>
            <p:nvPr/>
          </p:nvSpPr>
          <p:spPr bwMode="auto">
            <a:xfrm>
              <a:off x="3488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97" name="Rectangle 111"/>
            <p:cNvSpPr>
              <a:spLocks noChangeArrowheads="1"/>
            </p:cNvSpPr>
            <p:nvPr/>
          </p:nvSpPr>
          <p:spPr bwMode="auto">
            <a:xfrm>
              <a:off x="3546" y="1122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98" name="Rectangle 112"/>
            <p:cNvSpPr>
              <a:spLocks noChangeArrowheads="1"/>
            </p:cNvSpPr>
            <p:nvPr/>
          </p:nvSpPr>
          <p:spPr bwMode="auto">
            <a:xfrm>
              <a:off x="3603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99" name="Rectangle 113"/>
            <p:cNvSpPr>
              <a:spLocks noChangeArrowheads="1"/>
            </p:cNvSpPr>
            <p:nvPr/>
          </p:nvSpPr>
          <p:spPr bwMode="auto">
            <a:xfrm>
              <a:off x="3660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00" name="Rectangle 114"/>
            <p:cNvSpPr>
              <a:spLocks noChangeArrowheads="1"/>
            </p:cNvSpPr>
            <p:nvPr/>
          </p:nvSpPr>
          <p:spPr bwMode="auto">
            <a:xfrm>
              <a:off x="3718" y="1122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01" name="Rectangle 115"/>
            <p:cNvSpPr>
              <a:spLocks noChangeArrowheads="1"/>
            </p:cNvSpPr>
            <p:nvPr/>
          </p:nvSpPr>
          <p:spPr bwMode="auto">
            <a:xfrm>
              <a:off x="3775" y="1122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02" name="Rectangle 116"/>
            <p:cNvSpPr>
              <a:spLocks noChangeArrowheads="1"/>
            </p:cNvSpPr>
            <p:nvPr/>
          </p:nvSpPr>
          <p:spPr bwMode="auto">
            <a:xfrm>
              <a:off x="3832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03" name="Rectangle 117"/>
            <p:cNvSpPr>
              <a:spLocks noChangeArrowheads="1"/>
            </p:cNvSpPr>
            <p:nvPr/>
          </p:nvSpPr>
          <p:spPr bwMode="auto">
            <a:xfrm>
              <a:off x="3889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04" name="Rectangle 118"/>
            <p:cNvSpPr>
              <a:spLocks noChangeArrowheads="1"/>
            </p:cNvSpPr>
            <p:nvPr/>
          </p:nvSpPr>
          <p:spPr bwMode="auto">
            <a:xfrm>
              <a:off x="3947" y="1122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05" name="Rectangle 119"/>
            <p:cNvSpPr>
              <a:spLocks noChangeArrowheads="1"/>
            </p:cNvSpPr>
            <p:nvPr/>
          </p:nvSpPr>
          <p:spPr bwMode="auto">
            <a:xfrm>
              <a:off x="4004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06" name="Rectangle 120"/>
            <p:cNvSpPr>
              <a:spLocks noChangeArrowheads="1"/>
            </p:cNvSpPr>
            <p:nvPr/>
          </p:nvSpPr>
          <p:spPr bwMode="auto">
            <a:xfrm>
              <a:off x="4061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07" name="Rectangle 121"/>
            <p:cNvSpPr>
              <a:spLocks noChangeArrowheads="1"/>
            </p:cNvSpPr>
            <p:nvPr/>
          </p:nvSpPr>
          <p:spPr bwMode="auto">
            <a:xfrm>
              <a:off x="4119" y="1122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08" name="Rectangle 122"/>
            <p:cNvSpPr>
              <a:spLocks noChangeArrowheads="1"/>
            </p:cNvSpPr>
            <p:nvPr/>
          </p:nvSpPr>
          <p:spPr bwMode="auto">
            <a:xfrm>
              <a:off x="4176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09" name="Rectangle 123"/>
            <p:cNvSpPr>
              <a:spLocks noChangeArrowheads="1"/>
            </p:cNvSpPr>
            <p:nvPr/>
          </p:nvSpPr>
          <p:spPr bwMode="auto">
            <a:xfrm>
              <a:off x="4233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10" name="Rectangle 124"/>
            <p:cNvSpPr>
              <a:spLocks noChangeArrowheads="1"/>
            </p:cNvSpPr>
            <p:nvPr/>
          </p:nvSpPr>
          <p:spPr bwMode="auto">
            <a:xfrm>
              <a:off x="4291" y="1122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11" name="Rectangle 125"/>
            <p:cNvSpPr>
              <a:spLocks noChangeArrowheads="1"/>
            </p:cNvSpPr>
            <p:nvPr/>
          </p:nvSpPr>
          <p:spPr bwMode="auto">
            <a:xfrm>
              <a:off x="4348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12" name="Rectangle 126"/>
            <p:cNvSpPr>
              <a:spLocks noChangeArrowheads="1"/>
            </p:cNvSpPr>
            <p:nvPr/>
          </p:nvSpPr>
          <p:spPr bwMode="auto">
            <a:xfrm>
              <a:off x="4405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13" name="Rectangle 127"/>
            <p:cNvSpPr>
              <a:spLocks noChangeArrowheads="1"/>
            </p:cNvSpPr>
            <p:nvPr/>
          </p:nvSpPr>
          <p:spPr bwMode="auto">
            <a:xfrm>
              <a:off x="4463" y="1122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14" name="Rectangle 128"/>
            <p:cNvSpPr>
              <a:spLocks noChangeArrowheads="1"/>
            </p:cNvSpPr>
            <p:nvPr/>
          </p:nvSpPr>
          <p:spPr bwMode="auto">
            <a:xfrm>
              <a:off x="4520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15" name="Rectangle 129"/>
            <p:cNvSpPr>
              <a:spLocks noChangeArrowheads="1"/>
            </p:cNvSpPr>
            <p:nvPr/>
          </p:nvSpPr>
          <p:spPr bwMode="auto">
            <a:xfrm>
              <a:off x="4577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16" name="Rectangle 130"/>
            <p:cNvSpPr>
              <a:spLocks noChangeArrowheads="1"/>
            </p:cNvSpPr>
            <p:nvPr/>
          </p:nvSpPr>
          <p:spPr bwMode="auto">
            <a:xfrm>
              <a:off x="4635" y="1122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17" name="Rectangle 131"/>
            <p:cNvSpPr>
              <a:spLocks noChangeArrowheads="1"/>
            </p:cNvSpPr>
            <p:nvPr/>
          </p:nvSpPr>
          <p:spPr bwMode="auto">
            <a:xfrm>
              <a:off x="4692" y="1122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18" name="Rectangle 132"/>
            <p:cNvSpPr>
              <a:spLocks noChangeArrowheads="1"/>
            </p:cNvSpPr>
            <p:nvPr/>
          </p:nvSpPr>
          <p:spPr bwMode="auto">
            <a:xfrm>
              <a:off x="4749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19" name="Rectangle 133"/>
            <p:cNvSpPr>
              <a:spLocks noChangeArrowheads="1"/>
            </p:cNvSpPr>
            <p:nvPr/>
          </p:nvSpPr>
          <p:spPr bwMode="auto">
            <a:xfrm>
              <a:off x="4806" y="1122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620" name="Rectangle 134"/>
            <p:cNvSpPr>
              <a:spLocks noChangeArrowheads="1"/>
            </p:cNvSpPr>
            <p:nvPr/>
          </p:nvSpPr>
          <p:spPr bwMode="auto">
            <a:xfrm>
              <a:off x="4864" y="1122"/>
              <a:ext cx="1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62473" name="Group 135"/>
          <p:cNvGrpSpPr>
            <a:grpSpLocks/>
          </p:cNvGrpSpPr>
          <p:nvPr/>
        </p:nvGrpSpPr>
        <p:grpSpPr bwMode="auto">
          <a:xfrm>
            <a:off x="2625725" y="5907088"/>
            <a:ext cx="5140325" cy="30162"/>
            <a:chOff x="1654" y="3721"/>
            <a:chExt cx="3238" cy="19"/>
          </a:xfrm>
        </p:grpSpPr>
        <p:sp>
          <p:nvSpPr>
            <p:cNvPr id="62507" name="Rectangle 136"/>
            <p:cNvSpPr>
              <a:spLocks noChangeArrowheads="1"/>
            </p:cNvSpPr>
            <p:nvPr/>
          </p:nvSpPr>
          <p:spPr bwMode="auto">
            <a:xfrm>
              <a:off x="1654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08" name="Rectangle 137"/>
            <p:cNvSpPr>
              <a:spLocks noChangeArrowheads="1"/>
            </p:cNvSpPr>
            <p:nvPr/>
          </p:nvSpPr>
          <p:spPr bwMode="auto">
            <a:xfrm>
              <a:off x="1712" y="3721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09" name="Rectangle 138"/>
            <p:cNvSpPr>
              <a:spLocks noChangeArrowheads="1"/>
            </p:cNvSpPr>
            <p:nvPr/>
          </p:nvSpPr>
          <p:spPr bwMode="auto">
            <a:xfrm>
              <a:off x="1769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10" name="Rectangle 139"/>
            <p:cNvSpPr>
              <a:spLocks noChangeArrowheads="1"/>
            </p:cNvSpPr>
            <p:nvPr/>
          </p:nvSpPr>
          <p:spPr bwMode="auto">
            <a:xfrm>
              <a:off x="1826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11" name="Rectangle 140"/>
            <p:cNvSpPr>
              <a:spLocks noChangeArrowheads="1"/>
            </p:cNvSpPr>
            <p:nvPr/>
          </p:nvSpPr>
          <p:spPr bwMode="auto">
            <a:xfrm>
              <a:off x="1883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12" name="Rectangle 141"/>
            <p:cNvSpPr>
              <a:spLocks noChangeArrowheads="1"/>
            </p:cNvSpPr>
            <p:nvPr/>
          </p:nvSpPr>
          <p:spPr bwMode="auto">
            <a:xfrm>
              <a:off x="1941" y="3721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13" name="Rectangle 142"/>
            <p:cNvSpPr>
              <a:spLocks noChangeArrowheads="1"/>
            </p:cNvSpPr>
            <p:nvPr/>
          </p:nvSpPr>
          <p:spPr bwMode="auto">
            <a:xfrm>
              <a:off x="1998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14" name="Rectangle 143"/>
            <p:cNvSpPr>
              <a:spLocks noChangeArrowheads="1"/>
            </p:cNvSpPr>
            <p:nvPr/>
          </p:nvSpPr>
          <p:spPr bwMode="auto">
            <a:xfrm>
              <a:off x="2055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15" name="Rectangle 144"/>
            <p:cNvSpPr>
              <a:spLocks noChangeArrowheads="1"/>
            </p:cNvSpPr>
            <p:nvPr/>
          </p:nvSpPr>
          <p:spPr bwMode="auto">
            <a:xfrm>
              <a:off x="2113" y="3721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16" name="Rectangle 145"/>
            <p:cNvSpPr>
              <a:spLocks noChangeArrowheads="1"/>
            </p:cNvSpPr>
            <p:nvPr/>
          </p:nvSpPr>
          <p:spPr bwMode="auto">
            <a:xfrm>
              <a:off x="2170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17" name="Rectangle 146"/>
            <p:cNvSpPr>
              <a:spLocks noChangeArrowheads="1"/>
            </p:cNvSpPr>
            <p:nvPr/>
          </p:nvSpPr>
          <p:spPr bwMode="auto">
            <a:xfrm>
              <a:off x="2227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18" name="Rectangle 147"/>
            <p:cNvSpPr>
              <a:spLocks noChangeArrowheads="1"/>
            </p:cNvSpPr>
            <p:nvPr/>
          </p:nvSpPr>
          <p:spPr bwMode="auto">
            <a:xfrm>
              <a:off x="2285" y="3721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19" name="Rectangle 148"/>
            <p:cNvSpPr>
              <a:spLocks noChangeArrowheads="1"/>
            </p:cNvSpPr>
            <p:nvPr/>
          </p:nvSpPr>
          <p:spPr bwMode="auto">
            <a:xfrm>
              <a:off x="2342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20" name="Rectangle 149"/>
            <p:cNvSpPr>
              <a:spLocks noChangeArrowheads="1"/>
            </p:cNvSpPr>
            <p:nvPr/>
          </p:nvSpPr>
          <p:spPr bwMode="auto">
            <a:xfrm>
              <a:off x="2399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21" name="Rectangle 150"/>
            <p:cNvSpPr>
              <a:spLocks noChangeArrowheads="1"/>
            </p:cNvSpPr>
            <p:nvPr/>
          </p:nvSpPr>
          <p:spPr bwMode="auto">
            <a:xfrm>
              <a:off x="2457" y="3721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22" name="Rectangle 151"/>
            <p:cNvSpPr>
              <a:spLocks noChangeArrowheads="1"/>
            </p:cNvSpPr>
            <p:nvPr/>
          </p:nvSpPr>
          <p:spPr bwMode="auto">
            <a:xfrm>
              <a:off x="2514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23" name="Rectangle 152"/>
            <p:cNvSpPr>
              <a:spLocks noChangeArrowheads="1"/>
            </p:cNvSpPr>
            <p:nvPr/>
          </p:nvSpPr>
          <p:spPr bwMode="auto">
            <a:xfrm>
              <a:off x="2571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24" name="Rectangle 153"/>
            <p:cNvSpPr>
              <a:spLocks noChangeArrowheads="1"/>
            </p:cNvSpPr>
            <p:nvPr/>
          </p:nvSpPr>
          <p:spPr bwMode="auto">
            <a:xfrm>
              <a:off x="2629" y="3721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25" name="Rectangle 154"/>
            <p:cNvSpPr>
              <a:spLocks noChangeArrowheads="1"/>
            </p:cNvSpPr>
            <p:nvPr/>
          </p:nvSpPr>
          <p:spPr bwMode="auto">
            <a:xfrm>
              <a:off x="2686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26" name="Rectangle 155"/>
            <p:cNvSpPr>
              <a:spLocks noChangeArrowheads="1"/>
            </p:cNvSpPr>
            <p:nvPr/>
          </p:nvSpPr>
          <p:spPr bwMode="auto">
            <a:xfrm>
              <a:off x="2743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27" name="Rectangle 156"/>
            <p:cNvSpPr>
              <a:spLocks noChangeArrowheads="1"/>
            </p:cNvSpPr>
            <p:nvPr/>
          </p:nvSpPr>
          <p:spPr bwMode="auto">
            <a:xfrm>
              <a:off x="2800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28" name="Rectangle 157"/>
            <p:cNvSpPr>
              <a:spLocks noChangeArrowheads="1"/>
            </p:cNvSpPr>
            <p:nvPr/>
          </p:nvSpPr>
          <p:spPr bwMode="auto">
            <a:xfrm>
              <a:off x="2858" y="3721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29" name="Rectangle 158"/>
            <p:cNvSpPr>
              <a:spLocks noChangeArrowheads="1"/>
            </p:cNvSpPr>
            <p:nvPr/>
          </p:nvSpPr>
          <p:spPr bwMode="auto">
            <a:xfrm>
              <a:off x="2915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30" name="Rectangle 159"/>
            <p:cNvSpPr>
              <a:spLocks noChangeArrowheads="1"/>
            </p:cNvSpPr>
            <p:nvPr/>
          </p:nvSpPr>
          <p:spPr bwMode="auto">
            <a:xfrm>
              <a:off x="2972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31" name="Rectangle 160"/>
            <p:cNvSpPr>
              <a:spLocks noChangeArrowheads="1"/>
            </p:cNvSpPr>
            <p:nvPr/>
          </p:nvSpPr>
          <p:spPr bwMode="auto">
            <a:xfrm>
              <a:off x="3030" y="3721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32" name="Rectangle 161"/>
            <p:cNvSpPr>
              <a:spLocks noChangeArrowheads="1"/>
            </p:cNvSpPr>
            <p:nvPr/>
          </p:nvSpPr>
          <p:spPr bwMode="auto">
            <a:xfrm>
              <a:off x="3087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33" name="Rectangle 162"/>
            <p:cNvSpPr>
              <a:spLocks noChangeArrowheads="1"/>
            </p:cNvSpPr>
            <p:nvPr/>
          </p:nvSpPr>
          <p:spPr bwMode="auto">
            <a:xfrm>
              <a:off x="3144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34" name="Rectangle 163"/>
            <p:cNvSpPr>
              <a:spLocks noChangeArrowheads="1"/>
            </p:cNvSpPr>
            <p:nvPr/>
          </p:nvSpPr>
          <p:spPr bwMode="auto">
            <a:xfrm>
              <a:off x="3202" y="3721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35" name="Rectangle 164"/>
            <p:cNvSpPr>
              <a:spLocks noChangeArrowheads="1"/>
            </p:cNvSpPr>
            <p:nvPr/>
          </p:nvSpPr>
          <p:spPr bwMode="auto">
            <a:xfrm>
              <a:off x="3259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36" name="Rectangle 165"/>
            <p:cNvSpPr>
              <a:spLocks noChangeArrowheads="1"/>
            </p:cNvSpPr>
            <p:nvPr/>
          </p:nvSpPr>
          <p:spPr bwMode="auto">
            <a:xfrm>
              <a:off x="3316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37" name="Rectangle 166"/>
            <p:cNvSpPr>
              <a:spLocks noChangeArrowheads="1"/>
            </p:cNvSpPr>
            <p:nvPr/>
          </p:nvSpPr>
          <p:spPr bwMode="auto">
            <a:xfrm>
              <a:off x="3374" y="3721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38" name="Rectangle 167"/>
            <p:cNvSpPr>
              <a:spLocks noChangeArrowheads="1"/>
            </p:cNvSpPr>
            <p:nvPr/>
          </p:nvSpPr>
          <p:spPr bwMode="auto">
            <a:xfrm>
              <a:off x="3431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39" name="Rectangle 168"/>
            <p:cNvSpPr>
              <a:spLocks noChangeArrowheads="1"/>
            </p:cNvSpPr>
            <p:nvPr/>
          </p:nvSpPr>
          <p:spPr bwMode="auto">
            <a:xfrm>
              <a:off x="3488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40" name="Rectangle 169"/>
            <p:cNvSpPr>
              <a:spLocks noChangeArrowheads="1"/>
            </p:cNvSpPr>
            <p:nvPr/>
          </p:nvSpPr>
          <p:spPr bwMode="auto">
            <a:xfrm>
              <a:off x="3546" y="3721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41" name="Rectangle 170"/>
            <p:cNvSpPr>
              <a:spLocks noChangeArrowheads="1"/>
            </p:cNvSpPr>
            <p:nvPr/>
          </p:nvSpPr>
          <p:spPr bwMode="auto">
            <a:xfrm>
              <a:off x="3603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42" name="Rectangle 171"/>
            <p:cNvSpPr>
              <a:spLocks noChangeArrowheads="1"/>
            </p:cNvSpPr>
            <p:nvPr/>
          </p:nvSpPr>
          <p:spPr bwMode="auto">
            <a:xfrm>
              <a:off x="3660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43" name="Rectangle 172"/>
            <p:cNvSpPr>
              <a:spLocks noChangeArrowheads="1"/>
            </p:cNvSpPr>
            <p:nvPr/>
          </p:nvSpPr>
          <p:spPr bwMode="auto">
            <a:xfrm>
              <a:off x="3718" y="3721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44" name="Rectangle 173"/>
            <p:cNvSpPr>
              <a:spLocks noChangeArrowheads="1"/>
            </p:cNvSpPr>
            <p:nvPr/>
          </p:nvSpPr>
          <p:spPr bwMode="auto">
            <a:xfrm>
              <a:off x="3775" y="3721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45" name="Rectangle 174"/>
            <p:cNvSpPr>
              <a:spLocks noChangeArrowheads="1"/>
            </p:cNvSpPr>
            <p:nvPr/>
          </p:nvSpPr>
          <p:spPr bwMode="auto">
            <a:xfrm>
              <a:off x="3832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46" name="Rectangle 175"/>
            <p:cNvSpPr>
              <a:spLocks noChangeArrowheads="1"/>
            </p:cNvSpPr>
            <p:nvPr/>
          </p:nvSpPr>
          <p:spPr bwMode="auto">
            <a:xfrm>
              <a:off x="3889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47" name="Rectangle 176"/>
            <p:cNvSpPr>
              <a:spLocks noChangeArrowheads="1"/>
            </p:cNvSpPr>
            <p:nvPr/>
          </p:nvSpPr>
          <p:spPr bwMode="auto">
            <a:xfrm>
              <a:off x="3947" y="3721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48" name="Rectangle 177"/>
            <p:cNvSpPr>
              <a:spLocks noChangeArrowheads="1"/>
            </p:cNvSpPr>
            <p:nvPr/>
          </p:nvSpPr>
          <p:spPr bwMode="auto">
            <a:xfrm>
              <a:off x="4004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49" name="Rectangle 178"/>
            <p:cNvSpPr>
              <a:spLocks noChangeArrowheads="1"/>
            </p:cNvSpPr>
            <p:nvPr/>
          </p:nvSpPr>
          <p:spPr bwMode="auto">
            <a:xfrm>
              <a:off x="4061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50" name="Rectangle 179"/>
            <p:cNvSpPr>
              <a:spLocks noChangeArrowheads="1"/>
            </p:cNvSpPr>
            <p:nvPr/>
          </p:nvSpPr>
          <p:spPr bwMode="auto">
            <a:xfrm>
              <a:off x="4119" y="3721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51" name="Rectangle 180"/>
            <p:cNvSpPr>
              <a:spLocks noChangeArrowheads="1"/>
            </p:cNvSpPr>
            <p:nvPr/>
          </p:nvSpPr>
          <p:spPr bwMode="auto">
            <a:xfrm>
              <a:off x="4176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52" name="Rectangle 181"/>
            <p:cNvSpPr>
              <a:spLocks noChangeArrowheads="1"/>
            </p:cNvSpPr>
            <p:nvPr/>
          </p:nvSpPr>
          <p:spPr bwMode="auto">
            <a:xfrm>
              <a:off x="4233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53" name="Rectangle 182"/>
            <p:cNvSpPr>
              <a:spLocks noChangeArrowheads="1"/>
            </p:cNvSpPr>
            <p:nvPr/>
          </p:nvSpPr>
          <p:spPr bwMode="auto">
            <a:xfrm>
              <a:off x="4291" y="3721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54" name="Rectangle 183"/>
            <p:cNvSpPr>
              <a:spLocks noChangeArrowheads="1"/>
            </p:cNvSpPr>
            <p:nvPr/>
          </p:nvSpPr>
          <p:spPr bwMode="auto">
            <a:xfrm>
              <a:off x="4348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55" name="Rectangle 184"/>
            <p:cNvSpPr>
              <a:spLocks noChangeArrowheads="1"/>
            </p:cNvSpPr>
            <p:nvPr/>
          </p:nvSpPr>
          <p:spPr bwMode="auto">
            <a:xfrm>
              <a:off x="4405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56" name="Rectangle 185"/>
            <p:cNvSpPr>
              <a:spLocks noChangeArrowheads="1"/>
            </p:cNvSpPr>
            <p:nvPr/>
          </p:nvSpPr>
          <p:spPr bwMode="auto">
            <a:xfrm>
              <a:off x="4463" y="3721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57" name="Rectangle 186"/>
            <p:cNvSpPr>
              <a:spLocks noChangeArrowheads="1"/>
            </p:cNvSpPr>
            <p:nvPr/>
          </p:nvSpPr>
          <p:spPr bwMode="auto">
            <a:xfrm>
              <a:off x="4520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58" name="Rectangle 187"/>
            <p:cNvSpPr>
              <a:spLocks noChangeArrowheads="1"/>
            </p:cNvSpPr>
            <p:nvPr/>
          </p:nvSpPr>
          <p:spPr bwMode="auto">
            <a:xfrm>
              <a:off x="4577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59" name="Rectangle 188"/>
            <p:cNvSpPr>
              <a:spLocks noChangeArrowheads="1"/>
            </p:cNvSpPr>
            <p:nvPr/>
          </p:nvSpPr>
          <p:spPr bwMode="auto">
            <a:xfrm>
              <a:off x="4635" y="3721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60" name="Rectangle 189"/>
            <p:cNvSpPr>
              <a:spLocks noChangeArrowheads="1"/>
            </p:cNvSpPr>
            <p:nvPr/>
          </p:nvSpPr>
          <p:spPr bwMode="auto">
            <a:xfrm>
              <a:off x="4692" y="3721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61" name="Rectangle 190"/>
            <p:cNvSpPr>
              <a:spLocks noChangeArrowheads="1"/>
            </p:cNvSpPr>
            <p:nvPr/>
          </p:nvSpPr>
          <p:spPr bwMode="auto">
            <a:xfrm>
              <a:off x="4749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62" name="Rectangle 191"/>
            <p:cNvSpPr>
              <a:spLocks noChangeArrowheads="1"/>
            </p:cNvSpPr>
            <p:nvPr/>
          </p:nvSpPr>
          <p:spPr bwMode="auto">
            <a:xfrm>
              <a:off x="4806" y="3721"/>
              <a:ext cx="29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62563" name="Rectangle 192"/>
            <p:cNvSpPr>
              <a:spLocks noChangeArrowheads="1"/>
            </p:cNvSpPr>
            <p:nvPr/>
          </p:nvSpPr>
          <p:spPr bwMode="auto">
            <a:xfrm>
              <a:off x="4864" y="3721"/>
              <a:ext cx="28" cy="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62474" name="Line 193"/>
          <p:cNvSpPr>
            <a:spLocks noChangeShapeType="1"/>
          </p:cNvSpPr>
          <p:nvPr/>
        </p:nvSpPr>
        <p:spPr bwMode="auto">
          <a:xfrm flipV="1">
            <a:off x="2611440" y="1781177"/>
            <a:ext cx="1587" cy="4125913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5" name="Line 194"/>
          <p:cNvSpPr>
            <a:spLocks noChangeShapeType="1"/>
          </p:cNvSpPr>
          <p:nvPr/>
        </p:nvSpPr>
        <p:spPr bwMode="auto">
          <a:xfrm>
            <a:off x="7735889" y="1781175"/>
            <a:ext cx="1587" cy="41100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6" name="Oval 195"/>
          <p:cNvSpPr>
            <a:spLocks noChangeArrowheads="1"/>
          </p:cNvSpPr>
          <p:nvPr/>
        </p:nvSpPr>
        <p:spPr bwMode="auto">
          <a:xfrm>
            <a:off x="3733802" y="2343152"/>
            <a:ext cx="180975" cy="180975"/>
          </a:xfrm>
          <a:prstGeom prst="ellipse">
            <a:avLst/>
          </a:prstGeom>
          <a:solidFill>
            <a:srgbClr val="FFFFFF"/>
          </a:solidFill>
          <a:ln w="301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62477" name="Line 196"/>
          <p:cNvSpPr>
            <a:spLocks noChangeShapeType="1"/>
          </p:cNvSpPr>
          <p:nvPr/>
        </p:nvSpPr>
        <p:spPr bwMode="auto">
          <a:xfrm>
            <a:off x="3808414" y="2509838"/>
            <a:ext cx="1587" cy="120650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8" name="Line 197"/>
          <p:cNvSpPr>
            <a:spLocks noChangeShapeType="1"/>
          </p:cNvSpPr>
          <p:nvPr/>
        </p:nvSpPr>
        <p:spPr bwMode="auto">
          <a:xfrm>
            <a:off x="3748089" y="2570165"/>
            <a:ext cx="122237" cy="158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9" name="Rectangle 198"/>
          <p:cNvSpPr>
            <a:spLocks noChangeArrowheads="1"/>
          </p:cNvSpPr>
          <p:nvPr/>
        </p:nvSpPr>
        <p:spPr bwMode="auto">
          <a:xfrm>
            <a:off x="3990975" y="2327275"/>
            <a:ext cx="19877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nn-NO" sz="3100">
                <a:solidFill>
                  <a:srgbClr val="000000"/>
                </a:solidFill>
                <a:latin typeface="Times" charset="0"/>
              </a:rPr>
              <a:t>1</a:t>
            </a:r>
            <a:endParaRPr lang="nn-NO">
              <a:latin typeface="Lucida Bright" charset="0"/>
            </a:endParaRPr>
          </a:p>
        </p:txBody>
      </p:sp>
      <p:sp>
        <p:nvSpPr>
          <p:cNvPr id="62480" name="Oval 199"/>
          <p:cNvSpPr>
            <a:spLocks noChangeArrowheads="1"/>
          </p:cNvSpPr>
          <p:nvPr/>
        </p:nvSpPr>
        <p:spPr bwMode="auto">
          <a:xfrm>
            <a:off x="6235701" y="2327277"/>
            <a:ext cx="180975" cy="182563"/>
          </a:xfrm>
          <a:prstGeom prst="ellipse">
            <a:avLst/>
          </a:prstGeom>
          <a:solidFill>
            <a:srgbClr val="FFFFFF"/>
          </a:solidFill>
          <a:ln w="301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62481" name="Line 200"/>
          <p:cNvSpPr>
            <a:spLocks noChangeShapeType="1"/>
          </p:cNvSpPr>
          <p:nvPr/>
        </p:nvSpPr>
        <p:spPr bwMode="auto">
          <a:xfrm>
            <a:off x="6310314" y="2493965"/>
            <a:ext cx="1587" cy="122237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2" name="Line 201"/>
          <p:cNvSpPr>
            <a:spLocks noChangeShapeType="1"/>
          </p:cNvSpPr>
          <p:nvPr/>
        </p:nvSpPr>
        <p:spPr bwMode="auto">
          <a:xfrm>
            <a:off x="6249989" y="2555875"/>
            <a:ext cx="122237" cy="158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3" name="Rectangle 202"/>
          <p:cNvSpPr>
            <a:spLocks noChangeArrowheads="1"/>
          </p:cNvSpPr>
          <p:nvPr/>
        </p:nvSpPr>
        <p:spPr bwMode="auto">
          <a:xfrm>
            <a:off x="6492875" y="2312989"/>
            <a:ext cx="19877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nn-NO" sz="3100">
                <a:solidFill>
                  <a:srgbClr val="000000"/>
                </a:solidFill>
                <a:latin typeface="Times" charset="0"/>
              </a:rPr>
              <a:t>2</a:t>
            </a:r>
            <a:endParaRPr lang="nn-NO">
              <a:latin typeface="Lucida Bright" charset="0"/>
            </a:endParaRPr>
          </a:p>
        </p:txBody>
      </p:sp>
      <p:grpSp>
        <p:nvGrpSpPr>
          <p:cNvPr id="62484" name="Group 203"/>
          <p:cNvGrpSpPr>
            <a:grpSpLocks/>
          </p:cNvGrpSpPr>
          <p:nvPr/>
        </p:nvGrpSpPr>
        <p:grpSpPr bwMode="auto">
          <a:xfrm>
            <a:off x="5083175" y="5376863"/>
            <a:ext cx="228600" cy="303212"/>
            <a:chOff x="3202" y="3387"/>
            <a:chExt cx="144" cy="191"/>
          </a:xfrm>
        </p:grpSpPr>
        <p:sp>
          <p:nvSpPr>
            <p:cNvPr id="62503" name="Oval 204"/>
            <p:cNvSpPr>
              <a:spLocks noChangeArrowheads="1"/>
            </p:cNvSpPr>
            <p:nvPr/>
          </p:nvSpPr>
          <p:spPr bwMode="auto">
            <a:xfrm>
              <a:off x="3202" y="3463"/>
              <a:ext cx="114" cy="115"/>
            </a:xfrm>
            <a:prstGeom prst="ellipse">
              <a:avLst/>
            </a:prstGeom>
            <a:solidFill>
              <a:srgbClr val="FFFFFF"/>
            </a:solidFill>
            <a:ln w="301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62504" name="Line 205"/>
            <p:cNvSpPr>
              <a:spLocks noChangeShapeType="1"/>
            </p:cNvSpPr>
            <p:nvPr/>
          </p:nvSpPr>
          <p:spPr bwMode="auto">
            <a:xfrm flipV="1">
              <a:off x="3278" y="3406"/>
              <a:ext cx="48" cy="66"/>
            </a:xfrm>
            <a:prstGeom prst="line">
              <a:avLst/>
            </a:prstGeom>
            <a:noFill/>
            <a:ln w="301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5" name="Line 206"/>
            <p:cNvSpPr>
              <a:spLocks noChangeShapeType="1"/>
            </p:cNvSpPr>
            <p:nvPr/>
          </p:nvSpPr>
          <p:spPr bwMode="auto">
            <a:xfrm>
              <a:off x="3278" y="3387"/>
              <a:ext cx="57" cy="1"/>
            </a:xfrm>
            <a:prstGeom prst="line">
              <a:avLst/>
            </a:prstGeom>
            <a:noFill/>
            <a:ln w="301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6" name="Line 207"/>
            <p:cNvSpPr>
              <a:spLocks noChangeShapeType="1"/>
            </p:cNvSpPr>
            <p:nvPr/>
          </p:nvSpPr>
          <p:spPr bwMode="auto">
            <a:xfrm>
              <a:off x="3345" y="3387"/>
              <a:ext cx="1" cy="66"/>
            </a:xfrm>
            <a:prstGeom prst="line">
              <a:avLst/>
            </a:prstGeom>
            <a:noFill/>
            <a:ln w="301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485" name="Group 208"/>
          <p:cNvGrpSpPr>
            <a:grpSpLocks/>
          </p:cNvGrpSpPr>
          <p:nvPr/>
        </p:nvGrpSpPr>
        <p:grpSpPr bwMode="auto">
          <a:xfrm>
            <a:off x="2611438" y="1341440"/>
            <a:ext cx="5141912" cy="369887"/>
            <a:chOff x="1645" y="845"/>
            <a:chExt cx="3239" cy="233"/>
          </a:xfrm>
        </p:grpSpPr>
        <p:sp>
          <p:nvSpPr>
            <p:cNvPr id="62496" name="Rectangle 209"/>
            <p:cNvSpPr>
              <a:spLocks noChangeArrowheads="1"/>
            </p:cNvSpPr>
            <p:nvPr/>
          </p:nvSpPr>
          <p:spPr bwMode="auto">
            <a:xfrm>
              <a:off x="2352" y="845"/>
              <a:ext cx="18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2000"/>
              <a:r>
                <a:rPr lang="nn-NO">
                  <a:solidFill>
                    <a:srgbClr val="000000"/>
                  </a:solidFill>
                  <a:latin typeface="Times" charset="0"/>
                </a:rPr>
                <a:t>150                          150</a:t>
              </a:r>
              <a:endParaRPr lang="nn-NO">
                <a:latin typeface="Lucida Bright" charset="0"/>
              </a:endParaRPr>
            </a:p>
          </p:txBody>
        </p:sp>
        <p:sp>
          <p:nvSpPr>
            <p:cNvPr id="62497" name="Line 210"/>
            <p:cNvSpPr>
              <a:spLocks noChangeShapeType="1"/>
            </p:cNvSpPr>
            <p:nvPr/>
          </p:nvSpPr>
          <p:spPr bwMode="auto">
            <a:xfrm>
              <a:off x="1645" y="912"/>
              <a:ext cx="649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8" name="Line 211"/>
            <p:cNvSpPr>
              <a:spLocks noChangeShapeType="1"/>
            </p:cNvSpPr>
            <p:nvPr/>
          </p:nvSpPr>
          <p:spPr bwMode="auto">
            <a:xfrm>
              <a:off x="2657" y="912"/>
              <a:ext cx="1175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9" name="Line 212"/>
            <p:cNvSpPr>
              <a:spLocks noChangeShapeType="1"/>
            </p:cNvSpPr>
            <p:nvPr/>
          </p:nvSpPr>
          <p:spPr bwMode="auto">
            <a:xfrm>
              <a:off x="4214" y="912"/>
              <a:ext cx="659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0" name="Line 213"/>
            <p:cNvSpPr>
              <a:spLocks noChangeShapeType="1"/>
            </p:cNvSpPr>
            <p:nvPr/>
          </p:nvSpPr>
          <p:spPr bwMode="auto">
            <a:xfrm>
              <a:off x="1645" y="855"/>
              <a:ext cx="1" cy="114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1" name="Line 214"/>
            <p:cNvSpPr>
              <a:spLocks noChangeShapeType="1"/>
            </p:cNvSpPr>
            <p:nvPr/>
          </p:nvSpPr>
          <p:spPr bwMode="auto">
            <a:xfrm>
              <a:off x="4883" y="855"/>
              <a:ext cx="1" cy="114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2" name="Line 215"/>
            <p:cNvSpPr>
              <a:spLocks noChangeShapeType="1"/>
            </p:cNvSpPr>
            <p:nvPr/>
          </p:nvSpPr>
          <p:spPr bwMode="auto">
            <a:xfrm>
              <a:off x="3269" y="855"/>
              <a:ext cx="1" cy="114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486" name="Rectangle 216"/>
          <p:cNvSpPr>
            <a:spLocks noChangeArrowheads="1"/>
          </p:cNvSpPr>
          <p:nvPr/>
        </p:nvSpPr>
        <p:spPr bwMode="auto">
          <a:xfrm rot="16200000">
            <a:off x="1067222" y="3526909"/>
            <a:ext cx="25391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2000"/>
            <a:r>
              <a:rPr lang="nn-NO">
                <a:solidFill>
                  <a:srgbClr val="000000"/>
                </a:solidFill>
                <a:latin typeface="Times" charset="0"/>
              </a:rPr>
              <a:t>140                     100</a:t>
            </a:r>
            <a:endParaRPr lang="nn-NO">
              <a:latin typeface="Lucida Bright" charset="0"/>
            </a:endParaRPr>
          </a:p>
        </p:txBody>
      </p:sp>
      <p:sp>
        <p:nvSpPr>
          <p:cNvPr id="62487" name="Line 217"/>
          <p:cNvSpPr>
            <a:spLocks noChangeShapeType="1"/>
          </p:cNvSpPr>
          <p:nvPr/>
        </p:nvSpPr>
        <p:spPr bwMode="auto">
          <a:xfrm flipV="1">
            <a:off x="2278064" y="5041900"/>
            <a:ext cx="1587" cy="8651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8" name="Line 218"/>
          <p:cNvSpPr>
            <a:spLocks noChangeShapeType="1"/>
          </p:cNvSpPr>
          <p:nvPr/>
        </p:nvSpPr>
        <p:spPr bwMode="auto">
          <a:xfrm flipV="1">
            <a:off x="2278064" y="2995615"/>
            <a:ext cx="1587" cy="145573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9" name="Line 219"/>
          <p:cNvSpPr>
            <a:spLocks noChangeShapeType="1"/>
          </p:cNvSpPr>
          <p:nvPr/>
        </p:nvSpPr>
        <p:spPr bwMode="auto">
          <a:xfrm flipV="1">
            <a:off x="2278064" y="1797050"/>
            <a:ext cx="1587" cy="5905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0" name="Line 220"/>
          <p:cNvSpPr>
            <a:spLocks noChangeShapeType="1"/>
          </p:cNvSpPr>
          <p:nvPr/>
        </p:nvSpPr>
        <p:spPr bwMode="auto">
          <a:xfrm>
            <a:off x="2185989" y="5921375"/>
            <a:ext cx="182562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1" name="Line 221"/>
          <p:cNvSpPr>
            <a:spLocks noChangeShapeType="1"/>
          </p:cNvSpPr>
          <p:nvPr/>
        </p:nvSpPr>
        <p:spPr bwMode="auto">
          <a:xfrm>
            <a:off x="2185989" y="1781175"/>
            <a:ext cx="182562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2" name="Line 222"/>
          <p:cNvSpPr>
            <a:spLocks noChangeShapeType="1"/>
          </p:cNvSpPr>
          <p:nvPr/>
        </p:nvSpPr>
        <p:spPr bwMode="auto">
          <a:xfrm>
            <a:off x="2185989" y="3509965"/>
            <a:ext cx="182562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3" name="Oval 223"/>
          <p:cNvSpPr>
            <a:spLocks noChangeArrowheads="1"/>
          </p:cNvSpPr>
          <p:nvPr/>
        </p:nvSpPr>
        <p:spPr bwMode="auto">
          <a:xfrm>
            <a:off x="5113339" y="5027615"/>
            <a:ext cx="180975" cy="180975"/>
          </a:xfrm>
          <a:prstGeom prst="ellipse">
            <a:avLst/>
          </a:prstGeom>
          <a:solidFill>
            <a:srgbClr val="FFFFFF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pic>
        <p:nvPicPr>
          <p:cNvPr id="62494" name="Picture 226" descr="8.jpg                                                          000007E7Macintosh HD                   B22EC84F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189" y="1943100"/>
            <a:ext cx="847725" cy="108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95" name="Picture 228" descr="9.jpg                                                          000007E7Macintosh HD                   B22EC84F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1175" y="1935165"/>
            <a:ext cx="765176" cy="107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56" y="836712"/>
            <a:ext cx="9906000" cy="1143000"/>
          </a:xfrm>
        </p:spPr>
        <p:txBody>
          <a:bodyPr/>
          <a:lstStyle/>
          <a:p>
            <a:pPr algn="l"/>
            <a:r>
              <a:rPr lang="en-US" sz="5400" dirty="0" smtClean="0"/>
              <a:t>Want more? </a:t>
            </a:r>
            <a:r>
              <a:rPr lang="en-US" sz="5400" dirty="0" smtClean="0">
                <a:solidFill>
                  <a:srgbClr val="6699FF"/>
                </a:solidFill>
              </a:rPr>
              <a:t/>
            </a:r>
            <a:br>
              <a:rPr lang="en-US" sz="5400" dirty="0" smtClean="0">
                <a:solidFill>
                  <a:srgbClr val="6699FF"/>
                </a:solidFill>
              </a:rPr>
            </a:br>
            <a:r>
              <a:rPr lang="en-US" sz="5400" dirty="0" smtClean="0">
                <a:solidFill>
                  <a:srgbClr val="6699FF"/>
                </a:solidFill>
              </a:rPr>
              <a:t>BI3052 Study Design</a:t>
            </a:r>
            <a:endParaRPr lang="en-US" sz="5400" dirty="0">
              <a:solidFill>
                <a:srgbClr val="669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448" y="2636912"/>
            <a:ext cx="9921552" cy="2662808"/>
          </a:xfrm>
        </p:spPr>
        <p:txBody>
          <a:bodyPr/>
          <a:lstStyle/>
          <a:p>
            <a:r>
              <a:rPr lang="en-US" sz="2400" i="1" dirty="0" smtClean="0">
                <a:solidFill>
                  <a:srgbClr val="FF6600"/>
                </a:solidFill>
              </a:rPr>
              <a:t>Formulating &amp; </a:t>
            </a:r>
            <a:r>
              <a:rPr lang="en-US" sz="2400" i="1" dirty="0">
                <a:solidFill>
                  <a:srgbClr val="FF6600"/>
                </a:solidFill>
              </a:rPr>
              <a:t>T</a:t>
            </a:r>
            <a:r>
              <a:rPr lang="en-US" sz="2400" i="1" dirty="0" smtClean="0">
                <a:solidFill>
                  <a:srgbClr val="FF6600"/>
                </a:solidFill>
              </a:rPr>
              <a:t>esting Hypotheses</a:t>
            </a:r>
          </a:p>
          <a:p>
            <a:r>
              <a:rPr lang="en-US" sz="2400" i="1" dirty="0" smtClean="0">
                <a:solidFill>
                  <a:srgbClr val="FF6600"/>
                </a:solidFill>
              </a:rPr>
              <a:t>Lab </a:t>
            </a:r>
            <a:r>
              <a:rPr lang="en-US" sz="2400" i="1" dirty="0" err="1" smtClean="0">
                <a:solidFill>
                  <a:srgbClr val="FF6600"/>
                </a:solidFill>
              </a:rPr>
              <a:t>vs</a:t>
            </a:r>
            <a:r>
              <a:rPr lang="en-US" sz="2400" i="1" dirty="0" smtClean="0">
                <a:solidFill>
                  <a:srgbClr val="FF6600"/>
                </a:solidFill>
              </a:rPr>
              <a:t> Field studies</a:t>
            </a:r>
          </a:p>
          <a:p>
            <a:r>
              <a:rPr lang="en-US" sz="2400" i="1" dirty="0" smtClean="0">
                <a:solidFill>
                  <a:srgbClr val="FF6600"/>
                </a:solidFill>
              </a:rPr>
              <a:t>Experimental </a:t>
            </a:r>
            <a:r>
              <a:rPr lang="en-US" sz="2400" i="1" dirty="0" err="1" smtClean="0">
                <a:solidFill>
                  <a:srgbClr val="FF6600"/>
                </a:solidFill>
              </a:rPr>
              <a:t>vs</a:t>
            </a:r>
            <a:r>
              <a:rPr lang="en-US" sz="2400" i="1" dirty="0" smtClean="0">
                <a:solidFill>
                  <a:srgbClr val="FF6600"/>
                </a:solidFill>
              </a:rPr>
              <a:t> Observational studies</a:t>
            </a:r>
          </a:p>
          <a:p>
            <a:r>
              <a:rPr lang="en-US" sz="2400" i="1" dirty="0" smtClean="0">
                <a:solidFill>
                  <a:srgbClr val="FF6600"/>
                </a:solidFill>
              </a:rPr>
              <a:t>Experimental Designs</a:t>
            </a:r>
          </a:p>
          <a:p>
            <a:r>
              <a:rPr lang="en-US" sz="2400" i="1" dirty="0" smtClean="0">
                <a:solidFill>
                  <a:srgbClr val="FF6600"/>
                </a:solidFill>
              </a:rPr>
              <a:t>Pitfalls of Study Design</a:t>
            </a:r>
          </a:p>
          <a:p>
            <a:r>
              <a:rPr lang="en-US" sz="2400" i="1" dirty="0" smtClean="0">
                <a:solidFill>
                  <a:srgbClr val="FF6600"/>
                </a:solidFill>
              </a:rPr>
              <a:t>Design vs Statistics</a:t>
            </a:r>
          </a:p>
          <a:p>
            <a:r>
              <a:rPr lang="en-US" sz="2400" i="1" dirty="0" smtClean="0">
                <a:solidFill>
                  <a:srgbClr val="FF6600"/>
                </a:solidFill>
              </a:rPr>
              <a:t>How to Measure </a:t>
            </a:r>
            <a:r>
              <a:rPr lang="en-US" sz="2400" i="1" dirty="0">
                <a:solidFill>
                  <a:srgbClr val="FF6600"/>
                </a:solidFill>
              </a:rPr>
              <a:t>T</a:t>
            </a:r>
            <a:r>
              <a:rPr lang="en-US" sz="2400" i="1" dirty="0" smtClean="0">
                <a:solidFill>
                  <a:srgbClr val="FF6600"/>
                </a:solidFill>
              </a:rPr>
              <a:t>hings Correctly</a:t>
            </a:r>
          </a:p>
          <a:p>
            <a:r>
              <a:rPr lang="en-US" sz="2400" i="1" dirty="0" smtClean="0">
                <a:solidFill>
                  <a:srgbClr val="FF6600"/>
                </a:solidFill>
              </a:rPr>
              <a:t>&amp; more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9570" y="188640"/>
            <a:ext cx="194421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570" y="2276872"/>
            <a:ext cx="1944216" cy="1944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836" y="4365104"/>
            <a:ext cx="1925950" cy="225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0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 smtClean="0">
                <a:latin typeface="Arial Black" charset="0"/>
                <a:ea typeface="ＭＳ Ｐゴシック" charset="0"/>
                <a:cs typeface="ＭＳ Ｐゴシック" charset="0"/>
              </a:rPr>
              <a:t>Specific</a:t>
            </a:r>
            <a:r>
              <a:rPr lang="nn-NO" dirty="0" smtClean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 smtClean="0">
                <a:latin typeface="Arial Black" charset="0"/>
                <a:ea typeface="ＭＳ Ｐゴシック" charset="0"/>
                <a:cs typeface="ＭＳ Ｐゴシック" charset="0"/>
              </a:rPr>
              <a:t>predictions</a:t>
            </a:r>
            <a:endParaRPr lang="nn-NO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6263" indent="-576263"/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More time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with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colourful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female</a:t>
            </a:r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  <a:p>
            <a:pPr marL="576263" indent="-576263"/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More displays to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colourful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female</a:t>
            </a:r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1576" y="515938"/>
            <a:ext cx="4781550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584201" y="771527"/>
            <a:ext cx="383310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nn-NO" sz="3200" b="1">
                <a:solidFill>
                  <a:srgbClr val="003366"/>
                </a:solidFill>
                <a:latin typeface="Arial" charset="0"/>
              </a:rPr>
              <a:t>Did the males</a:t>
            </a:r>
          </a:p>
          <a:p>
            <a:r>
              <a:rPr lang="nn-NO" sz="3200" b="1">
                <a:solidFill>
                  <a:srgbClr val="003366"/>
                </a:solidFill>
                <a:latin typeface="Arial" charset="0"/>
              </a:rPr>
              <a:t>associate more</a:t>
            </a:r>
          </a:p>
          <a:p>
            <a:r>
              <a:rPr lang="nn-NO" sz="3200" b="1">
                <a:solidFill>
                  <a:srgbClr val="003366"/>
                </a:solidFill>
                <a:latin typeface="Arial" charset="0"/>
              </a:rPr>
              <a:t>with</a:t>
            </a:r>
          </a:p>
          <a:p>
            <a:r>
              <a:rPr lang="nn-NO" sz="3200" b="1">
                <a:solidFill>
                  <a:srgbClr val="003366"/>
                </a:solidFill>
                <a:latin typeface="Arial" charset="0"/>
              </a:rPr>
              <a:t>colourful females?</a:t>
            </a:r>
            <a:endParaRPr lang="nn-NO" sz="3600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573089" y="3521076"/>
            <a:ext cx="383310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nn-NO" sz="3200" b="1">
                <a:solidFill>
                  <a:srgbClr val="790015"/>
                </a:solidFill>
                <a:latin typeface="Arial" charset="0"/>
              </a:rPr>
              <a:t>Did the males</a:t>
            </a:r>
          </a:p>
          <a:p>
            <a:r>
              <a:rPr lang="nn-NO" sz="3200" b="1">
                <a:solidFill>
                  <a:srgbClr val="790015"/>
                </a:solidFill>
                <a:latin typeface="Arial" charset="0"/>
              </a:rPr>
              <a:t>perform more</a:t>
            </a:r>
          </a:p>
          <a:p>
            <a:r>
              <a:rPr lang="nn-NO" sz="3200" b="1">
                <a:solidFill>
                  <a:srgbClr val="790015"/>
                </a:solidFill>
                <a:latin typeface="Arial" charset="0"/>
              </a:rPr>
              <a:t>sexual behaviours</a:t>
            </a:r>
          </a:p>
          <a:p>
            <a:r>
              <a:rPr lang="nn-NO" sz="3200" b="1">
                <a:solidFill>
                  <a:srgbClr val="790015"/>
                </a:solidFill>
                <a:latin typeface="Arial" charset="0"/>
              </a:rPr>
              <a:t>towards</a:t>
            </a:r>
          </a:p>
          <a:p>
            <a:r>
              <a:rPr lang="nn-NO" sz="3200" b="1">
                <a:solidFill>
                  <a:srgbClr val="790015"/>
                </a:solidFill>
                <a:latin typeface="Arial" charset="0"/>
              </a:rPr>
              <a:t>colourful females?</a:t>
            </a:r>
            <a:endParaRPr lang="nn-NO" sz="3600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5270501" y="6305550"/>
            <a:ext cx="40084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762000"/>
            <a:r>
              <a:rPr lang="nn-NO" sz="1800">
                <a:solidFill>
                  <a:srgbClr val="790015"/>
                </a:solidFill>
                <a:latin typeface="Arial" charset="0"/>
              </a:rPr>
              <a:t>Amundsen, Forsgren &amp; Hansen 1997</a:t>
            </a: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4852988" y="1044575"/>
            <a:ext cx="457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762000"/>
            <a:endParaRPr lang="nn-NO" sz="48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7351713" y="771525"/>
            <a:ext cx="48410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nn-NO" sz="6000">
                <a:solidFill>
                  <a:srgbClr val="5F5F5F"/>
                </a:solidFill>
                <a:latin typeface="Arial" charset="0"/>
              </a:rPr>
              <a:t>*</a:t>
            </a:r>
            <a:endParaRPr lang="nn-NO" sz="6000">
              <a:solidFill>
                <a:srgbClr val="DF2020"/>
              </a:solidFill>
              <a:latin typeface="Arial" charset="0"/>
            </a:endParaRPr>
          </a:p>
          <a:p>
            <a:endParaRPr lang="nn-NO" sz="6000">
              <a:solidFill>
                <a:srgbClr val="DF2020"/>
              </a:solidFill>
              <a:latin typeface="Arial" charset="0"/>
            </a:endParaRP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7234238" y="3527425"/>
            <a:ext cx="4746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r>
              <a:rPr lang="nn-NO" sz="6000">
                <a:solidFill>
                  <a:srgbClr val="5F5F5F"/>
                </a:solidFill>
                <a:latin typeface="Arial" charset="0"/>
              </a:rPr>
              <a:t>*</a:t>
            </a:r>
            <a:endParaRPr lang="nn-NO" sz="6000">
              <a:solidFill>
                <a:srgbClr val="DF2020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8743950" cy="1143000"/>
          </a:xfrm>
        </p:spPr>
        <p:txBody>
          <a:bodyPr/>
          <a:lstStyle/>
          <a:p>
            <a:r>
              <a:rPr lang="nn-NO" sz="600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Mission completed?</a:t>
            </a:r>
            <a:br>
              <a:rPr lang="nn-NO" sz="600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600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/>
            </a:r>
            <a:br>
              <a:rPr lang="nn-NO" sz="600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6000">
                <a:latin typeface="Arial Black" charset="0"/>
                <a:ea typeface="ＭＳ Ｐゴシック" charset="0"/>
                <a:cs typeface="ＭＳ Ｐゴシック" charset="0"/>
              </a:rPr>
              <a:t>Predictions fullfilled – do we know the answer?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n-NO" sz="5400">
                <a:latin typeface="Arial Black" charset="0"/>
                <a:ea typeface="ＭＳ Ｐゴシック" charset="0"/>
                <a:cs typeface="ＭＳ Ｐゴシック" charset="0"/>
              </a:rPr>
              <a:t>Alternative hypotheses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6263" indent="-576263">
              <a:defRPr/>
            </a:pP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Status signal in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female-female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 smtClean="0">
                <a:latin typeface="Arial Black"/>
                <a:ea typeface="ＭＳ Ｐゴシック" charset="0"/>
                <a:cs typeface="ＭＳ Ｐゴシック" charset="0"/>
              </a:rPr>
              <a:t>competition</a:t>
            </a:r>
            <a:endParaRPr lang="nn-NO" dirty="0" smtClean="0">
              <a:latin typeface="Arial Black"/>
              <a:ea typeface="ＭＳ Ｐゴシック" charset="0"/>
              <a:cs typeface="ＭＳ Ｐゴシック" charset="0"/>
            </a:endParaRPr>
          </a:p>
          <a:p>
            <a:pPr marL="576263" indent="-576263">
              <a:defRPr/>
            </a:pPr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  <a:p>
            <a:pPr marL="576263" indent="-576263">
              <a:defRPr/>
            </a:pPr>
            <a:r>
              <a:rPr lang="nn-NO" dirty="0" smtClean="0">
                <a:latin typeface="Arial Black"/>
                <a:ea typeface="ＭＳ Ｐゴシック" charset="0"/>
                <a:cs typeface="ＭＳ Ｐゴシック" charset="0"/>
              </a:rPr>
              <a:t>Genetic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correlation</a:t>
            </a:r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  <a:p>
            <a:pPr marL="1201738" lvl="1" indent="-576263">
              <a:defRPr/>
            </a:pPr>
            <a:r>
              <a:rPr lang="nn-NO" sz="2400" dirty="0">
                <a:solidFill>
                  <a:srgbClr val="B3E11F"/>
                </a:solidFill>
                <a:latin typeface="Verdana" charset="0"/>
                <a:ea typeface="ＭＳ Ｐゴシック" charset="0"/>
              </a:rPr>
              <a:t>side </a:t>
            </a:r>
            <a:r>
              <a:rPr lang="nn-NO" sz="2400" dirty="0" err="1">
                <a:solidFill>
                  <a:srgbClr val="B3E11F"/>
                </a:solidFill>
                <a:latin typeface="Verdana" charset="0"/>
                <a:ea typeface="ＭＳ Ｐゴシック" charset="0"/>
              </a:rPr>
              <a:t>effect</a:t>
            </a:r>
            <a:r>
              <a:rPr lang="nn-NO" sz="2400" dirty="0">
                <a:solidFill>
                  <a:srgbClr val="B3E11F"/>
                </a:solidFill>
                <a:latin typeface="Verdana" charset="0"/>
                <a:ea typeface="ＭＳ Ｐゴシック" charset="0"/>
              </a:rPr>
              <a:t> </a:t>
            </a:r>
            <a:r>
              <a:rPr lang="nn-NO" sz="2400" dirty="0" err="1">
                <a:solidFill>
                  <a:srgbClr val="B3E11F"/>
                </a:solidFill>
                <a:latin typeface="Verdana" charset="0"/>
                <a:ea typeface="ＭＳ Ｐゴシック" charset="0"/>
              </a:rPr>
              <a:t>of</a:t>
            </a:r>
            <a:r>
              <a:rPr lang="nn-NO" sz="2400" dirty="0">
                <a:solidFill>
                  <a:srgbClr val="B3E11F"/>
                </a:solidFill>
                <a:latin typeface="Verdana" charset="0"/>
                <a:ea typeface="ＭＳ Ｐゴシック" charset="0"/>
              </a:rPr>
              <a:t> </a:t>
            </a:r>
            <a:r>
              <a:rPr lang="nn-NO" sz="2400" dirty="0" err="1">
                <a:solidFill>
                  <a:srgbClr val="B3E11F"/>
                </a:solidFill>
                <a:latin typeface="Verdana" charset="0"/>
                <a:ea typeface="ＭＳ Ｐゴシック" charset="0"/>
              </a:rPr>
              <a:t>sexual</a:t>
            </a:r>
            <a:r>
              <a:rPr lang="nn-NO" sz="2400" dirty="0">
                <a:solidFill>
                  <a:srgbClr val="B3E11F"/>
                </a:solidFill>
                <a:latin typeface="Verdana" charset="0"/>
                <a:ea typeface="ＭＳ Ｐゴシック" charset="0"/>
              </a:rPr>
              <a:t> </a:t>
            </a:r>
            <a:r>
              <a:rPr lang="nn-NO" sz="2400" dirty="0" err="1">
                <a:solidFill>
                  <a:srgbClr val="B3E11F"/>
                </a:solidFill>
                <a:latin typeface="Verdana" charset="0"/>
                <a:ea typeface="ＭＳ Ｐゴシック" charset="0"/>
              </a:rPr>
              <a:t>selection</a:t>
            </a:r>
            <a:r>
              <a:rPr lang="nn-NO" sz="2400" dirty="0">
                <a:solidFill>
                  <a:srgbClr val="B3E11F"/>
                </a:solidFill>
                <a:latin typeface="Verdana" charset="0"/>
                <a:ea typeface="ＭＳ Ｐゴシック" charset="0"/>
              </a:rPr>
              <a:t> </a:t>
            </a:r>
            <a:r>
              <a:rPr lang="nn-NO" sz="2400" dirty="0" err="1">
                <a:solidFill>
                  <a:srgbClr val="B3E11F"/>
                </a:solidFill>
                <a:latin typeface="Verdana" charset="0"/>
                <a:ea typeface="ＭＳ Ｐゴシック" charset="0"/>
              </a:rPr>
              <a:t>on</a:t>
            </a:r>
            <a:r>
              <a:rPr lang="nn-NO" sz="2400" dirty="0">
                <a:solidFill>
                  <a:srgbClr val="B3E11F"/>
                </a:solidFill>
                <a:latin typeface="Verdana" charset="0"/>
                <a:ea typeface="ＭＳ Ｐゴシック" charset="0"/>
              </a:rPr>
              <a:t> </a:t>
            </a:r>
            <a:r>
              <a:rPr lang="nn-NO" sz="2400" dirty="0" err="1">
                <a:solidFill>
                  <a:srgbClr val="B3E11F"/>
                </a:solidFill>
                <a:latin typeface="Verdana" charset="0"/>
                <a:ea typeface="ＭＳ Ｐゴシック" charset="0"/>
              </a:rPr>
              <a:t>males</a:t>
            </a:r>
            <a:endParaRPr lang="nn-NO" sz="2400" dirty="0">
              <a:solidFill>
                <a:srgbClr val="B3E11F"/>
              </a:solidFill>
              <a:latin typeface="Verdana" charset="0"/>
              <a:ea typeface="ＭＳ Ｐゴシック" charset="0"/>
            </a:endParaRPr>
          </a:p>
          <a:p>
            <a:pPr marL="625475" lvl="1" indent="0">
              <a:buFont typeface="Monotype Sorts" charset="0"/>
              <a:buNone/>
              <a:defRPr/>
            </a:pPr>
            <a:endParaRPr lang="nn-NO" sz="2800" dirty="0">
              <a:solidFill>
                <a:srgbClr val="B3E11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 bldLvl="2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8743950" cy="1143000"/>
          </a:xfrm>
        </p:spPr>
        <p:txBody>
          <a:bodyPr/>
          <a:lstStyle/>
          <a:p>
            <a:r>
              <a:rPr lang="nn-NO" sz="600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Are alternative theories mutually exclusive?</a:t>
            </a:r>
            <a:br>
              <a:rPr lang="nn-NO" sz="600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600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/>
            </a:r>
            <a:br>
              <a:rPr lang="nn-NO" sz="600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600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Can more than one be right?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70" b="89739" l="2823" r="99866">
                        <a14:foregroundMark x1="17339" y1="38060" x2="17339" y2="38060"/>
                        <a14:foregroundMark x1="29167" y1="60448" x2="29167" y2="60448"/>
                        <a14:foregroundMark x1="37769" y1="61194" x2="37769" y2="61194"/>
                        <a14:foregroundMark x1="36962" y1="64179" x2="36962" y2="64179"/>
                        <a14:foregroundMark x1="49059" y1="63060" x2="49059" y2="63060"/>
                        <a14:foregroundMark x1="47984" y1="58582" x2="47984" y2="58582"/>
                        <a14:backgroundMark x1="16532" y1="48507" x2="16532" y2="48507"/>
                        <a14:backgroundMark x1="31586" y1="52239" x2="31586" y2="52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3974" y="2544985"/>
            <a:ext cx="4598136" cy="3312636"/>
          </a:xfrm>
          <a:prstGeom prst="rect">
            <a:avLst/>
          </a:prstGeom>
        </p:spPr>
      </p:pic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390526" y="188915"/>
            <a:ext cx="97218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Black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nn-NO" sz="4400" dirty="0" err="1" smtClean="0">
                <a:solidFill>
                  <a:schemeClr val="tx2"/>
                </a:solidFill>
                <a:latin typeface="Arial Black" charset="0"/>
              </a:rPr>
              <a:t>Biology</a:t>
            </a:r>
            <a:r>
              <a:rPr lang="nn-NO" sz="4400" dirty="0" smtClean="0">
                <a:solidFill>
                  <a:schemeClr val="tx2"/>
                </a:solidFill>
                <a:latin typeface="Arial Black" charset="0"/>
              </a:rPr>
              <a:t>: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nn-NO" sz="3200" dirty="0" err="1" smtClean="0">
                <a:solidFill>
                  <a:schemeClr val="tx2"/>
                </a:solidFill>
                <a:latin typeface="Arial Black" charset="0"/>
              </a:rPr>
              <a:t>Traits</a:t>
            </a:r>
            <a:r>
              <a:rPr lang="nn-NO" sz="3200" dirty="0" smtClean="0">
                <a:solidFill>
                  <a:schemeClr val="tx2"/>
                </a:solidFill>
                <a:latin typeface="Arial Black" charset="0"/>
              </a:rPr>
              <a:t> are </a:t>
            </a:r>
            <a:r>
              <a:rPr lang="nn-NO" sz="3200" dirty="0" err="1" smtClean="0">
                <a:solidFill>
                  <a:schemeClr val="tx2"/>
                </a:solidFill>
                <a:latin typeface="Arial Black" charset="0"/>
              </a:rPr>
              <a:t>products</a:t>
            </a:r>
            <a:r>
              <a:rPr lang="nn-NO" sz="3200" dirty="0" smtClean="0">
                <a:solidFill>
                  <a:schemeClr val="tx2"/>
                </a:solidFill>
                <a:latin typeface="Arial Black" charset="0"/>
              </a:rPr>
              <a:t> </a:t>
            </a:r>
            <a:r>
              <a:rPr lang="nn-NO" sz="3200" dirty="0" err="1" smtClean="0">
                <a:solidFill>
                  <a:schemeClr val="tx2"/>
                </a:solidFill>
                <a:latin typeface="Arial Black" charset="0"/>
              </a:rPr>
              <a:t>of</a:t>
            </a:r>
            <a:r>
              <a:rPr lang="nn-NO" sz="3200" dirty="0" smtClean="0">
                <a:solidFill>
                  <a:schemeClr val="tx2"/>
                </a:solidFill>
                <a:latin typeface="Arial Black" charset="0"/>
              </a:rPr>
              <a:t> </a:t>
            </a:r>
            <a:r>
              <a:rPr lang="nn-NO" sz="3200" dirty="0" err="1" smtClean="0">
                <a:solidFill>
                  <a:schemeClr val="tx2"/>
                </a:solidFill>
                <a:latin typeface="Arial Black" charset="0"/>
              </a:rPr>
              <a:t>evolution</a:t>
            </a:r>
            <a:endParaRPr lang="nn-NO" sz="3200" dirty="0" smtClean="0">
              <a:solidFill>
                <a:schemeClr val="tx2"/>
              </a:solidFill>
              <a:latin typeface="Arial Black" charset="0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nn-NO" sz="3200" dirty="0" err="1" smtClean="0">
                <a:solidFill>
                  <a:schemeClr val="tx2"/>
                </a:solidFill>
                <a:latin typeface="Arial Black" charset="0"/>
              </a:rPr>
              <a:t>Many</a:t>
            </a:r>
            <a:r>
              <a:rPr lang="nn-NO" sz="3200" dirty="0" smtClean="0">
                <a:solidFill>
                  <a:schemeClr val="tx2"/>
                </a:solidFill>
                <a:latin typeface="Arial Black" charset="0"/>
              </a:rPr>
              <a:t> </a:t>
            </a:r>
            <a:r>
              <a:rPr lang="nn-NO" sz="3200" dirty="0" err="1" smtClean="0">
                <a:solidFill>
                  <a:schemeClr val="tx2"/>
                </a:solidFill>
                <a:latin typeface="Arial Black" charset="0"/>
              </a:rPr>
              <a:t>selection</a:t>
            </a:r>
            <a:r>
              <a:rPr lang="nn-NO" sz="3200" dirty="0" smtClean="0">
                <a:solidFill>
                  <a:schemeClr val="tx2"/>
                </a:solidFill>
                <a:latin typeface="Arial Black" charset="0"/>
              </a:rPr>
              <a:t> </a:t>
            </a:r>
            <a:r>
              <a:rPr lang="nn-NO" sz="3200" dirty="0" err="1" smtClean="0">
                <a:solidFill>
                  <a:schemeClr val="tx2"/>
                </a:solidFill>
                <a:latin typeface="Arial Black" charset="0"/>
              </a:rPr>
              <a:t>pressures</a:t>
            </a:r>
            <a:endParaRPr lang="nn-NO" sz="3200" dirty="0" smtClean="0">
              <a:solidFill>
                <a:schemeClr val="tx2"/>
              </a:solidFill>
              <a:latin typeface="Arial Black" charset="0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nn-NO" sz="3200" dirty="0" err="1" smtClean="0">
                <a:solidFill>
                  <a:schemeClr val="tx2"/>
                </a:solidFill>
                <a:latin typeface="Arial Black" charset="0"/>
              </a:rPr>
              <a:t>Often</a:t>
            </a:r>
            <a:r>
              <a:rPr lang="nn-NO" sz="3200" dirty="0" smtClean="0">
                <a:solidFill>
                  <a:schemeClr val="tx2"/>
                </a:solidFill>
                <a:latin typeface="Arial Black" charset="0"/>
              </a:rPr>
              <a:t> </a:t>
            </a:r>
            <a:r>
              <a:rPr lang="nn-NO" sz="3200" dirty="0" err="1" smtClean="0">
                <a:solidFill>
                  <a:schemeClr val="tx2"/>
                </a:solidFill>
                <a:latin typeface="Arial Black" charset="0"/>
              </a:rPr>
              <a:t>simultaneous</a:t>
            </a:r>
            <a:endParaRPr lang="nn-NO" sz="3200" dirty="0" smtClean="0">
              <a:solidFill>
                <a:schemeClr val="tx2"/>
              </a:solidFill>
              <a:latin typeface="Arial Black" charset="0"/>
            </a:endParaRPr>
          </a:p>
          <a:p>
            <a:pPr marL="571500" indent="-571500">
              <a:buFontTx/>
              <a:buChar char="-"/>
              <a:defRPr/>
            </a:pPr>
            <a:endParaRPr lang="nn-NO" sz="4400" dirty="0" smtClean="0">
              <a:solidFill>
                <a:schemeClr val="tx2"/>
              </a:solidFill>
              <a:latin typeface="Arial Black" charset="0"/>
            </a:endParaRPr>
          </a:p>
        </p:txBody>
      </p:sp>
      <p:cxnSp>
        <p:nvCxnSpPr>
          <p:cNvPr id="68611" name="Rett pil 3"/>
          <p:cNvCxnSpPr>
            <a:cxnSpLocks noChangeShapeType="1"/>
          </p:cNvCxnSpPr>
          <p:nvPr/>
        </p:nvCxnSpPr>
        <p:spPr bwMode="auto">
          <a:xfrm flipH="1">
            <a:off x="5139483" y="2541316"/>
            <a:ext cx="2544046" cy="1461916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8612" name="Rett pil 3"/>
          <p:cNvCxnSpPr>
            <a:cxnSpLocks noChangeShapeType="1"/>
          </p:cNvCxnSpPr>
          <p:nvPr/>
        </p:nvCxnSpPr>
        <p:spPr bwMode="auto">
          <a:xfrm flipH="1" flipV="1">
            <a:off x="5251451" y="4513388"/>
            <a:ext cx="2268314" cy="803513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8613" name="Rett pil 3"/>
          <p:cNvCxnSpPr>
            <a:cxnSpLocks noChangeShapeType="1"/>
          </p:cNvCxnSpPr>
          <p:nvPr/>
        </p:nvCxnSpPr>
        <p:spPr bwMode="auto">
          <a:xfrm>
            <a:off x="1468140" y="3403453"/>
            <a:ext cx="3136791" cy="599779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8614" name="Rett pil 3"/>
          <p:cNvCxnSpPr>
            <a:cxnSpLocks noChangeShapeType="1"/>
          </p:cNvCxnSpPr>
          <p:nvPr/>
        </p:nvCxnSpPr>
        <p:spPr bwMode="auto">
          <a:xfrm flipV="1">
            <a:off x="2553974" y="4513388"/>
            <a:ext cx="2050957" cy="617771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" name="TekstSylinder 4"/>
          <p:cNvSpPr txBox="1"/>
          <p:nvPr/>
        </p:nvSpPr>
        <p:spPr>
          <a:xfrm>
            <a:off x="248924" y="2930022"/>
            <a:ext cx="1117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smtClean="0"/>
              <a:t>Food</a:t>
            </a:r>
            <a:endParaRPr lang="nb-NO" sz="3200"/>
          </a:p>
        </p:txBody>
      </p:sp>
      <p:sp>
        <p:nvSpPr>
          <p:cNvPr id="14" name="TekstSylinder 13"/>
          <p:cNvSpPr txBox="1"/>
          <p:nvPr/>
        </p:nvSpPr>
        <p:spPr>
          <a:xfrm>
            <a:off x="514021" y="4838771"/>
            <a:ext cx="193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err="1" smtClean="0"/>
              <a:t>Predation</a:t>
            </a:r>
            <a:endParaRPr lang="nb-NO" sz="3200" dirty="0"/>
          </a:p>
        </p:txBody>
      </p:sp>
      <p:sp>
        <p:nvSpPr>
          <p:cNvPr id="15" name="TekstSylinder 14"/>
          <p:cNvSpPr txBox="1"/>
          <p:nvPr/>
        </p:nvSpPr>
        <p:spPr>
          <a:xfrm>
            <a:off x="7683529" y="4831848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smtClean="0"/>
              <a:t>Competitors</a:t>
            </a:r>
            <a:endParaRPr lang="nb-NO" sz="3200" dirty="0"/>
          </a:p>
        </p:txBody>
      </p:sp>
      <p:sp>
        <p:nvSpPr>
          <p:cNvPr id="16" name="TekstSylinder 15"/>
          <p:cNvSpPr txBox="1"/>
          <p:nvPr/>
        </p:nvSpPr>
        <p:spPr>
          <a:xfrm>
            <a:off x="7865261" y="2085254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Mating</a:t>
            </a:r>
            <a:endParaRPr lang="nb-NO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 smtClean="0">
                <a:latin typeface="Arial Black" charset="0"/>
                <a:ea typeface="ＭＳ Ｐゴシック" charset="0"/>
                <a:cs typeface="ＭＳ Ｐゴシック" charset="0"/>
              </a:rPr>
              <a:t>Simplistic</a:t>
            </a:r>
            <a:r>
              <a:rPr lang="nn-NO" dirty="0" smtClean="0">
                <a:latin typeface="Arial Black" charset="0"/>
                <a:ea typeface="ＭＳ Ｐゴシック" charset="0"/>
                <a:cs typeface="ＭＳ Ｐゴシック" charset="0"/>
              </a:rPr>
              <a:t> ideal</a:t>
            </a:r>
            <a:endParaRPr lang="nn-NO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948" y="1828800"/>
            <a:ext cx="9937104" cy="4114800"/>
          </a:xfrm>
        </p:spPr>
        <p:txBody>
          <a:bodyPr/>
          <a:lstStyle/>
          <a:p>
            <a:pPr marL="660400" indent="-660400">
              <a:lnSpc>
                <a:spcPct val="80000"/>
              </a:lnSpc>
              <a:spcAft>
                <a:spcPts val="600"/>
              </a:spcAft>
            </a:pP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Mutually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exclusive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hypotheses</a:t>
            </a:r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  <a:p>
            <a:pPr marL="850900" lvl="1">
              <a:lnSpc>
                <a:spcPct val="80000"/>
              </a:lnSpc>
              <a:spcAft>
                <a:spcPts val="600"/>
              </a:spcAft>
            </a:pPr>
            <a:r>
              <a:rPr lang="en-US" dirty="0">
                <a:latin typeface="Verdana" charset="0"/>
                <a:ea typeface="ＭＳ Ｐゴシック" charset="0"/>
              </a:rPr>
              <a:t>I</a:t>
            </a:r>
            <a:r>
              <a:rPr lang="nn-NO" dirty="0">
                <a:latin typeface="Verdana" charset="0"/>
                <a:ea typeface="ＭＳ Ｐゴシック" charset="0"/>
              </a:rPr>
              <a:t>f one is ’right’ (</a:t>
            </a:r>
            <a:r>
              <a:rPr lang="nn-NO" dirty="0" err="1">
                <a:latin typeface="Verdana" charset="0"/>
                <a:ea typeface="ＭＳ Ｐゴシック" charset="0"/>
              </a:rPr>
              <a:t>well</a:t>
            </a:r>
            <a:r>
              <a:rPr lang="nn-NO" dirty="0">
                <a:latin typeface="Verdana" charset="0"/>
                <a:ea typeface="ＭＳ Ｐゴシック" charset="0"/>
              </a:rPr>
              <a:t> </a:t>
            </a:r>
            <a:r>
              <a:rPr lang="nn-NO" dirty="0" err="1">
                <a:latin typeface="Verdana" charset="0"/>
                <a:ea typeface="ＭＳ Ｐゴシック" charset="0"/>
              </a:rPr>
              <a:t>supported</a:t>
            </a:r>
            <a:r>
              <a:rPr lang="nn-NO" dirty="0">
                <a:latin typeface="Verdana" charset="0"/>
                <a:ea typeface="ＭＳ Ｐゴシック" charset="0"/>
              </a:rPr>
              <a:t>) </a:t>
            </a:r>
            <a:r>
              <a:rPr lang="nn-NO" dirty="0" err="1">
                <a:latin typeface="Verdana" charset="0"/>
                <a:ea typeface="ＭＳ Ｐゴシック" charset="0"/>
              </a:rPr>
              <a:t>the</a:t>
            </a:r>
            <a:r>
              <a:rPr lang="nn-NO" dirty="0">
                <a:latin typeface="Verdana" charset="0"/>
                <a:ea typeface="ＭＳ Ｐゴシック" charset="0"/>
              </a:rPr>
              <a:t> </a:t>
            </a:r>
            <a:r>
              <a:rPr lang="nn-NO" dirty="0" err="1">
                <a:latin typeface="Verdana" charset="0"/>
                <a:ea typeface="ＭＳ Ｐゴシック" charset="0"/>
              </a:rPr>
              <a:t>others</a:t>
            </a:r>
            <a:r>
              <a:rPr lang="nn-NO" dirty="0">
                <a:latin typeface="Verdana" charset="0"/>
                <a:ea typeface="ＭＳ Ｐゴシック" charset="0"/>
              </a:rPr>
              <a:t> must be </a:t>
            </a:r>
            <a:r>
              <a:rPr lang="nn-NO" dirty="0" err="1">
                <a:latin typeface="Verdana" charset="0"/>
                <a:ea typeface="ＭＳ Ｐゴシック" charset="0"/>
              </a:rPr>
              <a:t>wrong</a:t>
            </a:r>
            <a:endParaRPr lang="nn-NO" dirty="0">
              <a:latin typeface="Verdana" charset="0"/>
              <a:ea typeface="ＭＳ Ｐゴシック" charset="0"/>
            </a:endParaRPr>
          </a:p>
          <a:p>
            <a:pPr marL="660400" indent="-660400">
              <a:lnSpc>
                <a:spcPct val="20000"/>
              </a:lnSpc>
              <a:spcAft>
                <a:spcPts val="600"/>
              </a:spcAft>
              <a:buFont typeface="Monotype Sorts" charset="0"/>
              <a:buNone/>
            </a:pPr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  <a:p>
            <a:pPr marL="660400" indent="-660400">
              <a:lnSpc>
                <a:spcPct val="90000"/>
              </a:lnSpc>
              <a:spcAft>
                <a:spcPts val="600"/>
              </a:spcAft>
            </a:pP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Underlying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assumption</a:t>
            </a:r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  <a:p>
            <a:pPr marL="850900" lvl="1">
              <a:lnSpc>
                <a:spcPct val="90000"/>
              </a:lnSpc>
              <a:spcAft>
                <a:spcPts val="600"/>
              </a:spcAft>
            </a:pPr>
            <a:r>
              <a:rPr lang="nn-NO" dirty="0">
                <a:latin typeface="Verdana" charset="0"/>
                <a:ea typeface="ＭＳ Ｐゴシック" charset="0"/>
              </a:rPr>
              <a:t>1 </a:t>
            </a:r>
            <a:r>
              <a:rPr lang="nn-NO" dirty="0" err="1">
                <a:latin typeface="Verdana" charset="0"/>
                <a:ea typeface="ＭＳ Ｐゴシック" charset="0"/>
              </a:rPr>
              <a:t>phenomenon</a:t>
            </a:r>
            <a:r>
              <a:rPr lang="nn-NO" dirty="0">
                <a:latin typeface="Verdana" charset="0"/>
                <a:ea typeface="ＭＳ Ｐゴシック" charset="0"/>
              </a:rPr>
              <a:t>- 1 </a:t>
            </a:r>
            <a:r>
              <a:rPr lang="nn-NO" dirty="0" err="1">
                <a:latin typeface="Verdana" charset="0"/>
                <a:ea typeface="ＭＳ Ｐゴシック" charset="0"/>
              </a:rPr>
              <a:t>explanation</a:t>
            </a:r>
            <a:endParaRPr lang="nn-NO" dirty="0">
              <a:latin typeface="Verdana" charset="0"/>
              <a:ea typeface="ＭＳ Ｐゴシック" charset="0"/>
            </a:endParaRPr>
          </a:p>
          <a:p>
            <a:pPr marL="660400" indent="-660400">
              <a:lnSpc>
                <a:spcPct val="90000"/>
              </a:lnSpc>
              <a:spcAft>
                <a:spcPts val="600"/>
              </a:spcAft>
              <a:buFont typeface="Monotype Sorts" charset="0"/>
              <a:buNone/>
            </a:pPr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  <a:p>
            <a:pPr marL="660400" indent="-660400">
              <a:lnSpc>
                <a:spcPct val="70000"/>
              </a:lnSpc>
              <a:spcAft>
                <a:spcPts val="600"/>
              </a:spcAft>
              <a:buFont typeface="Monotype Sorts" charset="0"/>
              <a:buNone/>
            </a:pPr>
            <a:r>
              <a:rPr lang="nn-NO" b="0" dirty="0" err="1">
                <a:solidFill>
                  <a:srgbClr val="B3E11F"/>
                </a:solidFill>
                <a:latin typeface="Verdana" charset="0"/>
                <a:ea typeface="ＭＳ Ｐゴシック" charset="0"/>
                <a:cs typeface="ＭＳ Ｐゴシック" charset="0"/>
              </a:rPr>
              <a:t>Often</a:t>
            </a:r>
            <a:r>
              <a:rPr lang="nn-NO" b="0" dirty="0">
                <a:solidFill>
                  <a:srgbClr val="B3E11F"/>
                </a:solidFill>
                <a:latin typeface="Verdana" charset="0"/>
                <a:ea typeface="ＭＳ Ｐゴシック" charset="0"/>
                <a:cs typeface="ＭＳ Ｐゴシック" charset="0"/>
              </a:rPr>
              <a:t> invalid in </a:t>
            </a:r>
            <a:r>
              <a:rPr lang="nn-NO" b="0" dirty="0" err="1">
                <a:solidFill>
                  <a:srgbClr val="B3E11F"/>
                </a:solidFill>
                <a:latin typeface="Verdana" charset="0"/>
                <a:ea typeface="ＭＳ Ｐゴシック" charset="0"/>
                <a:cs typeface="ＭＳ Ｐゴシック" charset="0"/>
              </a:rPr>
              <a:t>biology</a:t>
            </a:r>
            <a:endParaRPr lang="nn-NO" b="0" dirty="0">
              <a:solidFill>
                <a:srgbClr val="B3E11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660400" indent="-660400">
              <a:lnSpc>
                <a:spcPct val="90000"/>
              </a:lnSpc>
              <a:spcAft>
                <a:spcPts val="600"/>
              </a:spcAft>
              <a:buFont typeface="Monotype Sorts" charset="0"/>
              <a:buNone/>
            </a:pPr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9444" y="3501008"/>
            <a:ext cx="5626100" cy="1143000"/>
          </a:xfrm>
        </p:spPr>
        <p:txBody>
          <a:bodyPr/>
          <a:lstStyle/>
          <a:p>
            <a:r>
              <a:rPr lang="en-US" dirty="0" smtClean="0"/>
              <a:t>Body size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203" y="15900"/>
            <a:ext cx="5611798" cy="34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1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9444" y="3501008"/>
            <a:ext cx="5626100" cy="1143000"/>
          </a:xfrm>
        </p:spPr>
        <p:txBody>
          <a:bodyPr/>
          <a:lstStyle/>
          <a:p>
            <a:r>
              <a:rPr lang="en-US" dirty="0" smtClean="0"/>
              <a:t>Body size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203" y="15900"/>
            <a:ext cx="5611798" cy="3485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948" y="404664"/>
            <a:ext cx="4757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3E11F"/>
                </a:solidFill>
              </a:rPr>
              <a:t>Sexual selection</a:t>
            </a:r>
          </a:p>
          <a:p>
            <a:endParaRPr lang="en-US" sz="3600" dirty="0">
              <a:solidFill>
                <a:srgbClr val="B3E1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59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9444" y="3501008"/>
            <a:ext cx="5626100" cy="1143000"/>
          </a:xfrm>
        </p:spPr>
        <p:txBody>
          <a:bodyPr/>
          <a:lstStyle/>
          <a:p>
            <a:r>
              <a:rPr lang="en-US" dirty="0" smtClean="0"/>
              <a:t>Body size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203" y="15900"/>
            <a:ext cx="5611798" cy="3485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948" y="404664"/>
            <a:ext cx="4757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3E11F"/>
                </a:solidFill>
              </a:rPr>
              <a:t>Sexual selection</a:t>
            </a:r>
          </a:p>
          <a:p>
            <a:endParaRPr lang="en-US" sz="3600" dirty="0">
              <a:solidFill>
                <a:srgbClr val="B3E11F"/>
              </a:solidFill>
            </a:endParaRPr>
          </a:p>
          <a:p>
            <a:r>
              <a:rPr lang="en-US" sz="3600" dirty="0" smtClean="0">
                <a:solidFill>
                  <a:srgbClr val="B3E11F"/>
                </a:solidFill>
              </a:rPr>
              <a:t>Climate/Environment</a:t>
            </a:r>
          </a:p>
          <a:p>
            <a:endParaRPr lang="en-US" sz="3600" dirty="0">
              <a:solidFill>
                <a:srgbClr val="B3E1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3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The Scientific Method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949" y="1905000"/>
            <a:ext cx="9921552" cy="4114800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rgbClr val="FF6600"/>
                </a:solidFill>
              </a:rPr>
              <a:t>Major</a:t>
            </a:r>
            <a:r>
              <a:rPr lang="en-US" sz="4800" dirty="0" smtClean="0"/>
              <a:t> </a:t>
            </a:r>
            <a:r>
              <a:rPr lang="en-US" sz="4800" i="1" dirty="0" smtClean="0"/>
              <a:t>principles</a:t>
            </a:r>
          </a:p>
          <a:p>
            <a:pPr algn="ctr"/>
            <a:endParaRPr lang="en-US" sz="4800" i="1" dirty="0" smtClean="0"/>
          </a:p>
          <a:p>
            <a:pPr algn="ctr"/>
            <a:r>
              <a:rPr lang="en-US" sz="4800" dirty="0" smtClean="0">
                <a:solidFill>
                  <a:srgbClr val="FF6600"/>
                </a:solidFill>
              </a:rPr>
              <a:t>Major</a:t>
            </a:r>
            <a:r>
              <a:rPr lang="en-US" sz="4800" i="1" dirty="0" smtClean="0">
                <a:solidFill>
                  <a:srgbClr val="FF6600"/>
                </a:solidFill>
              </a:rPr>
              <a:t> </a:t>
            </a:r>
            <a:r>
              <a:rPr lang="en-US" sz="4800" i="1" dirty="0" smtClean="0"/>
              <a:t>concepts</a:t>
            </a:r>
          </a:p>
          <a:p>
            <a:pPr algn="ctr"/>
            <a:endParaRPr lang="en-US" sz="4800" i="1" dirty="0"/>
          </a:p>
          <a:p>
            <a:pPr marL="0" indent="0" algn="ctr">
              <a:buNone/>
            </a:pPr>
            <a:r>
              <a:rPr lang="en-US" sz="4400" i="1" dirty="0" smtClean="0"/>
              <a:t>Theory of Science for Practical Use</a:t>
            </a:r>
          </a:p>
          <a:p>
            <a:pPr algn="ctr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386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9444" y="3501008"/>
            <a:ext cx="5626100" cy="1143000"/>
          </a:xfrm>
        </p:spPr>
        <p:txBody>
          <a:bodyPr/>
          <a:lstStyle/>
          <a:p>
            <a:r>
              <a:rPr lang="en-US" dirty="0" smtClean="0"/>
              <a:t>Body size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203" y="15900"/>
            <a:ext cx="5611798" cy="3485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948" y="404664"/>
            <a:ext cx="47575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3E11F"/>
                </a:solidFill>
              </a:rPr>
              <a:t>Sexual selection</a:t>
            </a:r>
          </a:p>
          <a:p>
            <a:endParaRPr lang="en-US" sz="3600" dirty="0">
              <a:solidFill>
                <a:srgbClr val="B3E11F"/>
              </a:solidFill>
            </a:endParaRPr>
          </a:p>
          <a:p>
            <a:r>
              <a:rPr lang="en-US" sz="3600" dirty="0" smtClean="0">
                <a:solidFill>
                  <a:srgbClr val="B3E11F"/>
                </a:solidFill>
              </a:rPr>
              <a:t>Climate/Environment</a:t>
            </a:r>
          </a:p>
          <a:p>
            <a:endParaRPr lang="en-US" sz="3600" dirty="0">
              <a:solidFill>
                <a:srgbClr val="B3E11F"/>
              </a:solidFill>
            </a:endParaRPr>
          </a:p>
          <a:p>
            <a:r>
              <a:rPr lang="en-US" sz="3600" dirty="0" smtClean="0">
                <a:solidFill>
                  <a:srgbClr val="B3E11F"/>
                </a:solidFill>
              </a:rPr>
              <a:t>Food</a:t>
            </a:r>
          </a:p>
          <a:p>
            <a:endParaRPr lang="en-US" sz="3600" dirty="0">
              <a:solidFill>
                <a:srgbClr val="B3E1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29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9444" y="3501008"/>
            <a:ext cx="5626100" cy="1143000"/>
          </a:xfrm>
        </p:spPr>
        <p:txBody>
          <a:bodyPr/>
          <a:lstStyle/>
          <a:p>
            <a:r>
              <a:rPr lang="en-US" dirty="0" smtClean="0"/>
              <a:t>Body size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203" y="15900"/>
            <a:ext cx="5611798" cy="3485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948" y="404664"/>
            <a:ext cx="47575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3E11F"/>
                </a:solidFill>
              </a:rPr>
              <a:t>Sexual selection</a:t>
            </a:r>
          </a:p>
          <a:p>
            <a:endParaRPr lang="en-US" sz="3600" dirty="0">
              <a:solidFill>
                <a:srgbClr val="B3E11F"/>
              </a:solidFill>
            </a:endParaRPr>
          </a:p>
          <a:p>
            <a:r>
              <a:rPr lang="en-US" sz="3600" dirty="0" smtClean="0">
                <a:solidFill>
                  <a:srgbClr val="B3E11F"/>
                </a:solidFill>
              </a:rPr>
              <a:t>Climate/Environment</a:t>
            </a:r>
          </a:p>
          <a:p>
            <a:endParaRPr lang="en-US" sz="3600" dirty="0">
              <a:solidFill>
                <a:srgbClr val="B3E11F"/>
              </a:solidFill>
            </a:endParaRPr>
          </a:p>
          <a:p>
            <a:r>
              <a:rPr lang="en-US" sz="3600" dirty="0" smtClean="0">
                <a:solidFill>
                  <a:srgbClr val="B3E11F"/>
                </a:solidFill>
              </a:rPr>
              <a:t>Food</a:t>
            </a:r>
          </a:p>
          <a:p>
            <a:endParaRPr lang="en-US" sz="3600" dirty="0">
              <a:solidFill>
                <a:srgbClr val="B3E11F"/>
              </a:solidFill>
            </a:endParaRPr>
          </a:p>
          <a:p>
            <a:r>
              <a:rPr lang="en-US" sz="3600" dirty="0" smtClean="0">
                <a:solidFill>
                  <a:srgbClr val="B3E11F"/>
                </a:solidFill>
              </a:rPr>
              <a:t>Phylogeny</a:t>
            </a:r>
            <a:endParaRPr lang="en-US" sz="3600" dirty="0">
              <a:solidFill>
                <a:srgbClr val="B3E1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5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1" y="2667000"/>
            <a:ext cx="9677400" cy="1143000"/>
          </a:xfrm>
        </p:spPr>
        <p:txBody>
          <a:bodyPr/>
          <a:lstStyle/>
          <a:p>
            <a:r>
              <a:rPr lang="nn-NO">
                <a:latin typeface="Arial Black" charset="0"/>
                <a:ea typeface="ＭＳ Ｐゴシック" charset="0"/>
                <a:cs typeface="ＭＳ Ｐゴシック" charset="0"/>
              </a:rPr>
              <a:t>Is it enough to test one prediction?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1" y="304800"/>
            <a:ext cx="9277350" cy="1143000"/>
          </a:xfrm>
        </p:spPr>
        <p:txBody>
          <a:bodyPr/>
          <a:lstStyle/>
          <a:p>
            <a:r>
              <a:rPr lang="nn-NO" sz="4000">
                <a:latin typeface="Arial Black" charset="0"/>
                <a:ea typeface="ＭＳ Ｐゴシック" charset="0"/>
                <a:cs typeface="ＭＳ Ｐゴシック" charset="0"/>
              </a:rPr>
              <a:t>Is it enough to test 1 prediction?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8829675" cy="4114800"/>
          </a:xfrm>
        </p:spPr>
        <p:txBody>
          <a:bodyPr/>
          <a:lstStyle/>
          <a:p>
            <a:pPr marL="576263" indent="-576263"/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(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Ideally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) No !</a:t>
            </a:r>
          </a:p>
          <a:p>
            <a:pPr marL="576263" indent="-576263"/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Test </a:t>
            </a:r>
            <a:r>
              <a:rPr lang="nn-NO" dirty="0" err="1">
                <a:solidFill>
                  <a:srgbClr val="00D781"/>
                </a:solidFill>
                <a:latin typeface="Arial Black"/>
                <a:ea typeface="ＭＳ Ｐゴシック" charset="0"/>
                <a:cs typeface="ＭＳ Ｐゴシック" charset="0"/>
              </a:rPr>
              <a:t>several</a:t>
            </a:r>
            <a:r>
              <a:rPr lang="nn-NO" dirty="0">
                <a:solidFill>
                  <a:srgbClr val="00D781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predictions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 (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if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you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latin typeface="Arial Black"/>
                <a:ea typeface="ＭＳ Ｐゴシック" charset="0"/>
                <a:cs typeface="ＭＳ Ｐゴシック" charset="0"/>
              </a:rPr>
              <a:t>can</a:t>
            </a:r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)</a:t>
            </a:r>
          </a:p>
          <a:p>
            <a:pPr marL="766763" lvl="1"/>
            <a:r>
              <a:rPr lang="en-US" dirty="0">
                <a:latin typeface="Verdana" charset="0"/>
                <a:ea typeface="ＭＳ Ｐゴシック" charset="0"/>
              </a:rPr>
              <a:t>l</a:t>
            </a:r>
            <a:r>
              <a:rPr lang="nn-NO" dirty="0">
                <a:latin typeface="Verdana" charset="0"/>
                <a:ea typeface="ＭＳ Ｐゴシック" charset="0"/>
              </a:rPr>
              <a:t>ess </a:t>
            </a:r>
            <a:r>
              <a:rPr lang="nn-NO" dirty="0" err="1">
                <a:latin typeface="Verdana" charset="0"/>
                <a:ea typeface="ＭＳ Ｐゴシック" charset="0"/>
              </a:rPr>
              <a:t>likely</a:t>
            </a:r>
            <a:r>
              <a:rPr lang="nn-NO" dirty="0">
                <a:latin typeface="Verdana" charset="0"/>
                <a:ea typeface="ＭＳ Ｐゴシック" charset="0"/>
              </a:rPr>
              <a:t> </a:t>
            </a:r>
            <a:r>
              <a:rPr lang="nn-NO" dirty="0" err="1">
                <a:latin typeface="Verdana" charset="0"/>
                <a:ea typeface="ＭＳ Ｐゴシック" charset="0"/>
              </a:rPr>
              <a:t>that</a:t>
            </a:r>
            <a:r>
              <a:rPr lang="nn-NO" dirty="0">
                <a:latin typeface="Verdana" charset="0"/>
                <a:ea typeface="ＭＳ Ｐゴシック" charset="0"/>
              </a:rPr>
              <a:t> </a:t>
            </a:r>
            <a:r>
              <a:rPr lang="nn-NO" dirty="0" err="1">
                <a:latin typeface="Verdana" charset="0"/>
                <a:ea typeface="ＭＳ Ｐゴシック" charset="0"/>
              </a:rPr>
              <a:t>several</a:t>
            </a:r>
            <a:r>
              <a:rPr lang="nn-NO" dirty="0">
                <a:latin typeface="Verdana" charset="0"/>
                <a:ea typeface="ＭＳ Ｐゴシック" charset="0"/>
              </a:rPr>
              <a:t> </a:t>
            </a:r>
            <a:r>
              <a:rPr lang="nn-NO" dirty="0" err="1">
                <a:latin typeface="Verdana" charset="0"/>
                <a:ea typeface="ＭＳ Ｐゴシック" charset="0"/>
              </a:rPr>
              <a:t>predictions</a:t>
            </a:r>
            <a:r>
              <a:rPr lang="nn-NO" dirty="0">
                <a:latin typeface="Verdana" charset="0"/>
                <a:ea typeface="ＭＳ Ｐゴシック" charset="0"/>
              </a:rPr>
              <a:t> are </a:t>
            </a:r>
            <a:r>
              <a:rPr lang="nn-NO" dirty="0" err="1">
                <a:latin typeface="Verdana" charset="0"/>
                <a:ea typeface="ＭＳ Ｐゴシック" charset="0"/>
              </a:rPr>
              <a:t>the</a:t>
            </a:r>
            <a:r>
              <a:rPr lang="nn-NO" dirty="0">
                <a:latin typeface="Verdana" charset="0"/>
                <a:ea typeface="ＭＳ Ｐゴシック" charset="0"/>
              </a:rPr>
              <a:t> same from alternative </a:t>
            </a:r>
            <a:r>
              <a:rPr lang="nn-NO" dirty="0" err="1">
                <a:latin typeface="Verdana" charset="0"/>
                <a:ea typeface="ＭＳ Ｐゴシック" charset="0"/>
              </a:rPr>
              <a:t>hypotheses</a:t>
            </a:r>
            <a:endParaRPr lang="nn-NO" dirty="0">
              <a:latin typeface="Verdana" charset="0"/>
              <a:ea typeface="ＭＳ Ｐゴシック" charset="0"/>
            </a:endParaRPr>
          </a:p>
          <a:p>
            <a:pPr marL="576263" indent="-576263"/>
            <a:r>
              <a:rPr lang="nn-NO" dirty="0">
                <a:latin typeface="Arial Black"/>
                <a:ea typeface="ＭＳ Ｐゴシック" charset="0"/>
                <a:cs typeface="ＭＳ Ｐゴシック" charset="0"/>
              </a:rPr>
              <a:t>Test </a:t>
            </a:r>
            <a:r>
              <a:rPr lang="nn-NO" dirty="0" smtClean="0">
                <a:solidFill>
                  <a:srgbClr val="00D781"/>
                </a:solidFill>
                <a:latin typeface="Arial Black"/>
                <a:ea typeface="ＭＳ Ｐゴシック" charset="0"/>
                <a:cs typeface="ＭＳ Ｐゴシック" charset="0"/>
              </a:rPr>
              <a:t>strong </a:t>
            </a:r>
            <a:r>
              <a:rPr lang="nn-NO" dirty="0" err="1" smtClean="0">
                <a:latin typeface="Arial Black"/>
                <a:ea typeface="ＭＳ Ｐゴシック" charset="0"/>
                <a:cs typeface="ＭＳ Ｐゴシック" charset="0"/>
              </a:rPr>
              <a:t>predictions</a:t>
            </a:r>
            <a:endParaRPr lang="nn-NO" dirty="0">
              <a:latin typeface="Arial Black"/>
              <a:ea typeface="ＭＳ Ｐゴシック" charset="0"/>
              <a:cs typeface="ＭＳ Ｐゴシック" charset="0"/>
            </a:endParaRPr>
          </a:p>
          <a:p>
            <a:pPr marL="766763" lvl="1"/>
            <a:r>
              <a:rPr lang="nn-NO" dirty="0" err="1">
                <a:latin typeface="Verdana" charset="0"/>
                <a:ea typeface="ＭＳ Ｐゴシック" charset="0"/>
              </a:rPr>
              <a:t>some</a:t>
            </a:r>
            <a:r>
              <a:rPr lang="nn-NO" dirty="0">
                <a:latin typeface="Verdana" charset="0"/>
                <a:ea typeface="ＭＳ Ｐゴシック" charset="0"/>
              </a:rPr>
              <a:t> </a:t>
            </a:r>
            <a:r>
              <a:rPr lang="nn-NO" dirty="0" err="1">
                <a:latin typeface="Verdana" charset="0"/>
                <a:ea typeface="ＭＳ Ｐゴシック" charset="0"/>
              </a:rPr>
              <a:t>predictions</a:t>
            </a:r>
            <a:r>
              <a:rPr lang="nn-NO" dirty="0">
                <a:latin typeface="Verdana" charset="0"/>
                <a:ea typeface="ＭＳ Ｐゴシック" charset="0"/>
              </a:rPr>
              <a:t> are </a:t>
            </a:r>
            <a:r>
              <a:rPr lang="nn-NO" dirty="0" err="1">
                <a:latin typeface="Verdana" charset="0"/>
                <a:ea typeface="ＭＳ Ｐゴシック" charset="0"/>
              </a:rPr>
              <a:t>stronger</a:t>
            </a:r>
            <a:r>
              <a:rPr lang="nn-NO" dirty="0">
                <a:latin typeface="Verdana" charset="0"/>
                <a:ea typeface="ＭＳ Ｐゴシック" charset="0"/>
              </a:rPr>
              <a:t> tests </a:t>
            </a:r>
            <a:r>
              <a:rPr lang="nn-NO" dirty="0" err="1">
                <a:latin typeface="Verdana" charset="0"/>
                <a:ea typeface="ＭＳ Ｐゴシック" charset="0"/>
              </a:rPr>
              <a:t>than</a:t>
            </a:r>
            <a:r>
              <a:rPr lang="nn-NO" dirty="0">
                <a:latin typeface="Verdana" charset="0"/>
                <a:ea typeface="ＭＳ Ｐゴシック" charset="0"/>
              </a:rPr>
              <a:t> </a:t>
            </a:r>
            <a:r>
              <a:rPr lang="nn-NO" dirty="0" err="1">
                <a:latin typeface="Verdana" charset="0"/>
                <a:ea typeface="ＭＳ Ｐゴシック" charset="0"/>
              </a:rPr>
              <a:t>others</a:t>
            </a:r>
            <a:endParaRPr lang="nn-NO" dirty="0">
              <a:latin typeface="Verdana" charset="0"/>
              <a:ea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1" y="2667000"/>
            <a:ext cx="9677400" cy="1143000"/>
          </a:xfrm>
        </p:spPr>
        <p:txBody>
          <a:bodyPr/>
          <a:lstStyle/>
          <a:p>
            <a:r>
              <a:rPr lang="nn-NO" dirty="0" err="1">
                <a:latin typeface="Arial Black" charset="0"/>
                <a:ea typeface="ＭＳ Ｐゴシック" charset="0"/>
                <a:cs typeface="ＭＳ Ｐゴシック" charset="0"/>
              </a:rPr>
              <a:t>What</a:t>
            </a:r>
            <a:r>
              <a:rPr lang="nn-NO" dirty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latin typeface="Arial Black" charset="0"/>
                <a:ea typeface="ＭＳ Ｐゴシック" charset="0"/>
                <a:cs typeface="ＭＳ Ｐゴシック" charset="0"/>
              </a:rPr>
              <a:t>if</a:t>
            </a:r>
            <a:r>
              <a:rPr lang="nn-NO" dirty="0">
                <a:latin typeface="Arial Black" charset="0"/>
                <a:ea typeface="ＭＳ Ｐゴシック" charset="0"/>
                <a:cs typeface="ＭＳ Ｐゴシック" charset="0"/>
              </a:rPr>
              <a:t> one </a:t>
            </a:r>
            <a:r>
              <a:rPr lang="nn-NO" dirty="0" err="1">
                <a:latin typeface="Arial Black" charset="0"/>
                <a:ea typeface="ＭＳ Ｐゴシック" charset="0"/>
                <a:cs typeface="ＭＳ Ｐゴシック" charset="0"/>
              </a:rPr>
              <a:t>prediction</a:t>
            </a:r>
            <a:r>
              <a:rPr lang="nn-NO" dirty="0">
                <a:latin typeface="Arial Black" charset="0"/>
                <a:ea typeface="ＭＳ Ｐゴシック" charset="0"/>
                <a:cs typeface="ＭＳ Ｐゴシック" charset="0"/>
              </a:rPr>
              <a:t> is </a:t>
            </a:r>
            <a:r>
              <a:rPr lang="nn-NO" dirty="0" err="1">
                <a:latin typeface="Arial Black" charset="0"/>
                <a:ea typeface="ＭＳ Ｐゴシック" charset="0"/>
                <a:cs typeface="ＭＳ Ｐゴシック" charset="0"/>
              </a:rPr>
              <a:t>not</a:t>
            </a:r>
            <a:r>
              <a:rPr lang="nn-NO" dirty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latin typeface="Arial Black" charset="0"/>
                <a:ea typeface="ＭＳ Ｐゴシック" charset="0"/>
                <a:cs typeface="ＭＳ Ｐゴシック" charset="0"/>
              </a:rPr>
              <a:t>fulfilled</a:t>
            </a:r>
            <a:r>
              <a:rPr lang="nn-NO" dirty="0">
                <a:latin typeface="Arial Black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1" y="2667000"/>
            <a:ext cx="9677400" cy="1143000"/>
          </a:xfrm>
        </p:spPr>
        <p:txBody>
          <a:bodyPr/>
          <a:lstStyle/>
          <a:p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Judge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!</a:t>
            </a:r>
            <a:b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4400" dirty="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/>
            </a:r>
            <a:br>
              <a:rPr lang="nn-NO" sz="4400" dirty="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4400" dirty="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/>
            </a:r>
            <a:br>
              <a:rPr lang="nn-NO" sz="4400" dirty="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4400" dirty="0" err="1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Can</a:t>
            </a:r>
            <a:r>
              <a:rPr lang="nn-NO" sz="4400" dirty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there</a:t>
            </a:r>
            <a:r>
              <a:rPr lang="nn-NO" sz="4400" dirty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be </a:t>
            </a:r>
            <a:r>
              <a:rPr lang="nn-NO" sz="4400" dirty="0" err="1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other</a:t>
            </a:r>
            <a:r>
              <a:rPr lang="nn-NO" sz="4400" dirty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reasons</a:t>
            </a:r>
            <a:r>
              <a:rPr lang="nn-NO" sz="4400" dirty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than</a:t>
            </a:r>
            <a:r>
              <a:rPr lang="nn-NO" sz="4400" dirty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the</a:t>
            </a:r>
            <a:r>
              <a:rPr lang="nn-NO" sz="4400" dirty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hypothesis</a:t>
            </a:r>
            <a:r>
              <a:rPr lang="nn-NO" sz="4400" dirty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being</a:t>
            </a:r>
            <a:r>
              <a:rPr lang="nn-NO" sz="4400" dirty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wrong</a:t>
            </a:r>
            <a:r>
              <a:rPr lang="nn-NO" sz="4400" dirty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1" y="2667000"/>
            <a:ext cx="9677400" cy="1143000"/>
          </a:xfrm>
        </p:spPr>
        <p:txBody>
          <a:bodyPr/>
          <a:lstStyle/>
          <a:p>
            <a:r>
              <a:rPr lang="nn-NO" dirty="0" err="1">
                <a:latin typeface="Arial Black" charset="0"/>
                <a:ea typeface="ＭＳ Ｐゴシック" charset="0"/>
                <a:cs typeface="ＭＳ Ｐゴシック" charset="0"/>
              </a:rPr>
              <a:t>What</a:t>
            </a:r>
            <a:r>
              <a:rPr lang="nn-NO" dirty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>
                <a:latin typeface="Arial Black" charset="0"/>
                <a:ea typeface="ＭＳ Ｐゴシック" charset="0"/>
                <a:cs typeface="ＭＳ Ｐゴシック" charset="0"/>
              </a:rPr>
              <a:t>if</a:t>
            </a:r>
            <a:r>
              <a:rPr lang="nn-NO" dirty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 smtClean="0">
                <a:latin typeface="Arial Black" charset="0"/>
                <a:ea typeface="ＭＳ Ｐゴシック" charset="0"/>
                <a:cs typeface="ＭＳ Ｐゴシック" charset="0"/>
              </a:rPr>
              <a:t>the</a:t>
            </a:r>
            <a:r>
              <a:rPr lang="nn-NO" dirty="0" smtClean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 smtClean="0">
                <a:latin typeface="Arial Black" charset="0"/>
                <a:ea typeface="ＭＳ Ｐゴシック" charset="0"/>
                <a:cs typeface="ＭＳ Ｐゴシック" charset="0"/>
              </a:rPr>
              <a:t>prediction</a:t>
            </a:r>
            <a:r>
              <a:rPr lang="nn-NO" dirty="0" smtClean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dirty="0">
                <a:latin typeface="Arial Black" charset="0"/>
                <a:ea typeface="ＭＳ Ｐゴシック" charset="0"/>
                <a:cs typeface="ＭＳ Ｐゴシック" charset="0"/>
              </a:rPr>
              <a:t>is </a:t>
            </a:r>
            <a:r>
              <a:rPr lang="nn-NO" dirty="0" err="1" smtClean="0">
                <a:latin typeface="Arial Black" charset="0"/>
                <a:ea typeface="ＭＳ Ｐゴシック" charset="0"/>
                <a:cs typeface="ＭＳ Ｐゴシック" charset="0"/>
              </a:rPr>
              <a:t>fulfilled</a:t>
            </a:r>
            <a:r>
              <a:rPr lang="nn-NO" dirty="0">
                <a:latin typeface="Arial Black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29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1" y="2667000"/>
            <a:ext cx="9677400" cy="1143000"/>
          </a:xfrm>
        </p:spPr>
        <p:txBody>
          <a:bodyPr/>
          <a:lstStyle/>
          <a:p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Judge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!</a:t>
            </a:r>
            <a:b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4400" dirty="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/>
            </a:r>
            <a:br>
              <a:rPr lang="nn-NO" sz="4400" dirty="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4400" dirty="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/>
            </a:r>
            <a:br>
              <a:rPr lang="nn-NO" sz="4400" dirty="0">
                <a:solidFill>
                  <a:srgbClr val="FFFF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4400" dirty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/>
            </a:r>
            <a:br>
              <a:rPr lang="nn-NO" sz="4400" dirty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nn-NO" sz="4400" dirty="0" err="1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Could</a:t>
            </a:r>
            <a:r>
              <a:rPr lang="nn-NO" sz="4400" dirty="0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the</a:t>
            </a:r>
            <a:r>
              <a:rPr lang="nn-NO" sz="4400" dirty="0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prediction</a:t>
            </a:r>
            <a:r>
              <a:rPr lang="nn-NO" sz="4400" dirty="0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have </a:t>
            </a:r>
            <a:r>
              <a:rPr lang="nn-NO" sz="4400" dirty="0" err="1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been</a:t>
            </a:r>
            <a:r>
              <a:rPr lang="nn-NO" sz="4400" dirty="0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fulfilled</a:t>
            </a:r>
            <a:r>
              <a:rPr lang="nn-NO" sz="4400" dirty="0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for </a:t>
            </a:r>
            <a:r>
              <a:rPr lang="nn-NO" sz="4400" dirty="0" err="1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other</a:t>
            </a:r>
            <a:r>
              <a:rPr lang="nn-NO" sz="4400" dirty="0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reasons</a:t>
            </a:r>
            <a:r>
              <a:rPr lang="nn-NO" sz="4400" dirty="0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than</a:t>
            </a:r>
            <a:r>
              <a:rPr lang="nn-NO" sz="4400" dirty="0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the</a:t>
            </a:r>
            <a:r>
              <a:rPr lang="nn-NO" sz="4400" dirty="0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hypothesis</a:t>
            </a:r>
            <a:r>
              <a:rPr lang="nn-NO" sz="4400" dirty="0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being</a:t>
            </a:r>
            <a:r>
              <a:rPr lang="nn-NO" sz="4400" dirty="0" smtClean="0">
                <a:solidFill>
                  <a:srgbClr val="FF6600"/>
                </a:solidFill>
                <a:latin typeface="Arial Black" charset="0"/>
                <a:ea typeface="ＭＳ Ｐゴシック" charset="0"/>
                <a:cs typeface="ＭＳ Ｐゴシック" charset="0"/>
              </a:rPr>
              <a:t> right?</a:t>
            </a:r>
            <a:endParaRPr lang="nn-NO" sz="4400" dirty="0">
              <a:solidFill>
                <a:srgbClr val="FF6600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6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1" y="304800"/>
            <a:ext cx="9906000" cy="1143000"/>
          </a:xfrm>
        </p:spPr>
        <p:txBody>
          <a:bodyPr/>
          <a:lstStyle/>
          <a:p>
            <a:r>
              <a:rPr lang="nn-NO" dirty="0" smtClean="0">
                <a:latin typeface="Arial Black" charset="0"/>
                <a:ea typeface="ＭＳ Ｐゴシック" charset="0"/>
                <a:cs typeface="ＭＳ Ｐゴシック" charset="0"/>
              </a:rPr>
              <a:t>Ideal </a:t>
            </a:r>
            <a:r>
              <a:rPr lang="nn-NO" dirty="0" err="1" smtClean="0">
                <a:latin typeface="Arial Black" charset="0"/>
                <a:ea typeface="ＭＳ Ｐゴシック" charset="0"/>
                <a:cs typeface="ＭＳ Ｐゴシック" charset="0"/>
              </a:rPr>
              <a:t>vs</a:t>
            </a:r>
            <a:r>
              <a:rPr lang="nn-NO" dirty="0" smtClean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dirty="0" err="1" smtClean="0">
                <a:latin typeface="Arial Black" charset="0"/>
                <a:ea typeface="ＭＳ Ｐゴシック" charset="0"/>
                <a:cs typeface="ＭＳ Ｐゴシック" charset="0"/>
              </a:rPr>
              <a:t>Reality</a:t>
            </a:r>
            <a:endParaRPr lang="nn-NO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1" y="1981200"/>
            <a:ext cx="1002030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charset="0"/>
              <a:buNone/>
              <a:tabLst>
                <a:tab pos="4038600" algn="l"/>
                <a:tab pos="4305300" algn="l"/>
                <a:tab pos="6007100" algn="l"/>
              </a:tabLst>
            </a:pPr>
            <a:r>
              <a:rPr lang="nn-NO" sz="2800" dirty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			Ideal	</a:t>
            </a:r>
            <a:r>
              <a:rPr lang="nn-NO" sz="2800" dirty="0" err="1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Biological</a:t>
            </a:r>
            <a:r>
              <a:rPr lang="nn-NO" sz="2800" dirty="0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dirty="0" err="1">
                <a:solidFill>
                  <a:srgbClr val="6699FF"/>
                </a:solidFill>
                <a:latin typeface="Arial Black"/>
                <a:ea typeface="ＭＳ Ｐゴシック" charset="0"/>
                <a:cs typeface="ＭＳ Ｐゴシック" charset="0"/>
              </a:rPr>
              <a:t>reality</a:t>
            </a:r>
            <a:endParaRPr lang="nn-NO" sz="2800" dirty="0">
              <a:solidFill>
                <a:srgbClr val="6699FF"/>
              </a:solidFill>
              <a:latin typeface="Arial Black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  <a:tabLst>
                <a:tab pos="4038600" algn="l"/>
                <a:tab pos="4305300" algn="l"/>
                <a:tab pos="6007100" algn="l"/>
              </a:tabLst>
            </a:pPr>
            <a:endParaRPr lang="nn-NO" sz="2800" dirty="0">
              <a:latin typeface="Arial Black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  <a:tabLst>
                <a:tab pos="4038600" algn="l"/>
                <a:tab pos="4305300" algn="l"/>
                <a:tab pos="6007100" algn="l"/>
              </a:tabLst>
            </a:pPr>
            <a:r>
              <a:rPr lang="nn-NO" sz="2800" dirty="0" err="1">
                <a:latin typeface="Arial Black"/>
                <a:ea typeface="ＭＳ Ｐゴシック" charset="0"/>
                <a:cs typeface="ＭＳ Ｐゴシック" charset="0"/>
              </a:rPr>
              <a:t>Only</a:t>
            </a:r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 one </a:t>
            </a:r>
            <a:r>
              <a:rPr lang="nn-NO" sz="2800" dirty="0" err="1">
                <a:latin typeface="Arial Black"/>
                <a:ea typeface="ＭＳ Ｐゴシック" charset="0"/>
                <a:cs typeface="ＭＳ Ｐゴシック" charset="0"/>
              </a:rPr>
              <a:t>explanation</a:t>
            </a:r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	</a:t>
            </a:r>
            <a:r>
              <a:rPr lang="nn-NO" sz="2800" dirty="0">
                <a:solidFill>
                  <a:srgbClr val="8585E0"/>
                </a:solidFill>
                <a:latin typeface="Arial Black"/>
                <a:ea typeface="ＭＳ Ｐゴシック" charset="0"/>
                <a:cs typeface="ＭＳ Ｐゴシック" charset="0"/>
              </a:rPr>
              <a:t>YES</a:t>
            </a:r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	OFTEN NOT</a:t>
            </a:r>
          </a:p>
          <a:p>
            <a:pPr>
              <a:lnSpc>
                <a:spcPct val="90000"/>
              </a:lnSpc>
              <a:buFont typeface="Monotype Sorts" charset="0"/>
              <a:buNone/>
              <a:tabLst>
                <a:tab pos="4038600" algn="l"/>
                <a:tab pos="4305300" algn="l"/>
                <a:tab pos="6007100" algn="l"/>
              </a:tabLst>
            </a:pPr>
            <a:endParaRPr lang="nn-NO" sz="2800" dirty="0">
              <a:latin typeface="Arial Black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  <a:tabLst>
                <a:tab pos="4038600" algn="l"/>
                <a:tab pos="4305300" algn="l"/>
                <a:tab pos="6007100" algn="l"/>
              </a:tabLst>
            </a:pPr>
            <a:r>
              <a:rPr lang="nn-NO" sz="2800" dirty="0" err="1">
                <a:latin typeface="Arial Black"/>
                <a:ea typeface="ＭＳ Ｐゴシック" charset="0"/>
                <a:cs typeface="ＭＳ Ｐゴシック" charset="0"/>
              </a:rPr>
              <a:t>Predictions</a:t>
            </a:r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dirty="0" err="1">
                <a:latin typeface="Arial Black"/>
                <a:ea typeface="ＭＳ Ｐゴシック" charset="0"/>
                <a:cs typeface="ＭＳ Ｐゴシック" charset="0"/>
              </a:rPr>
              <a:t>follow</a:t>
            </a:r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 by 	</a:t>
            </a:r>
            <a:r>
              <a:rPr lang="nn-NO" sz="2800" dirty="0">
                <a:solidFill>
                  <a:srgbClr val="8585E0"/>
                </a:solidFill>
                <a:latin typeface="Arial Black"/>
                <a:ea typeface="ＭＳ Ｐゴシック" charset="0"/>
                <a:cs typeface="ＭＳ Ｐゴシック" charset="0"/>
              </a:rPr>
              <a:t>YES	</a:t>
            </a:r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RARELY</a:t>
            </a:r>
          </a:p>
          <a:p>
            <a:pPr>
              <a:lnSpc>
                <a:spcPct val="90000"/>
              </a:lnSpc>
              <a:buFont typeface="Monotype Sorts" charset="0"/>
              <a:buNone/>
              <a:tabLst>
                <a:tab pos="4038600" algn="l"/>
                <a:tab pos="4305300" algn="l"/>
                <a:tab pos="6007100" algn="l"/>
              </a:tabLst>
            </a:pPr>
            <a:r>
              <a:rPr lang="en-US" sz="2800" dirty="0">
                <a:latin typeface="Arial Black"/>
                <a:ea typeface="ＭＳ Ｐゴシック" charset="0"/>
                <a:cs typeface="ＭＳ Ｐゴシック" charset="0"/>
              </a:rPr>
              <a:t>l</a:t>
            </a:r>
            <a:r>
              <a:rPr lang="nn-NO" sz="2800" dirty="0" err="1">
                <a:latin typeface="Arial Black"/>
                <a:ea typeface="ＭＳ Ｐゴシック" charset="0"/>
                <a:cs typeface="ＭＳ Ｐゴシック" charset="0"/>
              </a:rPr>
              <a:t>ogical</a:t>
            </a:r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dirty="0" err="1">
                <a:latin typeface="Arial Black"/>
                <a:ea typeface="ＭＳ Ｐゴシック" charset="0"/>
                <a:cs typeface="ＭＳ Ｐゴシック" charset="0"/>
              </a:rPr>
              <a:t>necessity</a:t>
            </a:r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	</a:t>
            </a:r>
          </a:p>
          <a:p>
            <a:pPr>
              <a:lnSpc>
                <a:spcPct val="70000"/>
              </a:lnSpc>
              <a:buFont typeface="Monotype Sorts" charset="0"/>
              <a:buNone/>
              <a:tabLst>
                <a:tab pos="4038600" algn="l"/>
                <a:tab pos="4305300" algn="l"/>
                <a:tab pos="6007100" algn="l"/>
              </a:tabLst>
            </a:pPr>
            <a:endParaRPr lang="nn-NO" sz="2800" dirty="0">
              <a:latin typeface="Arial Black"/>
              <a:ea typeface="ＭＳ Ｐゴシック" charset="0"/>
              <a:cs typeface="ＭＳ Ｐゴシック" charset="0"/>
            </a:endParaRPr>
          </a:p>
          <a:p>
            <a:pPr>
              <a:lnSpc>
                <a:spcPct val="70000"/>
              </a:lnSpc>
              <a:buFont typeface="Monotype Sorts" charset="0"/>
              <a:buNone/>
              <a:tabLst>
                <a:tab pos="4038600" algn="l"/>
                <a:tab pos="4305300" algn="l"/>
                <a:tab pos="6007100" algn="l"/>
              </a:tabLst>
            </a:pPr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Test </a:t>
            </a:r>
            <a:r>
              <a:rPr lang="nn-NO" sz="2800" dirty="0" err="1">
                <a:latin typeface="Arial Black"/>
                <a:ea typeface="ＭＳ Ｐゴシック" charset="0"/>
                <a:cs typeface="ＭＳ Ｐゴシック" charset="0"/>
              </a:rPr>
              <a:t>results</a:t>
            </a:r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		</a:t>
            </a:r>
            <a:r>
              <a:rPr lang="nn-NO" sz="2800" dirty="0">
                <a:solidFill>
                  <a:srgbClr val="8585E0"/>
                </a:solidFill>
                <a:latin typeface="Arial Black"/>
                <a:ea typeface="ＭＳ Ｐゴシック" charset="0"/>
                <a:cs typeface="ＭＳ Ｐゴシック" charset="0"/>
              </a:rPr>
              <a:t>Y/N</a:t>
            </a:r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	Y/N/?</a:t>
            </a:r>
          </a:p>
          <a:p>
            <a:pPr>
              <a:lnSpc>
                <a:spcPct val="90000"/>
              </a:lnSpc>
              <a:buFont typeface="Monotype Sorts" charset="0"/>
              <a:buNone/>
              <a:tabLst>
                <a:tab pos="4038600" algn="l"/>
                <a:tab pos="4305300" algn="l"/>
                <a:tab pos="6007100" algn="l"/>
              </a:tabLst>
            </a:pPr>
            <a:endParaRPr lang="nn-NO" sz="2800" dirty="0">
              <a:latin typeface="Arial Black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n-NO" sz="4400" dirty="0" smtClean="0">
                <a:latin typeface="Arial Black" charset="0"/>
                <a:ea typeface="ＭＳ Ｐゴシック" charset="0"/>
                <a:cs typeface="ＭＳ Ｐゴシック" charset="0"/>
              </a:rPr>
              <a:t>Scientific (</a:t>
            </a:r>
            <a:r>
              <a:rPr lang="nn-NO" sz="4400" dirty="0" err="1" smtClean="0">
                <a:latin typeface="Arial Black" charset="0"/>
                <a:ea typeface="ＭＳ Ｐゴシック" charset="0"/>
                <a:cs typeface="ＭＳ Ｐゴシック" charset="0"/>
              </a:rPr>
              <a:t>biological</a:t>
            </a:r>
            <a:r>
              <a:rPr lang="nn-NO" sz="4400" dirty="0" smtClean="0">
                <a:latin typeface="Arial Black" charset="0"/>
                <a:ea typeface="ＭＳ Ｐゴシック" charset="0"/>
                <a:cs typeface="ＭＳ Ｐゴシック" charset="0"/>
              </a:rPr>
              <a:t>) </a:t>
            </a:r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vs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statistical</a:t>
            </a:r>
            <a:r>
              <a:rPr lang="nn-NO" sz="4400" dirty="0">
                <a:latin typeface="Arial Black" charset="0"/>
                <a:ea typeface="ＭＳ Ｐゴシック" charset="0"/>
                <a:cs typeface="ＭＳ Ｐゴシック" charset="0"/>
              </a:rPr>
              <a:t> </a:t>
            </a:r>
            <a:r>
              <a:rPr lang="nn-NO" sz="4400" dirty="0" err="1">
                <a:latin typeface="Arial Black" charset="0"/>
                <a:ea typeface="ＭＳ Ｐゴシック" charset="0"/>
                <a:cs typeface="ＭＳ Ｐゴシック" charset="0"/>
              </a:rPr>
              <a:t>hypotheses</a:t>
            </a:r>
            <a:endParaRPr lang="nn-NO" sz="4400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6263" indent="-576263"/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Scientific </a:t>
            </a:r>
            <a:r>
              <a:rPr lang="nn-NO" sz="2800" dirty="0" err="1">
                <a:latin typeface="Arial Black"/>
                <a:ea typeface="ＭＳ Ｐゴシック" charset="0"/>
                <a:cs typeface="ＭＳ Ｐゴシック" charset="0"/>
              </a:rPr>
              <a:t>hypotheses</a:t>
            </a:r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:</a:t>
            </a:r>
          </a:p>
          <a:p>
            <a:pPr marL="1201738" lvl="1" indent="-576263"/>
            <a:r>
              <a:rPr lang="nn-NO" sz="2800" dirty="0" err="1" smtClean="0">
                <a:latin typeface="Arial Black"/>
                <a:ea typeface="ＭＳ Ｐゴシック" charset="0"/>
                <a:cs typeface="ＭＳ Ｐゴシック" charset="0"/>
              </a:rPr>
              <a:t>Explanations</a:t>
            </a:r>
            <a:r>
              <a:rPr lang="nn-NO" sz="280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dirty="0" err="1" smtClean="0">
                <a:latin typeface="Arial Black"/>
                <a:ea typeface="ＭＳ Ｐゴシック" charset="0"/>
                <a:cs typeface="ＭＳ Ｐゴシック" charset="0"/>
              </a:rPr>
              <a:t>that</a:t>
            </a:r>
            <a:r>
              <a:rPr lang="nn-NO" sz="280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dirty="0" err="1" smtClean="0">
                <a:latin typeface="Arial Black"/>
                <a:ea typeface="ＭＳ Ｐゴシック" charset="0"/>
                <a:cs typeface="ＭＳ Ｐゴシック" charset="0"/>
              </a:rPr>
              <a:t>we</a:t>
            </a:r>
            <a:r>
              <a:rPr lang="nn-NO" sz="280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dirty="0" err="1" smtClean="0">
                <a:latin typeface="Arial Black"/>
                <a:ea typeface="ＭＳ Ｐゴシック" charset="0"/>
                <a:cs typeface="ＭＳ Ｐゴシック" charset="0"/>
              </a:rPr>
              <a:t>want</a:t>
            </a:r>
            <a:r>
              <a:rPr lang="nn-NO" sz="2800" dirty="0" smtClean="0">
                <a:latin typeface="Arial Black"/>
                <a:ea typeface="ＭＳ Ｐゴシック" charset="0"/>
                <a:cs typeface="ＭＳ Ｐゴシック" charset="0"/>
              </a:rPr>
              <a:t> to test, in </a:t>
            </a:r>
            <a:r>
              <a:rPr lang="nn-NO" sz="2800" dirty="0" err="1" smtClean="0">
                <a:latin typeface="Arial Black"/>
                <a:ea typeface="ＭＳ Ｐゴシック" charset="0"/>
                <a:cs typeface="ＭＳ Ｐゴシック" charset="0"/>
              </a:rPr>
              <a:t>order</a:t>
            </a:r>
            <a:r>
              <a:rPr lang="nn-NO" sz="2800" dirty="0" smtClean="0">
                <a:latin typeface="Arial Black"/>
                <a:ea typeface="ＭＳ Ｐゴシック" charset="0"/>
                <a:cs typeface="ＭＳ Ｐゴシック" charset="0"/>
              </a:rPr>
              <a:t> to understand </a:t>
            </a:r>
            <a:r>
              <a:rPr lang="nn-NO" sz="2800" dirty="0" err="1" smtClean="0">
                <a:latin typeface="Arial Black"/>
                <a:ea typeface="ＭＳ Ｐゴシック" charset="0"/>
                <a:cs typeface="ＭＳ Ｐゴシック" charset="0"/>
              </a:rPr>
              <a:t>unexplained</a:t>
            </a:r>
            <a:r>
              <a:rPr lang="nn-NO" sz="280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dirty="0" err="1" smtClean="0">
                <a:latin typeface="Arial Black"/>
                <a:ea typeface="ＭＳ Ｐゴシック" charset="0"/>
                <a:cs typeface="ＭＳ Ｐゴシック" charset="0"/>
              </a:rPr>
              <a:t>phenomena</a:t>
            </a:r>
            <a:endParaRPr lang="nn-NO" sz="2800" dirty="0">
              <a:latin typeface="Arial Black"/>
              <a:ea typeface="ＭＳ Ｐゴシック" charset="0"/>
              <a:cs typeface="ＭＳ Ｐゴシック" charset="0"/>
            </a:endParaRPr>
          </a:p>
          <a:p>
            <a:pPr marL="576263" indent="-576263"/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Statistical </a:t>
            </a:r>
            <a:r>
              <a:rPr lang="nn-NO" sz="2800" dirty="0" err="1">
                <a:latin typeface="Arial Black"/>
                <a:ea typeface="ＭＳ Ｐゴシック" charset="0"/>
                <a:cs typeface="ＭＳ Ｐゴシック" charset="0"/>
              </a:rPr>
              <a:t>hypotheses</a:t>
            </a:r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:</a:t>
            </a:r>
          </a:p>
          <a:p>
            <a:pPr marL="1201738" lvl="1" indent="-576263"/>
            <a:r>
              <a:rPr lang="nn-NO" sz="2800" dirty="0" smtClean="0">
                <a:latin typeface="Arial Black"/>
                <a:ea typeface="ＭＳ Ｐゴシック" charset="0"/>
                <a:cs typeface="ＭＳ Ｐゴシック" charset="0"/>
              </a:rPr>
              <a:t>Testing </a:t>
            </a:r>
            <a:r>
              <a:rPr lang="nn-NO" sz="2800" dirty="0" err="1" smtClean="0">
                <a:latin typeface="Arial Black"/>
                <a:ea typeface="ＭＳ Ｐゴシック" charset="0"/>
                <a:cs typeface="ＭＳ Ｐゴシック" charset="0"/>
              </a:rPr>
              <a:t>mathematically</a:t>
            </a:r>
            <a:r>
              <a:rPr lang="nn-NO" sz="280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dirty="0" err="1" smtClean="0">
                <a:latin typeface="Arial Black"/>
                <a:ea typeface="ＭＳ Ｐゴシック" charset="0"/>
                <a:cs typeface="ＭＳ Ｐゴシック" charset="0"/>
              </a:rPr>
              <a:t>if</a:t>
            </a:r>
            <a:r>
              <a:rPr lang="nn-NO" sz="280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dirty="0" err="1" smtClean="0">
                <a:latin typeface="Arial Black"/>
                <a:ea typeface="ＭＳ Ｐゴシック" charset="0"/>
                <a:cs typeface="ＭＳ Ｐゴシック" charset="0"/>
              </a:rPr>
              <a:t>patterns</a:t>
            </a:r>
            <a:r>
              <a:rPr lang="nn-NO" sz="2800" dirty="0" smtClean="0">
                <a:latin typeface="Arial Black"/>
                <a:ea typeface="ＭＳ Ｐゴシック" charset="0"/>
                <a:cs typeface="ＭＳ Ｐゴシック" charset="0"/>
              </a:rPr>
              <a:t> and </a:t>
            </a:r>
            <a:r>
              <a:rPr lang="nn-NO" sz="2800" dirty="0" err="1" smtClean="0">
                <a:latin typeface="Arial Black"/>
                <a:ea typeface="ＭＳ Ｐゴシック" charset="0"/>
                <a:cs typeface="ＭＳ Ｐゴシック" charset="0"/>
              </a:rPr>
              <a:t>relationships</a:t>
            </a:r>
            <a:r>
              <a:rPr lang="nn-NO" sz="280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in data are </a:t>
            </a:r>
            <a:r>
              <a:rPr lang="nn-NO" sz="2800" dirty="0" err="1">
                <a:latin typeface="Arial Black"/>
                <a:ea typeface="ＭＳ Ｐゴシック" charset="0"/>
                <a:cs typeface="ＭＳ Ｐゴシック" charset="0"/>
              </a:rPr>
              <a:t>likely</a:t>
            </a:r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 to </a:t>
            </a:r>
            <a:r>
              <a:rPr lang="nn-NO" sz="2800" dirty="0" smtClean="0">
                <a:latin typeface="Arial Black"/>
                <a:ea typeface="ＭＳ Ｐゴシック" charset="0"/>
                <a:cs typeface="ＭＳ Ｐゴシック" charset="0"/>
              </a:rPr>
              <a:t>be </a:t>
            </a:r>
            <a:r>
              <a:rPr lang="nn-NO" sz="2800" dirty="0" smtClean="0">
                <a:solidFill>
                  <a:srgbClr val="CCCC00"/>
                </a:solidFill>
                <a:latin typeface="Arial Black"/>
                <a:ea typeface="ＭＳ Ｐゴシック" charset="0"/>
                <a:cs typeface="ＭＳ Ｐゴシック" charset="0"/>
              </a:rPr>
              <a:t>real</a:t>
            </a:r>
            <a:r>
              <a:rPr lang="nn-NO" sz="2800" dirty="0" smtClean="0">
                <a:latin typeface="Arial Black"/>
                <a:ea typeface="ＭＳ Ｐゴシック" charset="0"/>
                <a:cs typeface="ＭＳ Ｐゴシック" charset="0"/>
              </a:rPr>
              <a:t> or </a:t>
            </a:r>
            <a:r>
              <a:rPr lang="nn-NO" sz="2800" dirty="0" err="1" smtClean="0">
                <a:latin typeface="Arial Black"/>
                <a:ea typeface="ＭＳ Ｐゴシック" charset="0"/>
                <a:cs typeface="ＭＳ Ｐゴシック" charset="0"/>
              </a:rPr>
              <a:t>may</a:t>
            </a:r>
            <a:r>
              <a:rPr lang="nn-NO" sz="2800" dirty="0" smtClean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dirty="0" err="1" smtClean="0">
                <a:latin typeface="Arial Black"/>
                <a:ea typeface="ＭＳ Ｐゴシック" charset="0"/>
                <a:cs typeface="ＭＳ Ｐゴシック" charset="0"/>
              </a:rPr>
              <a:t>instead</a:t>
            </a:r>
            <a:r>
              <a:rPr lang="nn-NO" sz="2800" dirty="0" smtClean="0">
                <a:latin typeface="Arial Black"/>
                <a:ea typeface="ＭＳ Ｐゴシック" charset="0"/>
                <a:cs typeface="ＭＳ Ｐゴシック" charset="0"/>
              </a:rPr>
              <a:t> be </a:t>
            </a:r>
            <a:r>
              <a:rPr lang="nn-NO" sz="2800" dirty="0" err="1" smtClean="0">
                <a:solidFill>
                  <a:srgbClr val="DCE61A"/>
                </a:solidFill>
                <a:latin typeface="Arial Black"/>
                <a:ea typeface="ＭＳ Ｐゴシック" charset="0"/>
                <a:cs typeface="ＭＳ Ｐゴシック" charset="0"/>
              </a:rPr>
              <a:t>accidental</a:t>
            </a:r>
            <a:endParaRPr lang="nn-NO" sz="2800" dirty="0" smtClean="0">
              <a:solidFill>
                <a:srgbClr val="DCE61A"/>
              </a:solidFill>
              <a:latin typeface="Arial Black"/>
              <a:ea typeface="ＭＳ Ｐゴシック" charset="0"/>
              <a:cs typeface="ＭＳ Ｐゴシック" charset="0"/>
            </a:endParaRPr>
          </a:p>
          <a:p>
            <a:pPr marL="1201738" lvl="1" indent="-576263"/>
            <a:endParaRPr lang="nn-NO" sz="2800" dirty="0">
              <a:solidFill>
                <a:srgbClr val="DCE61A"/>
              </a:solidFill>
              <a:latin typeface="Arial Black"/>
              <a:ea typeface="ＭＳ Ｐゴシック" charset="0"/>
              <a:cs typeface="ＭＳ Ｐゴシック" charset="0"/>
            </a:endParaRPr>
          </a:p>
          <a:p>
            <a:pPr marL="576263" indent="-576263"/>
            <a:r>
              <a:rPr lang="nn-NO" sz="2800" dirty="0" err="1">
                <a:latin typeface="Arial Black"/>
                <a:ea typeface="ＭＳ Ｐゴシック" charset="0"/>
                <a:cs typeface="ＭＳ Ｐゴシック" charset="0"/>
              </a:rPr>
              <a:t>These</a:t>
            </a:r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dirty="0" err="1">
                <a:latin typeface="Arial Black"/>
                <a:ea typeface="ＭＳ Ｐゴシック" charset="0"/>
                <a:cs typeface="ＭＳ Ｐゴシック" charset="0"/>
              </a:rPr>
              <a:t>two</a:t>
            </a:r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 </a:t>
            </a:r>
            <a:r>
              <a:rPr lang="nn-NO" sz="2800" dirty="0" err="1">
                <a:latin typeface="Arial Black"/>
                <a:ea typeface="ＭＳ Ｐゴシック" charset="0"/>
                <a:cs typeface="ＭＳ Ｐゴシック" charset="0"/>
              </a:rPr>
              <a:t>things</a:t>
            </a:r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 are NOT </a:t>
            </a:r>
            <a:r>
              <a:rPr lang="nn-NO" sz="2800" dirty="0" err="1">
                <a:latin typeface="Arial Black"/>
                <a:ea typeface="ＭＳ Ｐゴシック" charset="0"/>
                <a:cs typeface="ＭＳ Ｐゴシック" charset="0"/>
              </a:rPr>
              <a:t>the</a:t>
            </a:r>
            <a:r>
              <a:rPr lang="nn-NO" sz="2800" dirty="0">
                <a:latin typeface="Arial Black"/>
                <a:ea typeface="ＭＳ Ｐゴシック" charset="0"/>
                <a:cs typeface="ＭＳ Ｐゴシック" charset="0"/>
              </a:rPr>
              <a:t> same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1" build="p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808080"/>
      </a:dk1>
      <a:lt1>
        <a:srgbClr val="FFA231"/>
      </a:lt1>
      <a:dk2>
        <a:srgbClr val="000000"/>
      </a:dk2>
      <a:lt2>
        <a:srgbClr val="FFFF01"/>
      </a:lt2>
      <a:accent1>
        <a:srgbClr val="00CC99"/>
      </a:accent1>
      <a:accent2>
        <a:srgbClr val="3333CC"/>
      </a:accent2>
      <a:accent3>
        <a:srgbClr val="AAAAAA"/>
      </a:accent3>
      <a:accent4>
        <a:srgbClr val="DA8A28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 Black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 Blac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 Black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808080"/>
        </a:dk1>
        <a:lt1>
          <a:srgbClr val="FFA231"/>
        </a:lt1>
        <a:dk2>
          <a:srgbClr val="000000"/>
        </a:dk2>
        <a:lt2>
          <a:srgbClr val="F4CE12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8A28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HD:Programmer:Microsoft Office 98:Templates:Blank Presentation</Template>
  <TotalTime>0</TotalTime>
  <Words>1426</Words>
  <Application>Microsoft Office PowerPoint</Application>
  <PresentationFormat>35 mm lysbilder</PresentationFormat>
  <Paragraphs>412</Paragraphs>
  <Slides>105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13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105</vt:i4>
      </vt:variant>
    </vt:vector>
  </HeadingPairs>
  <TitlesOfParts>
    <vt:vector size="120" baseType="lpstr">
      <vt:lpstr>ＭＳ Ｐゴシック</vt:lpstr>
      <vt:lpstr>Arial</vt:lpstr>
      <vt:lpstr>Arial Black</vt:lpstr>
      <vt:lpstr>Avenir Black</vt:lpstr>
      <vt:lpstr>Calibri</vt:lpstr>
      <vt:lpstr>Calibri Light</vt:lpstr>
      <vt:lpstr>Charcoal</vt:lpstr>
      <vt:lpstr>Helvetica Black</vt:lpstr>
      <vt:lpstr>Lucida Bright</vt:lpstr>
      <vt:lpstr>Monotype Sorts</vt:lpstr>
      <vt:lpstr>Optima</vt:lpstr>
      <vt:lpstr>Times</vt:lpstr>
      <vt:lpstr>Verdana</vt:lpstr>
      <vt:lpstr>Blank Presentation</vt:lpstr>
      <vt:lpstr>Egendefinert utforming</vt:lpstr>
      <vt:lpstr>PowerPoint-presentasjon</vt:lpstr>
      <vt:lpstr>PowerPoint-presentasjon</vt:lpstr>
      <vt:lpstr>PowerPoint-presentasjon</vt:lpstr>
      <vt:lpstr>PowerPoint-presentasjon</vt:lpstr>
      <vt:lpstr>Theories</vt:lpstr>
      <vt:lpstr>Slides</vt:lpstr>
      <vt:lpstr>Questions</vt:lpstr>
      <vt:lpstr>Want more?  BI3052 Study Design</vt:lpstr>
      <vt:lpstr>The Scientific Method</vt:lpstr>
      <vt:lpstr>Theories</vt:lpstr>
      <vt:lpstr>PowerPoint-presentasjon</vt:lpstr>
      <vt:lpstr>What do we have all these terms for?</vt:lpstr>
      <vt:lpstr>Why bother?</vt:lpstr>
      <vt:lpstr>Abstract?</vt:lpstr>
      <vt:lpstr>PowerPoint-presentasjon</vt:lpstr>
      <vt:lpstr>PowerPoint-presentasjon</vt:lpstr>
      <vt:lpstr>It’s about you!</vt:lpstr>
      <vt:lpstr>PowerPoint-presentasjon</vt:lpstr>
      <vt:lpstr>PowerPoint-presentasjon</vt:lpstr>
      <vt:lpstr>Crucial tools to</vt:lpstr>
      <vt:lpstr>Difficult?  The principles are simple!</vt:lpstr>
      <vt:lpstr>What’s the aim of Science?</vt:lpstr>
      <vt:lpstr>Discuss 1 min</vt:lpstr>
      <vt:lpstr>Science is about…</vt:lpstr>
      <vt:lpstr>The aim of science:</vt:lpstr>
      <vt:lpstr>The Aim</vt:lpstr>
      <vt:lpstr>Science</vt:lpstr>
      <vt:lpstr>PowerPoint-presentasjon</vt:lpstr>
      <vt:lpstr>Understanding what we didn’t understand before</vt:lpstr>
      <vt:lpstr>PowerPoint-presentasjon</vt:lpstr>
      <vt:lpstr>PowerPoint-presentasjon</vt:lpstr>
      <vt:lpstr>The concepts and terms of science</vt:lpstr>
      <vt:lpstr>A theory – what’s that?</vt:lpstr>
      <vt:lpstr>Discuss 1 min</vt:lpstr>
      <vt:lpstr>Theory  =  (possible)  Explanation</vt:lpstr>
      <vt:lpstr>A theory is..</vt:lpstr>
      <vt:lpstr>PowerPoint-presentasjon</vt:lpstr>
      <vt:lpstr>If something is a theory  Should we trust or distrust?</vt:lpstr>
      <vt:lpstr>Discuss 1 min</vt:lpstr>
      <vt:lpstr>Theory as ’fact’</vt:lpstr>
      <vt:lpstr>PowerPoint-presentasjon</vt:lpstr>
      <vt:lpstr>PowerPoint-presentasjon</vt:lpstr>
      <vt:lpstr>PowerPoint-presentasjon</vt:lpstr>
      <vt:lpstr>PowerPoint-presentasjon</vt:lpstr>
      <vt:lpstr>A theory all the way?  YES  Because it was always an explanation</vt:lpstr>
      <vt:lpstr>PowerPoint-presentasjon</vt:lpstr>
      <vt:lpstr>Does it stop being a theory?  NO  Because it is still an explanation  Just a bad one A theory unlikely to be true</vt:lpstr>
      <vt:lpstr>We should neither trust nor distrust something because it’s a theory   The Question: is it a good theory?</vt:lpstr>
      <vt:lpstr>Theories approach knowledge if…</vt:lpstr>
      <vt:lpstr>Things we know that we didn’t know before  (”we” = science)</vt:lpstr>
      <vt:lpstr>PowerPoint-presentasjon</vt:lpstr>
      <vt:lpstr>PowerPoint-presentasjon</vt:lpstr>
      <vt:lpstr>PowerPoint-presentasjon</vt:lpstr>
      <vt:lpstr>Things we try to understand  (”we” = science)</vt:lpstr>
      <vt:lpstr>PowerPoint-presentasjon</vt:lpstr>
      <vt:lpstr>PowerPoint-presentasjon</vt:lpstr>
      <vt:lpstr>PowerPoint-presentasjon</vt:lpstr>
      <vt:lpstr>Most of us deal with small puzzles &amp; theories  That’s good enough!  Science is mostly about solving ”small” puzzles</vt:lpstr>
      <vt:lpstr>A hypothesis– what’s that?</vt:lpstr>
      <vt:lpstr>Discuss 1 min</vt:lpstr>
      <vt:lpstr>Hypothesis =  Theory?</vt:lpstr>
      <vt:lpstr>Hypothesis =  Explanation</vt:lpstr>
      <vt:lpstr>Hypotheses</vt:lpstr>
      <vt:lpstr>Hypotheses in the real world</vt:lpstr>
      <vt:lpstr>Hypothesis =  Theory?  Structurally Yes  But when we test a theory, we (mostly) term it a hypothesis</vt:lpstr>
      <vt:lpstr>PowerPoint-presentasjon</vt:lpstr>
      <vt:lpstr>PowerPoint-presentasjon</vt:lpstr>
      <vt:lpstr>PowerPoint-presentasjon</vt:lpstr>
      <vt:lpstr>Exploratory studies</vt:lpstr>
      <vt:lpstr>Exploratory study</vt:lpstr>
      <vt:lpstr>Hypothesis-testing studies</vt:lpstr>
      <vt:lpstr>Hypothesis-testing studies</vt:lpstr>
      <vt:lpstr>PowerPoint-presentasjon</vt:lpstr>
      <vt:lpstr>PowerPoint-presentasjon</vt:lpstr>
      <vt:lpstr>PowerPoint-presentasjon</vt:lpstr>
      <vt:lpstr>One hypothesis</vt:lpstr>
      <vt:lpstr>General prediction</vt:lpstr>
      <vt:lpstr>PowerPoint-presentasjon</vt:lpstr>
      <vt:lpstr>PowerPoint-presentasjon</vt:lpstr>
      <vt:lpstr>Specific predictions</vt:lpstr>
      <vt:lpstr>PowerPoint-presentasjon</vt:lpstr>
      <vt:lpstr>Mission completed?  Predictions fullfilled – do we know the answer?</vt:lpstr>
      <vt:lpstr>Alternative hypotheses</vt:lpstr>
      <vt:lpstr>Are alternative theories mutually exclusive?  Can more than one be right?</vt:lpstr>
      <vt:lpstr>PowerPoint-presentasjon</vt:lpstr>
      <vt:lpstr>Simplistic ideal</vt:lpstr>
      <vt:lpstr>Body size</vt:lpstr>
      <vt:lpstr>Body size</vt:lpstr>
      <vt:lpstr>Body size</vt:lpstr>
      <vt:lpstr>Body size</vt:lpstr>
      <vt:lpstr>Body size</vt:lpstr>
      <vt:lpstr>Is it enough to test one prediction?</vt:lpstr>
      <vt:lpstr>Is it enough to test 1 prediction?</vt:lpstr>
      <vt:lpstr>What if one prediction is not fulfilled?</vt:lpstr>
      <vt:lpstr>Judge!   Can there be other reasons than the hypothesis being wrong?</vt:lpstr>
      <vt:lpstr>What if the prediction is fulfilled?</vt:lpstr>
      <vt:lpstr>Judge!    Could the prediction have been fulfilled for other reasons than the hypothesis being right?</vt:lpstr>
      <vt:lpstr>Ideal vs Reality</vt:lpstr>
      <vt:lpstr>Scientific (biological) vs statistical hypotheses</vt:lpstr>
      <vt:lpstr>PowerPoint-presentasjon</vt:lpstr>
      <vt:lpstr>PowerPoint-presentasjon</vt:lpstr>
      <vt:lpstr>PowerPoint-presentasjon</vt:lpstr>
      <vt:lpstr>Support – and non-suppport -  for biological explanations come in degrees</vt:lpstr>
      <vt:lpstr>Evidence: what you’ll find in your thesis work – THE DATA</vt:lpstr>
      <vt:lpstr>PowerPoint-presentasjon</vt:lpstr>
    </vt:vector>
  </TitlesOfParts>
  <Company>Zoo 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Trond Amundsen</dc:creator>
  <cp:lastModifiedBy>Lisbeth Aune</cp:lastModifiedBy>
  <cp:revision>555</cp:revision>
  <cp:lastPrinted>2017-08-18T09:39:25Z</cp:lastPrinted>
  <dcterms:created xsi:type="dcterms:W3CDTF">2010-03-14T22:44:51Z</dcterms:created>
  <dcterms:modified xsi:type="dcterms:W3CDTF">2017-08-24T15:05:22Z</dcterms:modified>
</cp:coreProperties>
</file>