
<file path=[Content_Types].xml><?xml version="1.0" encoding="utf-8"?>
<Types xmlns="http://schemas.openxmlformats.org/package/2006/content-types">
  <Default Extension="xml" ContentType="application/xml"/>
  <Default Extension="wav" ContentType="audio/wav"/>
  <Default Extension="jpe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mov" ContentType="video/unknown"/>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embeddings/oleObject1.bin" ContentType="application/vnd.openxmlformats-officedocument.oleObject"/>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6"/>
  </p:notesMasterIdLst>
  <p:handoutMasterIdLst>
    <p:handoutMasterId r:id="rId47"/>
  </p:handoutMasterIdLst>
  <p:sldIdLst>
    <p:sldId id="258" r:id="rId2"/>
    <p:sldId id="317" r:id="rId3"/>
    <p:sldId id="334" r:id="rId4"/>
    <p:sldId id="335" r:id="rId5"/>
    <p:sldId id="342" r:id="rId6"/>
    <p:sldId id="318" r:id="rId7"/>
    <p:sldId id="330" r:id="rId8"/>
    <p:sldId id="331" r:id="rId9"/>
    <p:sldId id="319" r:id="rId10"/>
    <p:sldId id="336" r:id="rId11"/>
    <p:sldId id="320" r:id="rId12"/>
    <p:sldId id="344" r:id="rId13"/>
    <p:sldId id="345" r:id="rId14"/>
    <p:sldId id="346" r:id="rId15"/>
    <p:sldId id="347" r:id="rId16"/>
    <p:sldId id="321" r:id="rId17"/>
    <p:sldId id="322" r:id="rId18"/>
    <p:sldId id="356" r:id="rId19"/>
    <p:sldId id="357" r:id="rId20"/>
    <p:sldId id="323" r:id="rId21"/>
    <p:sldId id="358" r:id="rId22"/>
    <p:sldId id="325" r:id="rId23"/>
    <p:sldId id="326" r:id="rId24"/>
    <p:sldId id="327" r:id="rId25"/>
    <p:sldId id="328" r:id="rId26"/>
    <p:sldId id="329" r:id="rId27"/>
    <p:sldId id="337" r:id="rId28"/>
    <p:sldId id="339" r:id="rId29"/>
    <p:sldId id="348" r:id="rId30"/>
    <p:sldId id="349" r:id="rId31"/>
    <p:sldId id="350" r:id="rId32"/>
    <p:sldId id="351" r:id="rId33"/>
    <p:sldId id="341" r:id="rId34"/>
    <p:sldId id="352" r:id="rId35"/>
    <p:sldId id="353" r:id="rId36"/>
    <p:sldId id="354" r:id="rId37"/>
    <p:sldId id="332" r:id="rId38"/>
    <p:sldId id="355" r:id="rId39"/>
    <p:sldId id="359" r:id="rId40"/>
    <p:sldId id="361" r:id="rId41"/>
    <p:sldId id="362" r:id="rId42"/>
    <p:sldId id="363" r:id="rId43"/>
    <p:sldId id="340" r:id="rId44"/>
    <p:sldId id="364" r:id="rId45"/>
  </p:sldIdLst>
  <p:sldSz cx="9144000" cy="6858000" type="screen4x3"/>
  <p:notesSz cx="6858000" cy="9144000"/>
  <p:defaultTextStyle>
    <a:defPPr>
      <a:defRPr lang="nn-NO"/>
    </a:defPPr>
    <a:lvl1pPr algn="l" rtl="0" eaLnBrk="0" fontAlgn="base" hangingPunct="0">
      <a:spcBef>
        <a:spcPct val="0"/>
      </a:spcBef>
      <a:spcAft>
        <a:spcPct val="0"/>
      </a:spcAft>
      <a:defRPr sz="3600" kern="1200">
        <a:solidFill>
          <a:schemeClr val="tx1"/>
        </a:solidFill>
        <a:latin typeface="Arial" charset="0"/>
        <a:ea typeface="+mn-ea"/>
        <a:cs typeface="+mn-cs"/>
      </a:defRPr>
    </a:lvl1pPr>
    <a:lvl2pPr marL="457200" algn="l" rtl="0" eaLnBrk="0" fontAlgn="base" hangingPunct="0">
      <a:spcBef>
        <a:spcPct val="0"/>
      </a:spcBef>
      <a:spcAft>
        <a:spcPct val="0"/>
      </a:spcAft>
      <a:defRPr sz="3600" kern="1200">
        <a:solidFill>
          <a:schemeClr val="tx1"/>
        </a:solidFill>
        <a:latin typeface="Arial" charset="0"/>
        <a:ea typeface="+mn-ea"/>
        <a:cs typeface="+mn-cs"/>
      </a:defRPr>
    </a:lvl2pPr>
    <a:lvl3pPr marL="914400" algn="l" rtl="0" eaLnBrk="0" fontAlgn="base" hangingPunct="0">
      <a:spcBef>
        <a:spcPct val="0"/>
      </a:spcBef>
      <a:spcAft>
        <a:spcPct val="0"/>
      </a:spcAft>
      <a:defRPr sz="3600" kern="1200">
        <a:solidFill>
          <a:schemeClr val="tx1"/>
        </a:solidFill>
        <a:latin typeface="Arial" charset="0"/>
        <a:ea typeface="+mn-ea"/>
        <a:cs typeface="+mn-cs"/>
      </a:defRPr>
    </a:lvl3pPr>
    <a:lvl4pPr marL="1371600" algn="l" rtl="0" eaLnBrk="0" fontAlgn="base" hangingPunct="0">
      <a:spcBef>
        <a:spcPct val="0"/>
      </a:spcBef>
      <a:spcAft>
        <a:spcPct val="0"/>
      </a:spcAft>
      <a:defRPr sz="3600" kern="1200">
        <a:solidFill>
          <a:schemeClr val="tx1"/>
        </a:solidFill>
        <a:latin typeface="Arial" charset="0"/>
        <a:ea typeface="+mn-ea"/>
        <a:cs typeface="+mn-cs"/>
      </a:defRPr>
    </a:lvl4pPr>
    <a:lvl5pPr marL="1828800" algn="l" rtl="0" eaLnBrk="0" fontAlgn="base" hangingPunct="0">
      <a:spcBef>
        <a:spcPct val="0"/>
      </a:spcBef>
      <a:spcAft>
        <a:spcPct val="0"/>
      </a:spcAft>
      <a:defRPr sz="3600" kern="1200">
        <a:solidFill>
          <a:schemeClr val="tx1"/>
        </a:solidFill>
        <a:latin typeface="Arial" charset="0"/>
        <a:ea typeface="+mn-ea"/>
        <a:cs typeface="+mn-cs"/>
      </a:defRPr>
    </a:lvl5pPr>
    <a:lvl6pPr marL="2286000" algn="l" defTabSz="457200" rtl="0" eaLnBrk="1" latinLnBrk="0" hangingPunct="1">
      <a:defRPr sz="3600" kern="1200">
        <a:solidFill>
          <a:schemeClr val="tx1"/>
        </a:solidFill>
        <a:latin typeface="Arial" charset="0"/>
        <a:ea typeface="+mn-ea"/>
        <a:cs typeface="+mn-cs"/>
      </a:defRPr>
    </a:lvl6pPr>
    <a:lvl7pPr marL="2743200" algn="l" defTabSz="457200" rtl="0" eaLnBrk="1" latinLnBrk="0" hangingPunct="1">
      <a:defRPr sz="3600" kern="1200">
        <a:solidFill>
          <a:schemeClr val="tx1"/>
        </a:solidFill>
        <a:latin typeface="Arial" charset="0"/>
        <a:ea typeface="+mn-ea"/>
        <a:cs typeface="+mn-cs"/>
      </a:defRPr>
    </a:lvl7pPr>
    <a:lvl8pPr marL="3200400" algn="l" defTabSz="457200" rtl="0" eaLnBrk="1" latinLnBrk="0" hangingPunct="1">
      <a:defRPr sz="3600" kern="1200">
        <a:solidFill>
          <a:schemeClr val="tx1"/>
        </a:solidFill>
        <a:latin typeface="Arial" charset="0"/>
        <a:ea typeface="+mn-ea"/>
        <a:cs typeface="+mn-cs"/>
      </a:defRPr>
    </a:lvl8pPr>
    <a:lvl9pPr marL="3657600" algn="l" defTabSz="457200" rtl="0" eaLnBrk="1" latinLnBrk="0" hangingPunct="1">
      <a:defRPr sz="3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clrMru>
    <a:srgbClr val="00B000"/>
    <a:srgbClr val="EDEDED"/>
    <a:srgbClr val="BFBFBF"/>
    <a:srgbClr val="DEEEFD"/>
    <a:srgbClr val="FFFFFF"/>
    <a:srgbClr val="BFD9E6"/>
    <a:srgbClr val="000000"/>
    <a:srgbClr val="0D2B88"/>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100" d="100"/>
          <a:sy n="100" d="100"/>
        </p:scale>
        <p:origin x="-680" y="8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1.emf"/><Relationship Id="rId4" Type="http://schemas.openxmlformats.org/officeDocument/2006/relationships/image" Target="../media/image12.emf"/><Relationship Id="rId1" Type="http://schemas.openxmlformats.org/officeDocument/2006/relationships/image" Target="../media/image9.emf"/><Relationship Id="rId2"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A9135D4-032F-3C4A-98A1-0E75EF4DA8E7}" type="datetimeFigureOut">
              <a:t>07/12/15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43F721C-F6C1-714C-ADBA-B95814975B41}" type="slidenum">
              <a:t>‹#›</a:t>
            </a:fld>
            <a:endParaRPr lang="en-US"/>
          </a:p>
        </p:txBody>
      </p:sp>
    </p:spTree>
    <p:extLst>
      <p:ext uri="{BB962C8B-B14F-4D97-AF65-F5344CB8AC3E}">
        <p14:creationId xmlns:p14="http://schemas.microsoft.com/office/powerpoint/2010/main" val="20245069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nn-NO"/>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nn-NO"/>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nn-NO" noProof="0"/>
              <a:t>Click to edit Master text styles</a:t>
            </a:r>
          </a:p>
          <a:p>
            <a:pPr lvl="1"/>
            <a:r>
              <a:rPr lang="nn-NO" noProof="0"/>
              <a:t>Second level</a:t>
            </a:r>
          </a:p>
          <a:p>
            <a:pPr lvl="2"/>
            <a:r>
              <a:rPr lang="nn-NO" noProof="0"/>
              <a:t>Third level</a:t>
            </a:r>
          </a:p>
          <a:p>
            <a:pPr lvl="3"/>
            <a:r>
              <a:rPr lang="nn-NO" noProof="0"/>
              <a:t>Fourth level</a:t>
            </a:r>
          </a:p>
          <a:p>
            <a:pPr lvl="4"/>
            <a:r>
              <a:rPr lang="nn-NO" noProof="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nn-NO"/>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E36C2BD8-EBE5-2549-A038-45FBDC24DC1E}" type="slidenum">
              <a:rPr lang="nn-NO"/>
              <a:pPr>
                <a:defRPr/>
              </a:pPr>
              <a:t>‹#›</a:t>
            </a:fld>
            <a:endParaRPr lang="nn-NO"/>
          </a:p>
        </p:txBody>
      </p:sp>
    </p:spTree>
    <p:extLst>
      <p:ext uri="{BB962C8B-B14F-4D97-AF65-F5344CB8AC3E}">
        <p14:creationId xmlns:p14="http://schemas.microsoft.com/office/powerpoint/2010/main" val="6852368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CF25133A-228C-144E-8185-84E15C9D0CC1}" type="slidenum">
              <a:rPr lang="nn-NO"/>
              <a:pPr/>
              <a:t>1</a:t>
            </a:fld>
            <a:endParaRPr lang="nn-NO"/>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10</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11</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12</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13</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14</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15</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16</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17</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18</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19</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20</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21</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22</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23</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24</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25</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26</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27</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28</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29</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30</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31</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32</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33</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34</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35</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36</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37</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38</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39</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4</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26CD3C5-1C07-0043-AEF0-1A952DF9DD24}" type="slidenum">
              <a:rPr lang="nn-NO"/>
              <a:pPr/>
              <a:t>40</a:t>
            </a:fld>
            <a:endParaRPr lang="nn-NO"/>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26CD3C5-1C07-0043-AEF0-1A952DF9DD24}" type="slidenum">
              <a:rPr lang="nn-NO"/>
              <a:pPr/>
              <a:t>41</a:t>
            </a:fld>
            <a:endParaRPr lang="nn-NO"/>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926CD3C5-1C07-0043-AEF0-1A952DF9DD24}" type="slidenum">
              <a:rPr lang="nn-NO"/>
              <a:pPr/>
              <a:t>42</a:t>
            </a:fld>
            <a:endParaRPr lang="nn-NO"/>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43</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44</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5</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6</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7</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8</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8A0686F-5CF4-AF41-A87C-D893E5CBA9DD}" type="slidenum">
              <a:rPr lang="nn-NO"/>
              <a:pPr/>
              <a:t>9</a:t>
            </a:fld>
            <a:endParaRPr lang="nn-NO"/>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nb-NO"/>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nb-NO"/>
              <a:t>Click to edit Master subtitle style</a:t>
            </a:r>
            <a:endParaRPr lang="en-US"/>
          </a:p>
        </p:txBody>
      </p:sp>
      <p:sp>
        <p:nvSpPr>
          <p:cNvPr id="4" name="Rectangle 107"/>
          <p:cNvSpPr>
            <a:spLocks noGrp="1" noChangeArrowheads="1"/>
          </p:cNvSpPr>
          <p:nvPr>
            <p:ph type="dt" sz="half" idx="10"/>
          </p:nvPr>
        </p:nvSpPr>
        <p:spPr>
          <a:ln/>
        </p:spPr>
        <p:txBody>
          <a:bodyPr/>
          <a:lstStyle>
            <a:lvl1pPr>
              <a:defRPr/>
            </a:lvl1pPr>
          </a:lstStyle>
          <a:p>
            <a:pPr>
              <a:defRPr/>
            </a:pPr>
            <a:endParaRPr lang="nn-NO"/>
          </a:p>
        </p:txBody>
      </p:sp>
      <p:sp>
        <p:nvSpPr>
          <p:cNvPr id="5"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endParaRPr lang="en-US"/>
          </a:p>
        </p:txBody>
      </p:sp>
      <p:sp>
        <p:nvSpPr>
          <p:cNvPr id="4" name="Rectangle 107"/>
          <p:cNvSpPr>
            <a:spLocks noGrp="1" noChangeArrowheads="1"/>
          </p:cNvSpPr>
          <p:nvPr>
            <p:ph type="dt" sz="half" idx="10"/>
          </p:nvPr>
        </p:nvSpPr>
        <p:spPr>
          <a:ln/>
        </p:spPr>
        <p:txBody>
          <a:bodyPr/>
          <a:lstStyle>
            <a:lvl1pPr>
              <a:defRPr/>
            </a:lvl1pPr>
          </a:lstStyle>
          <a:p>
            <a:pPr>
              <a:defRPr/>
            </a:pPr>
            <a:endParaRPr lang="nn-NO"/>
          </a:p>
        </p:txBody>
      </p:sp>
      <p:sp>
        <p:nvSpPr>
          <p:cNvPr id="5"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375400" y="533400"/>
            <a:ext cx="1943100" cy="4870450"/>
          </a:xfrm>
        </p:spPr>
        <p:txBody>
          <a:bodyPr vert="eaVert"/>
          <a:lstStyle/>
          <a:p>
            <a:r>
              <a:rPr lang="nb-NO"/>
              <a:t>Click to edit Master title style</a:t>
            </a:r>
            <a:endParaRPr lang="en-US"/>
          </a:p>
        </p:txBody>
      </p:sp>
      <p:sp>
        <p:nvSpPr>
          <p:cNvPr id="3" name="Vertical Text Placeholder 2"/>
          <p:cNvSpPr>
            <a:spLocks noGrp="1"/>
          </p:cNvSpPr>
          <p:nvPr>
            <p:ph type="body" orient="vert" idx="1"/>
          </p:nvPr>
        </p:nvSpPr>
        <p:spPr>
          <a:xfrm>
            <a:off x="546100" y="533400"/>
            <a:ext cx="5676900" cy="4870450"/>
          </a:xfrm>
        </p:spPr>
        <p:txBody>
          <a:bodyPr vert="eaVert"/>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endParaRPr lang="en-US"/>
          </a:p>
        </p:txBody>
      </p:sp>
      <p:sp>
        <p:nvSpPr>
          <p:cNvPr id="4" name="Rectangle 107"/>
          <p:cNvSpPr>
            <a:spLocks noGrp="1" noChangeArrowheads="1"/>
          </p:cNvSpPr>
          <p:nvPr>
            <p:ph type="dt" sz="half" idx="10"/>
          </p:nvPr>
        </p:nvSpPr>
        <p:spPr>
          <a:ln/>
        </p:spPr>
        <p:txBody>
          <a:bodyPr/>
          <a:lstStyle>
            <a:lvl1pPr>
              <a:defRPr/>
            </a:lvl1pPr>
          </a:lstStyle>
          <a:p>
            <a:pPr>
              <a:defRPr/>
            </a:pPr>
            <a:endParaRPr lang="nn-NO"/>
          </a:p>
        </p:txBody>
      </p:sp>
      <p:sp>
        <p:nvSpPr>
          <p:cNvPr id="5"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endParaRPr lang="en-US"/>
          </a:p>
        </p:txBody>
      </p:sp>
      <p:sp>
        <p:nvSpPr>
          <p:cNvPr id="3" name="Content Placeholder 2"/>
          <p:cNvSpPr>
            <a:spLocks noGrp="1"/>
          </p:cNvSpPr>
          <p:nvPr>
            <p:ph idx="1"/>
          </p:nvPr>
        </p:nvSpPr>
        <p:spPr/>
        <p:txBody>
          <a:body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endParaRPr lang="en-US"/>
          </a:p>
        </p:txBody>
      </p:sp>
      <p:sp>
        <p:nvSpPr>
          <p:cNvPr id="4" name="Rectangle 107"/>
          <p:cNvSpPr>
            <a:spLocks noGrp="1" noChangeArrowheads="1"/>
          </p:cNvSpPr>
          <p:nvPr>
            <p:ph type="dt" sz="half" idx="10"/>
          </p:nvPr>
        </p:nvSpPr>
        <p:spPr>
          <a:ln/>
        </p:spPr>
        <p:txBody>
          <a:bodyPr/>
          <a:lstStyle>
            <a:lvl1pPr>
              <a:defRPr/>
            </a:lvl1pPr>
          </a:lstStyle>
          <a:p>
            <a:pPr>
              <a:defRPr/>
            </a:pPr>
            <a:endParaRPr lang="nn-NO"/>
          </a:p>
        </p:txBody>
      </p:sp>
      <p:sp>
        <p:nvSpPr>
          <p:cNvPr id="5"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nb-NO"/>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b-NO"/>
              <a:t>Click to edit Master text styles</a:t>
            </a:r>
          </a:p>
        </p:txBody>
      </p:sp>
      <p:sp>
        <p:nvSpPr>
          <p:cNvPr id="4" name="Rectangle 107"/>
          <p:cNvSpPr>
            <a:spLocks noGrp="1" noChangeArrowheads="1"/>
          </p:cNvSpPr>
          <p:nvPr>
            <p:ph type="dt" sz="half" idx="10"/>
          </p:nvPr>
        </p:nvSpPr>
        <p:spPr>
          <a:ln/>
        </p:spPr>
        <p:txBody>
          <a:bodyPr/>
          <a:lstStyle>
            <a:lvl1pPr>
              <a:defRPr/>
            </a:lvl1pPr>
          </a:lstStyle>
          <a:p>
            <a:pPr>
              <a:defRPr/>
            </a:pPr>
            <a:endParaRPr lang="nn-NO"/>
          </a:p>
        </p:txBody>
      </p:sp>
      <p:sp>
        <p:nvSpPr>
          <p:cNvPr id="5"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endParaRPr lang="en-US"/>
          </a:p>
        </p:txBody>
      </p:sp>
      <p:sp>
        <p:nvSpPr>
          <p:cNvPr id="3" name="Content Placeholder 2"/>
          <p:cNvSpPr>
            <a:spLocks noGrp="1"/>
          </p:cNvSpPr>
          <p:nvPr>
            <p:ph sz="half" idx="1"/>
          </p:nvPr>
        </p:nvSpPr>
        <p:spPr>
          <a:xfrm>
            <a:off x="546100" y="1971675"/>
            <a:ext cx="3810000" cy="3432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endParaRPr lang="en-US"/>
          </a:p>
        </p:txBody>
      </p:sp>
      <p:sp>
        <p:nvSpPr>
          <p:cNvPr id="4" name="Content Placeholder 3"/>
          <p:cNvSpPr>
            <a:spLocks noGrp="1"/>
          </p:cNvSpPr>
          <p:nvPr>
            <p:ph sz="half" idx="2"/>
          </p:nvPr>
        </p:nvSpPr>
        <p:spPr>
          <a:xfrm>
            <a:off x="4508500" y="1971675"/>
            <a:ext cx="3810000" cy="3432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endParaRPr lang="en-US"/>
          </a:p>
        </p:txBody>
      </p:sp>
      <p:sp>
        <p:nvSpPr>
          <p:cNvPr id="5" name="Rectangle 107"/>
          <p:cNvSpPr>
            <a:spLocks noGrp="1" noChangeArrowheads="1"/>
          </p:cNvSpPr>
          <p:nvPr>
            <p:ph type="dt" sz="half" idx="10"/>
          </p:nvPr>
        </p:nvSpPr>
        <p:spPr>
          <a:ln/>
        </p:spPr>
        <p:txBody>
          <a:bodyPr/>
          <a:lstStyle>
            <a:lvl1pPr>
              <a:defRPr/>
            </a:lvl1pPr>
          </a:lstStyle>
          <a:p>
            <a:pPr>
              <a:defRPr/>
            </a:pPr>
            <a:endParaRPr lang="nn-NO"/>
          </a:p>
        </p:txBody>
      </p:sp>
      <p:sp>
        <p:nvSpPr>
          <p:cNvPr id="6"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nb-NO"/>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endParaRPr lang="en-US"/>
          </a:p>
        </p:txBody>
      </p:sp>
      <p:sp>
        <p:nvSpPr>
          <p:cNvPr id="7" name="Rectangle 107"/>
          <p:cNvSpPr>
            <a:spLocks noGrp="1" noChangeArrowheads="1"/>
          </p:cNvSpPr>
          <p:nvPr>
            <p:ph type="dt" sz="half" idx="10"/>
          </p:nvPr>
        </p:nvSpPr>
        <p:spPr>
          <a:ln/>
        </p:spPr>
        <p:txBody>
          <a:bodyPr/>
          <a:lstStyle>
            <a:lvl1pPr>
              <a:defRPr/>
            </a:lvl1pPr>
          </a:lstStyle>
          <a:p>
            <a:pPr>
              <a:defRPr/>
            </a:pPr>
            <a:endParaRPr lang="nn-NO"/>
          </a:p>
        </p:txBody>
      </p:sp>
      <p:sp>
        <p:nvSpPr>
          <p:cNvPr id="8"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Click to edit Master title style</a:t>
            </a:r>
            <a:endParaRPr lang="en-US"/>
          </a:p>
        </p:txBody>
      </p:sp>
      <p:sp>
        <p:nvSpPr>
          <p:cNvPr id="3" name="Rectangle 107"/>
          <p:cNvSpPr>
            <a:spLocks noGrp="1" noChangeArrowheads="1"/>
          </p:cNvSpPr>
          <p:nvPr>
            <p:ph type="dt" sz="half" idx="10"/>
          </p:nvPr>
        </p:nvSpPr>
        <p:spPr>
          <a:ln/>
        </p:spPr>
        <p:txBody>
          <a:bodyPr/>
          <a:lstStyle>
            <a:lvl1pPr>
              <a:defRPr/>
            </a:lvl1pPr>
          </a:lstStyle>
          <a:p>
            <a:pPr>
              <a:defRPr/>
            </a:pPr>
            <a:endParaRPr lang="nn-NO"/>
          </a:p>
        </p:txBody>
      </p:sp>
      <p:sp>
        <p:nvSpPr>
          <p:cNvPr id="4"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7"/>
          <p:cNvSpPr>
            <a:spLocks noGrp="1" noChangeArrowheads="1"/>
          </p:cNvSpPr>
          <p:nvPr>
            <p:ph type="dt" sz="half" idx="10"/>
          </p:nvPr>
        </p:nvSpPr>
        <p:spPr>
          <a:ln/>
        </p:spPr>
        <p:txBody>
          <a:bodyPr/>
          <a:lstStyle>
            <a:lvl1pPr>
              <a:defRPr/>
            </a:lvl1pPr>
          </a:lstStyle>
          <a:p>
            <a:pPr>
              <a:defRPr/>
            </a:pPr>
            <a:endParaRPr lang="nn-NO"/>
          </a:p>
        </p:txBody>
      </p:sp>
      <p:sp>
        <p:nvSpPr>
          <p:cNvPr id="3"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nb-NO"/>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Click to edit Master text styles</a:t>
            </a:r>
          </a:p>
          <a:p>
            <a:pPr lvl="1"/>
            <a:r>
              <a:rPr lang="nb-NO"/>
              <a:t>Second level</a:t>
            </a:r>
          </a:p>
          <a:p>
            <a:pPr lvl="2"/>
            <a:r>
              <a:rPr lang="nb-NO"/>
              <a:t>Third level</a:t>
            </a:r>
          </a:p>
          <a:p>
            <a:pPr lvl="3"/>
            <a:r>
              <a:rPr lang="nb-NO"/>
              <a:t>Fourth level</a:t>
            </a:r>
          </a:p>
          <a:p>
            <a:pPr lvl="4"/>
            <a:r>
              <a:rPr lang="nb-NO"/>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a:t>Click to edit Master text styles</a:t>
            </a:r>
          </a:p>
        </p:txBody>
      </p:sp>
      <p:sp>
        <p:nvSpPr>
          <p:cNvPr id="5" name="Rectangle 107"/>
          <p:cNvSpPr>
            <a:spLocks noGrp="1" noChangeArrowheads="1"/>
          </p:cNvSpPr>
          <p:nvPr>
            <p:ph type="dt" sz="half" idx="10"/>
          </p:nvPr>
        </p:nvSpPr>
        <p:spPr>
          <a:ln/>
        </p:spPr>
        <p:txBody>
          <a:bodyPr/>
          <a:lstStyle>
            <a:lvl1pPr>
              <a:defRPr/>
            </a:lvl1pPr>
          </a:lstStyle>
          <a:p>
            <a:pPr>
              <a:defRPr/>
            </a:pPr>
            <a:endParaRPr lang="nn-NO"/>
          </a:p>
        </p:txBody>
      </p:sp>
      <p:sp>
        <p:nvSpPr>
          <p:cNvPr id="6"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nb-NO"/>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b-NO"/>
              <a:t>Click to edit Master text styles</a:t>
            </a:r>
          </a:p>
        </p:txBody>
      </p:sp>
      <p:sp>
        <p:nvSpPr>
          <p:cNvPr id="5" name="Rectangle 107"/>
          <p:cNvSpPr>
            <a:spLocks noGrp="1" noChangeArrowheads="1"/>
          </p:cNvSpPr>
          <p:nvPr>
            <p:ph type="dt" sz="half" idx="10"/>
          </p:nvPr>
        </p:nvSpPr>
        <p:spPr>
          <a:ln/>
        </p:spPr>
        <p:txBody>
          <a:bodyPr/>
          <a:lstStyle>
            <a:lvl1pPr>
              <a:defRPr/>
            </a:lvl1pPr>
          </a:lstStyle>
          <a:p>
            <a:pPr>
              <a:defRPr/>
            </a:pPr>
            <a:endParaRPr lang="nn-NO"/>
          </a:p>
        </p:txBody>
      </p:sp>
      <p:sp>
        <p:nvSpPr>
          <p:cNvPr id="6" name="Rectangle 108"/>
          <p:cNvSpPr>
            <a:spLocks noGrp="1" noChangeArrowheads="1"/>
          </p:cNvSpPr>
          <p:nvPr>
            <p:ph type="ftr" sz="quarter" idx="11"/>
          </p:nvPr>
        </p:nvSpPr>
        <p:spPr>
          <a:ln/>
        </p:spPr>
        <p:txBody>
          <a:bodyPr/>
          <a:lstStyle>
            <a:lvl1pPr>
              <a:defRPr/>
            </a:lvl1pPr>
          </a:lstStyle>
          <a:p>
            <a:pPr>
              <a:defRPr/>
            </a:pPr>
            <a:endParaRPr lang="nn-NO"/>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3"/>
          <p:cNvPicPr>
            <a:picLocks noChangeAspect="1" noChangeArrowheads="1"/>
          </p:cNvPicPr>
          <p:nvPr userDrawn="1"/>
        </p:nvPicPr>
        <p:blipFill>
          <a:blip r:embed="rId13"/>
          <a:srcRect/>
          <a:stretch>
            <a:fillRect/>
          </a:stretch>
        </p:blipFill>
        <p:spPr bwMode="auto">
          <a:xfrm>
            <a:off x="0" y="0"/>
            <a:ext cx="9144000" cy="6859588"/>
          </a:xfrm>
          <a:prstGeom prst="rect">
            <a:avLst/>
          </a:prstGeom>
          <a:noFill/>
          <a:ln w="9525">
            <a:noFill/>
            <a:miter lim="800000"/>
            <a:headEnd/>
            <a:tailEnd/>
          </a:ln>
        </p:spPr>
      </p:pic>
      <p:sp>
        <p:nvSpPr>
          <p:cNvPr id="1027" name="Rectangle 105"/>
          <p:cNvSpPr>
            <a:spLocks noGrp="1" noChangeArrowheads="1"/>
          </p:cNvSpPr>
          <p:nvPr>
            <p:ph type="title"/>
          </p:nvPr>
        </p:nvSpPr>
        <p:spPr bwMode="auto">
          <a:xfrm>
            <a:off x="546100" y="5334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nn-NO"/>
              <a:t>Click to edit Master title style</a:t>
            </a:r>
          </a:p>
        </p:txBody>
      </p:sp>
      <p:sp>
        <p:nvSpPr>
          <p:cNvPr id="1028" name="Rectangle 106"/>
          <p:cNvSpPr>
            <a:spLocks noGrp="1" noChangeArrowheads="1"/>
          </p:cNvSpPr>
          <p:nvPr>
            <p:ph type="body" idx="1"/>
          </p:nvPr>
        </p:nvSpPr>
        <p:spPr bwMode="auto">
          <a:xfrm>
            <a:off x="546100" y="1971675"/>
            <a:ext cx="7772400" cy="3432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nn-NO"/>
              <a:t>Click to edit Master text styles</a:t>
            </a:r>
          </a:p>
          <a:p>
            <a:pPr lvl="1"/>
            <a:r>
              <a:rPr lang="nn-NO"/>
              <a:t>Second level</a:t>
            </a:r>
          </a:p>
          <a:p>
            <a:pPr lvl="2"/>
            <a:r>
              <a:rPr lang="nn-NO"/>
              <a:t>Third level</a:t>
            </a:r>
          </a:p>
          <a:p>
            <a:pPr lvl="3"/>
            <a:r>
              <a:rPr lang="nn-NO"/>
              <a:t>Fourth level</a:t>
            </a:r>
          </a:p>
          <a:p>
            <a:pPr lvl="4"/>
            <a:r>
              <a:rPr lang="nn-NO"/>
              <a:t>Fifth level</a:t>
            </a:r>
          </a:p>
        </p:txBody>
      </p:sp>
      <p:sp>
        <p:nvSpPr>
          <p:cNvPr id="1131" name="Rectangle 107"/>
          <p:cNvSpPr>
            <a:spLocks noGrp="1" noChangeArrowheads="1"/>
          </p:cNvSpPr>
          <p:nvPr>
            <p:ph type="dt" sz="half" idx="2"/>
          </p:nvPr>
        </p:nvSpPr>
        <p:spPr bwMode="auto">
          <a:xfrm>
            <a:off x="3581400" y="6008688"/>
            <a:ext cx="1752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endParaRPr lang="nn-NO"/>
          </a:p>
        </p:txBody>
      </p:sp>
      <p:sp>
        <p:nvSpPr>
          <p:cNvPr id="1132" name="Rectangle 108"/>
          <p:cNvSpPr>
            <a:spLocks noGrp="1" noChangeArrowheads="1"/>
          </p:cNvSpPr>
          <p:nvPr>
            <p:ph type="ftr" sz="quarter" idx="3"/>
          </p:nvPr>
        </p:nvSpPr>
        <p:spPr bwMode="auto">
          <a:xfrm>
            <a:off x="533400" y="601345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nn-NO"/>
          </a:p>
        </p:txBody>
      </p:sp>
      <p:sp>
        <p:nvSpPr>
          <p:cNvPr id="1133" name="Rectangle 109"/>
          <p:cNvSpPr>
            <a:spLocks noChangeArrowheads="1"/>
          </p:cNvSpPr>
          <p:nvPr userDrawn="1"/>
        </p:nvSpPr>
        <p:spPr bwMode="auto">
          <a:xfrm>
            <a:off x="0" y="0"/>
            <a:ext cx="420688" cy="381000"/>
          </a:xfrm>
          <a:prstGeom prst="rect">
            <a:avLst/>
          </a:prstGeom>
          <a:noFill/>
          <a:ln w="9525">
            <a:noFill/>
            <a:miter lim="800000"/>
            <a:headEnd/>
            <a:tailEnd/>
          </a:ln>
          <a:effectLst/>
        </p:spPr>
        <p:txBody>
          <a:bodyPr>
            <a:prstTxWarp prst="textNoShape">
              <a:avLst/>
            </a:prstTxWarp>
          </a:bodyPr>
          <a:lstStyle/>
          <a:p>
            <a:pPr algn="ctr">
              <a:defRPr/>
            </a:pPr>
            <a:fld id="{09E981EC-AA24-B442-991C-B51651E1D6C0}" type="slidenum">
              <a:rPr lang="nn-NO" sz="1400" b="1">
                <a:solidFill>
                  <a:srgbClr val="BFD9E6"/>
                </a:solidFill>
              </a:rPr>
              <a:pPr algn="ctr">
                <a:defRPr/>
              </a:pPr>
              <a:t>‹#›</a:t>
            </a:fld>
            <a:endParaRPr lang="nn-NO" sz="1400">
              <a:solidFill>
                <a:srgbClr val="BFD9E6"/>
              </a:solidFill>
            </a:endParaRPr>
          </a:p>
        </p:txBody>
      </p:sp>
      <p:sp>
        <p:nvSpPr>
          <p:cNvPr id="2" name="Rectangle 1"/>
          <p:cNvSpPr/>
          <p:nvPr userDrawn="1"/>
        </p:nvSpPr>
        <p:spPr bwMode="auto">
          <a:xfrm>
            <a:off x="6948264" y="5661248"/>
            <a:ext cx="2088232" cy="720080"/>
          </a:xfrm>
          <a:prstGeom prst="rect">
            <a:avLst/>
          </a:prstGeom>
          <a:solidFill>
            <a:srgbClr val="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400">
          <a:solidFill>
            <a:schemeClr val="tx2"/>
          </a:solidFill>
          <a:latin typeface="+mj-lt"/>
          <a:ea typeface="ＭＳ Ｐゴシック" charset="-128"/>
          <a:cs typeface="ＭＳ Ｐゴシック" charset="-128"/>
        </a:defRPr>
      </a:lvl1pPr>
      <a:lvl2pPr algn="l"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2pPr>
      <a:lvl3pPr algn="l"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3pPr>
      <a:lvl4pPr algn="l"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4pPr>
      <a:lvl5pPr algn="l"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5pPr>
      <a:lvl6pPr marL="457200" algn="l" rtl="0" eaLnBrk="0" fontAlgn="base" hangingPunct="0">
        <a:spcBef>
          <a:spcPct val="0"/>
        </a:spcBef>
        <a:spcAft>
          <a:spcPct val="0"/>
        </a:spcAft>
        <a:defRPr sz="4400">
          <a:solidFill>
            <a:schemeClr val="tx2"/>
          </a:solidFill>
          <a:latin typeface="Arial" charset="0"/>
        </a:defRPr>
      </a:lvl6pPr>
      <a:lvl7pPr marL="914400" algn="l" rtl="0" eaLnBrk="0" fontAlgn="base" hangingPunct="0">
        <a:spcBef>
          <a:spcPct val="0"/>
        </a:spcBef>
        <a:spcAft>
          <a:spcPct val="0"/>
        </a:spcAft>
        <a:defRPr sz="4400">
          <a:solidFill>
            <a:schemeClr val="tx2"/>
          </a:solidFill>
          <a:latin typeface="Arial" charset="0"/>
        </a:defRPr>
      </a:lvl7pPr>
      <a:lvl8pPr marL="1371600" algn="l" rtl="0" eaLnBrk="0" fontAlgn="base" hangingPunct="0">
        <a:spcBef>
          <a:spcPct val="0"/>
        </a:spcBef>
        <a:spcAft>
          <a:spcPct val="0"/>
        </a:spcAft>
        <a:defRPr sz="4400">
          <a:solidFill>
            <a:schemeClr val="tx2"/>
          </a:solidFill>
          <a:latin typeface="Arial" charset="0"/>
        </a:defRPr>
      </a:lvl8pPr>
      <a:lvl9pPr marL="1828800" algn="l" rtl="0" eaLnBrk="0" fontAlgn="base" hangingPunct="0">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har char="–"/>
        <a:defRPr>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1600">
          <a:solidFill>
            <a:schemeClr val="tx1"/>
          </a:solidFill>
          <a:latin typeface="+mn-lt"/>
          <a:ea typeface="ＭＳ Ｐゴシック" charset="-128"/>
        </a:defRPr>
      </a:lvl3pPr>
      <a:lvl4pPr marL="1562100" indent="-228600" algn="l" rtl="0" eaLnBrk="0" fontAlgn="base" hangingPunct="0">
        <a:spcBef>
          <a:spcPct val="20000"/>
        </a:spcBef>
        <a:spcAft>
          <a:spcPct val="0"/>
        </a:spcAft>
        <a:buChar char="–"/>
        <a:defRPr sz="1600">
          <a:solidFill>
            <a:schemeClr val="tx1"/>
          </a:solidFill>
          <a:latin typeface="+mn-lt"/>
          <a:ea typeface="ＭＳ Ｐゴシック" charset="-128"/>
        </a:defRPr>
      </a:lvl4pPr>
      <a:lvl5pPr marL="1981200" indent="-228600" algn="l" rtl="0" eaLnBrk="0" fontAlgn="base" hangingPunct="0">
        <a:spcBef>
          <a:spcPct val="20000"/>
        </a:spcBef>
        <a:spcAft>
          <a:spcPct val="0"/>
        </a:spcAft>
        <a:buChar char="•"/>
        <a:defRPr sz="1600">
          <a:solidFill>
            <a:schemeClr val="tx1"/>
          </a:solidFill>
          <a:latin typeface="+mn-lt"/>
          <a:ea typeface="ＭＳ Ｐゴシック" charset="-128"/>
        </a:defRPr>
      </a:lvl5pPr>
      <a:lvl6pPr marL="2438400" indent="-228600" algn="l" rtl="0" eaLnBrk="0" fontAlgn="base" hangingPunct="0">
        <a:spcBef>
          <a:spcPct val="20000"/>
        </a:spcBef>
        <a:spcAft>
          <a:spcPct val="0"/>
        </a:spcAft>
        <a:buChar char="•"/>
        <a:defRPr sz="1600">
          <a:solidFill>
            <a:schemeClr val="tx1"/>
          </a:solidFill>
          <a:latin typeface="+mn-lt"/>
          <a:ea typeface="ＭＳ Ｐゴシック" charset="-128"/>
        </a:defRPr>
      </a:lvl6pPr>
      <a:lvl7pPr marL="2895600" indent="-228600" algn="l" rtl="0" eaLnBrk="0" fontAlgn="base" hangingPunct="0">
        <a:spcBef>
          <a:spcPct val="20000"/>
        </a:spcBef>
        <a:spcAft>
          <a:spcPct val="0"/>
        </a:spcAft>
        <a:buChar char="•"/>
        <a:defRPr sz="1600">
          <a:solidFill>
            <a:schemeClr val="tx1"/>
          </a:solidFill>
          <a:latin typeface="+mn-lt"/>
          <a:ea typeface="ＭＳ Ｐゴシック" charset="-128"/>
        </a:defRPr>
      </a:lvl7pPr>
      <a:lvl8pPr marL="3352800" indent="-228600" algn="l" rtl="0" eaLnBrk="0" fontAlgn="base" hangingPunct="0">
        <a:spcBef>
          <a:spcPct val="20000"/>
        </a:spcBef>
        <a:spcAft>
          <a:spcPct val="0"/>
        </a:spcAft>
        <a:buChar char="•"/>
        <a:defRPr sz="1600">
          <a:solidFill>
            <a:schemeClr val="tx1"/>
          </a:solidFill>
          <a:latin typeface="+mn-lt"/>
          <a:ea typeface="ＭＳ Ｐゴシック" charset="-128"/>
        </a:defRPr>
      </a:lvl8pPr>
      <a:lvl9pPr marL="3810000" indent="-228600" algn="l" rtl="0" eaLnBrk="0" fontAlgn="base" hangingPunct="0">
        <a:spcBef>
          <a:spcPct val="20000"/>
        </a:spcBef>
        <a:spcAft>
          <a:spcPct val="0"/>
        </a:spcAft>
        <a:buChar char="•"/>
        <a:defRPr sz="16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tiff"/><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8.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oleObject" Target="../embeddings/oleObject2.bin"/><Relationship Id="rId5" Type="http://schemas.openxmlformats.org/officeDocument/2006/relationships/image" Target="../media/image9.emf"/><Relationship Id="rId6" Type="http://schemas.openxmlformats.org/officeDocument/2006/relationships/oleObject" Target="../embeddings/oleObject3.bin"/><Relationship Id="rId7" Type="http://schemas.openxmlformats.org/officeDocument/2006/relationships/image" Target="../media/image10.emf"/><Relationship Id="rId8" Type="http://schemas.openxmlformats.org/officeDocument/2006/relationships/oleObject" Target="../embeddings/oleObject4.bin"/><Relationship Id="rId9" Type="http://schemas.openxmlformats.org/officeDocument/2006/relationships/image" Target="../media/image11.emf"/><Relationship Id="rId10" Type="http://schemas.openxmlformats.org/officeDocument/2006/relationships/oleObject" Target="../embeddings/oleObject5.bin"/><Relationship Id="rId11" Type="http://schemas.openxmlformats.org/officeDocument/2006/relationships/image" Target="../media/image12.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microsoft.com/office/2007/relationships/media" Target="../media/media2.mov"/><Relationship Id="rId4" Type="http://schemas.openxmlformats.org/officeDocument/2006/relationships/video" Target="../media/media2.mov"/><Relationship Id="rId5" Type="http://schemas.openxmlformats.org/officeDocument/2006/relationships/slideLayout" Target="../slideLayouts/slideLayout2.xml"/><Relationship Id="rId6" Type="http://schemas.openxmlformats.org/officeDocument/2006/relationships/notesSlide" Target="../notesSlides/notesSlide27.xml"/><Relationship Id="rId7" Type="http://schemas.openxmlformats.org/officeDocument/2006/relationships/image" Target="../media/image13.png"/><Relationship Id="rId8" Type="http://schemas.openxmlformats.org/officeDocument/2006/relationships/image" Target="../media/image14.png"/><Relationship Id="rId1" Type="http://schemas.microsoft.com/office/2007/relationships/media" Target="../media/media1.mov"/><Relationship Id="rId2" Type="http://schemas.openxmlformats.org/officeDocument/2006/relationships/video" Target="../media/media1.mov"/></Relationships>
</file>

<file path=ppt/slides/_rels/slide28.xml.rels><?xml version="1.0" encoding="UTF-8" standalone="yes"?>
<Relationships xmlns="http://schemas.openxmlformats.org/package/2006/relationships"><Relationship Id="rId3" Type="http://schemas.microsoft.com/office/2007/relationships/media" Target="file://localhost/Users/svensson/Documents/Projekt/Pres_2015_11_DAFx/Reflectors_s6d1_diff_long.mov" TargetMode="External"/><Relationship Id="rId4" Type="http://schemas.openxmlformats.org/officeDocument/2006/relationships/video" Target="file://localhost/Users/svensson/Documents/Projekt/Pres_2015_11_DAFx/Reflectors_s6d1_diff_long.mov" TargetMode="External"/><Relationship Id="rId5" Type="http://schemas.openxmlformats.org/officeDocument/2006/relationships/slideLayout" Target="../slideLayouts/slideLayout2.xml"/><Relationship Id="rId6" Type="http://schemas.openxmlformats.org/officeDocument/2006/relationships/notesSlide" Target="../notesSlides/notesSlide28.xml"/><Relationship Id="rId7" Type="http://schemas.openxmlformats.org/officeDocument/2006/relationships/image" Target="../media/image15.png"/><Relationship Id="rId8" Type="http://schemas.openxmlformats.org/officeDocument/2006/relationships/image" Target="../media/image16.png"/><Relationship Id="rId1" Type="http://schemas.microsoft.com/office/2007/relationships/media" Target="file://localhost/Users/svensson/Documents/Projekt/Pres_2015_11_DAFx/Reflectors_s6d1_geom_long.mov" TargetMode="External"/><Relationship Id="rId2" Type="http://schemas.openxmlformats.org/officeDocument/2006/relationships/video" Target="file://localhost/Users/svensson/Documents/Projekt/Pres_2015_11_DAFx/Reflectors_s6d1_geom_long.mov" TargetMode="External"/></Relationships>
</file>

<file path=ppt/slides/_rels/slide29.xml.rels><?xml version="1.0" encoding="UTF-8" standalone="yes"?>
<Relationships xmlns="http://schemas.openxmlformats.org/package/2006/relationships"><Relationship Id="rId3" Type="http://schemas.microsoft.com/office/2007/relationships/media" Target="file://localhost/Users/svensson/Documents/Projekt/Pres_2015_11_DAFx/Reflectors_s6d1_diff_long.mov" TargetMode="External"/><Relationship Id="rId4" Type="http://schemas.openxmlformats.org/officeDocument/2006/relationships/video" Target="file://localhost/Users/svensson/Documents/Projekt/Pres_2015_11_DAFx/Reflectors_s6d1_diff_long.mov" TargetMode="External"/><Relationship Id="rId5" Type="http://schemas.openxmlformats.org/officeDocument/2006/relationships/slideLayout" Target="../slideLayouts/slideLayout2.xml"/><Relationship Id="rId6" Type="http://schemas.openxmlformats.org/officeDocument/2006/relationships/notesSlide" Target="../notesSlides/notesSlide29.xml"/><Relationship Id="rId7" Type="http://schemas.openxmlformats.org/officeDocument/2006/relationships/image" Target="../media/image15.png"/><Relationship Id="rId8" Type="http://schemas.openxmlformats.org/officeDocument/2006/relationships/image" Target="../media/image16.png"/><Relationship Id="rId1" Type="http://schemas.microsoft.com/office/2007/relationships/media" Target="file://localhost/Users/svensson/Documents/Projekt/Pres_2015_11_DAFx/Reflectors_s6d1_geom_long.mov" TargetMode="External"/><Relationship Id="rId2" Type="http://schemas.openxmlformats.org/officeDocument/2006/relationships/video" Target="file://localhost/Users/svensson/Documents/Projekt/Pres_2015_11_DAFx/Reflectors_s6d1_geom_long.mov"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0.xml"/><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19.png"/><Relationship Id="rId9" Type="http://schemas.openxmlformats.org/officeDocument/2006/relationships/image" Target="../media/image20.png"/><Relationship Id="rId1" Type="http://schemas.microsoft.com/office/2007/relationships/media" Target="file://localhost/Users/svensson/Documents/Projekt/Pres_2015_11_DAFx/Reflectors_s6d1_diff_long.mov" TargetMode="External"/><Relationship Id="rId2" Type="http://schemas.openxmlformats.org/officeDocument/2006/relationships/video" Target="file://localhost/Users/svensson/Documents/Projekt/Pres_2015_11_DAFx/Reflectors_s6d1_diff_long.mov" TargetMode="External"/></Relationships>
</file>

<file path=ppt/slides/_rels/slide31.xml.rels><?xml version="1.0" encoding="UTF-8" standalone="yes"?>
<Relationships xmlns="http://schemas.openxmlformats.org/package/2006/relationships"><Relationship Id="rId11" Type="http://schemas.openxmlformats.org/officeDocument/2006/relationships/slideLayout" Target="../slideLayouts/slideLayout2.xml"/><Relationship Id="rId12" Type="http://schemas.openxmlformats.org/officeDocument/2006/relationships/notesSlide" Target="../notesSlides/notesSlide31.xml"/><Relationship Id="rId13" Type="http://schemas.openxmlformats.org/officeDocument/2006/relationships/image" Target="../media/image16.png"/><Relationship Id="rId14" Type="http://schemas.openxmlformats.org/officeDocument/2006/relationships/image" Target="../media/image17.png"/><Relationship Id="rId15" Type="http://schemas.openxmlformats.org/officeDocument/2006/relationships/image" Target="../media/image18.png"/><Relationship Id="rId16" Type="http://schemas.openxmlformats.org/officeDocument/2006/relationships/image" Target="../media/image19.png"/><Relationship Id="rId17" Type="http://schemas.openxmlformats.org/officeDocument/2006/relationships/image" Target="../media/image20.png"/><Relationship Id="rId18" Type="http://schemas.openxmlformats.org/officeDocument/2006/relationships/image" Target="../media/image21.png"/><Relationship Id="rId1" Type="http://schemas.microsoft.com/office/2007/relationships/media" Target="file://localhost/Users/svensson/Documents/Projekt/Pres_2015_11_DAFx/Reflectors_s6d1_diff_long.mov" TargetMode="External"/><Relationship Id="rId2" Type="http://schemas.openxmlformats.org/officeDocument/2006/relationships/video" Target="file://localhost/Users/svensson/Documents/Projekt/Pres_2015_11_DAFx/Reflectors_s6d1_diff_long.mov" TargetMode="External"/><Relationship Id="rId3" Type="http://schemas.microsoft.com/office/2007/relationships/media" Target="../media/media3.wav"/><Relationship Id="rId4" Type="http://schemas.openxmlformats.org/officeDocument/2006/relationships/audio" Target="../media/media3.wav"/><Relationship Id="rId5" Type="http://schemas.microsoft.com/office/2007/relationships/media" Target="../media/media4.wav"/><Relationship Id="rId6" Type="http://schemas.openxmlformats.org/officeDocument/2006/relationships/audio" Target="../media/media4.wav"/><Relationship Id="rId7" Type="http://schemas.microsoft.com/office/2007/relationships/media" Target="../media/media5.wav"/><Relationship Id="rId8" Type="http://schemas.openxmlformats.org/officeDocument/2006/relationships/audio" Target="../media/media5.wav"/><Relationship Id="rId9" Type="http://schemas.microsoft.com/office/2007/relationships/media" Target="../media/media6.wav"/><Relationship Id="rId10" Type="http://schemas.openxmlformats.org/officeDocument/2006/relationships/audio" Target="../media/media6.wav"/></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2.xml"/><Relationship Id="rId5" Type="http://schemas.openxmlformats.org/officeDocument/2006/relationships/image" Target="../media/image16.png"/><Relationship Id="rId6" Type="http://schemas.openxmlformats.org/officeDocument/2006/relationships/image" Target="../media/image19.png"/><Relationship Id="rId7" Type="http://schemas.openxmlformats.org/officeDocument/2006/relationships/image" Target="../media/image20.png"/><Relationship Id="rId1" Type="http://schemas.microsoft.com/office/2007/relationships/media" Target="file://localhost/Users/svensson/Documents/Projekt/Pres_2015_11_DAFx/Reflectors_s6d1_diff_long.mov" TargetMode="External"/><Relationship Id="rId2" Type="http://schemas.openxmlformats.org/officeDocument/2006/relationships/video" Target="file://localhost/Users/svensson/Documents/Projekt/Pres_2015_11_DAFx/Reflectors_s6d1_diff_long.mov" TargetMode="External"/></Relationships>
</file>

<file path=ppt/slides/_rels/slide33.xml.rels><?xml version="1.0" encoding="UTF-8" standalone="yes"?>
<Relationships xmlns="http://schemas.openxmlformats.org/package/2006/relationships"><Relationship Id="rId3" Type="http://schemas.microsoft.com/office/2007/relationships/media" Target="file://localhost/Users/svensson/Documents/Projekt/Pres_2015_11_DAFx/Reflectors_s6d1_diff_long.mov" TargetMode="External"/><Relationship Id="rId4" Type="http://schemas.openxmlformats.org/officeDocument/2006/relationships/video" Target="file://localhost/Users/svensson/Documents/Projekt/Pres_2015_11_DAFx/Reflectors_s6d1_diff_long.mov" TargetMode="External"/><Relationship Id="rId5" Type="http://schemas.openxmlformats.org/officeDocument/2006/relationships/slideLayout" Target="../slideLayouts/slideLayout2.xml"/><Relationship Id="rId6" Type="http://schemas.openxmlformats.org/officeDocument/2006/relationships/notesSlide" Target="../notesSlides/notesSlide33.xml"/><Relationship Id="rId7" Type="http://schemas.openxmlformats.org/officeDocument/2006/relationships/image" Target="../media/image15.png"/><Relationship Id="rId8" Type="http://schemas.openxmlformats.org/officeDocument/2006/relationships/image" Target="../media/image16.png"/><Relationship Id="rId1" Type="http://schemas.microsoft.com/office/2007/relationships/media" Target="file://localhost/Users/svensson/Documents/Projekt/Pres_2015_11_DAFx/Reflectors_s6d1_geom_long.mov" TargetMode="External"/><Relationship Id="rId2" Type="http://schemas.openxmlformats.org/officeDocument/2006/relationships/video" Target="file://localhost/Users/svensson/Documents/Projekt/Pres_2015_11_DAFx/Reflectors_s6d1_geom_long.mov" TargetMode="External"/></Relationships>
</file>

<file path=ppt/slides/_rels/slide34.xml.rels><?xml version="1.0" encoding="UTF-8" standalone="yes"?>
<Relationships xmlns="http://schemas.openxmlformats.org/package/2006/relationships"><Relationship Id="rId11" Type="http://schemas.openxmlformats.org/officeDocument/2006/relationships/image" Target="../media/image22.png"/><Relationship Id="rId12" Type="http://schemas.openxmlformats.org/officeDocument/2006/relationships/image" Target="../media/image23.png"/><Relationship Id="rId13" Type="http://schemas.openxmlformats.org/officeDocument/2006/relationships/image" Target="../media/image24.png"/><Relationship Id="rId14" Type="http://schemas.openxmlformats.org/officeDocument/2006/relationships/image" Target="../media/image25.png"/><Relationship Id="rId1" Type="http://schemas.microsoft.com/office/2007/relationships/media" Target="../media/media7.mov"/><Relationship Id="rId2" Type="http://schemas.openxmlformats.org/officeDocument/2006/relationships/video" Target="../media/media7.mov"/><Relationship Id="rId3" Type="http://schemas.microsoft.com/office/2007/relationships/media" Target="../media/media8.mov"/><Relationship Id="rId4" Type="http://schemas.openxmlformats.org/officeDocument/2006/relationships/video" Target="../media/media8.mov"/><Relationship Id="rId5" Type="http://schemas.microsoft.com/office/2007/relationships/media" Target="../media/media9.mov"/><Relationship Id="rId6" Type="http://schemas.openxmlformats.org/officeDocument/2006/relationships/video" Target="../media/media9.mov"/><Relationship Id="rId7" Type="http://schemas.microsoft.com/office/2007/relationships/media" Target="../media/media10.mov"/><Relationship Id="rId8" Type="http://schemas.openxmlformats.org/officeDocument/2006/relationships/video" Target="../media/media10.mov"/><Relationship Id="rId9" Type="http://schemas.openxmlformats.org/officeDocument/2006/relationships/slideLayout" Target="../slideLayouts/slideLayout2.xml"/><Relationship Id="rId10"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1" Type="http://schemas.openxmlformats.org/officeDocument/2006/relationships/image" Target="../media/image26.png"/><Relationship Id="rId12" Type="http://schemas.openxmlformats.org/officeDocument/2006/relationships/image" Target="../media/image27.png"/><Relationship Id="rId13" Type="http://schemas.openxmlformats.org/officeDocument/2006/relationships/image" Target="../media/image28.png"/><Relationship Id="rId14" Type="http://schemas.openxmlformats.org/officeDocument/2006/relationships/image" Target="../media/image29.png"/><Relationship Id="rId1" Type="http://schemas.microsoft.com/office/2007/relationships/media" Target="../media/media11.mov"/><Relationship Id="rId2" Type="http://schemas.openxmlformats.org/officeDocument/2006/relationships/video" Target="../media/media11.mov"/><Relationship Id="rId3" Type="http://schemas.microsoft.com/office/2007/relationships/media" Target="../media/media12.mov"/><Relationship Id="rId4" Type="http://schemas.openxmlformats.org/officeDocument/2006/relationships/video" Target="../media/media12.mov"/><Relationship Id="rId5" Type="http://schemas.microsoft.com/office/2007/relationships/media" Target="../media/media13.mov"/><Relationship Id="rId6" Type="http://schemas.openxmlformats.org/officeDocument/2006/relationships/video" Target="../media/media13.mov"/><Relationship Id="rId7" Type="http://schemas.microsoft.com/office/2007/relationships/media" Target="../media/media14.mov"/><Relationship Id="rId8" Type="http://schemas.openxmlformats.org/officeDocument/2006/relationships/video" Target="../media/media14.mov"/><Relationship Id="rId9" Type="http://schemas.openxmlformats.org/officeDocument/2006/relationships/slideLayout" Target="../slideLayouts/slideLayout2.xml"/><Relationship Id="rId10"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6.xml"/><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32.png"/><Relationship Id="rId1" Type="http://schemas.microsoft.com/office/2007/relationships/media" Target="../media/media14.mov"/><Relationship Id="rId2" Type="http://schemas.openxmlformats.org/officeDocument/2006/relationships/video" Target="../media/media14.mov"/></Relationships>
</file>

<file path=ppt/slides/_rels/slide37.xml.rels><?xml version="1.0" encoding="UTF-8" standalone="yes"?>
<Relationships xmlns="http://schemas.openxmlformats.org/package/2006/relationships"><Relationship Id="rId3" Type="http://schemas.openxmlformats.org/officeDocument/2006/relationships/hyperlink" Target="http://www.cs.princeton.edu/~funk/acoustics.html" TargetMode="External"/><Relationship Id="rId4" Type="http://schemas.openxmlformats.org/officeDocument/2006/relationships/hyperlink" Target="https://www.youtube.com/watch?v=3aqSB-Ocr04" TargetMode="External"/><Relationship Id="rId5" Type="http://schemas.openxmlformats.org/officeDocument/2006/relationships/hyperlink" Target="https://www.youtube.com/watch?v=XJemYHeeZpc" TargetMode="External"/><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3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3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5.emf"/></Relationships>
</file>

<file path=ppt/slides/_rels/slide41.xml.rels><?xml version="1.0" encoding="UTF-8" standalone="yes"?>
<Relationships xmlns="http://schemas.openxmlformats.org/package/2006/relationships"><Relationship Id="rId3" Type="http://schemas.openxmlformats.org/officeDocument/2006/relationships/image" Target="../media/image36.emf"/><Relationship Id="rId4" Type="http://schemas.openxmlformats.org/officeDocument/2006/relationships/image" Target="../media/image37.emf"/><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3" Type="http://schemas.openxmlformats.org/officeDocument/2006/relationships/image" Target="../media/image36.emf"/><Relationship Id="rId4" Type="http://schemas.openxmlformats.org/officeDocument/2006/relationships/image" Target="../media/image38.emf"/><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4.png"/><Relationship Id="rId5" Type="http://schemas.openxmlformats.org/officeDocument/2006/relationships/oleObject" Target="../embeddings/oleObject1.bin"/><Relationship Id="rId6" Type="http://schemas.openxmlformats.org/officeDocument/2006/relationships/image" Target="../media/image5.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tiff"/><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5"/>
          <p:cNvPicPr>
            <a:picLocks noChangeAspect="1" noChangeArrowheads="1"/>
          </p:cNvPicPr>
          <p:nvPr/>
        </p:nvPicPr>
        <p:blipFill>
          <a:blip r:embed="rId3"/>
          <a:srcRect/>
          <a:stretch>
            <a:fillRect/>
          </a:stretch>
        </p:blipFill>
        <p:spPr bwMode="auto">
          <a:xfrm>
            <a:off x="-180528" y="692696"/>
            <a:ext cx="9144000" cy="6858000"/>
          </a:xfrm>
          <a:prstGeom prst="rect">
            <a:avLst/>
          </a:prstGeom>
          <a:noFill/>
          <a:ln w="9525">
            <a:noFill/>
            <a:miter lim="800000"/>
            <a:headEnd/>
            <a:tailEnd/>
          </a:ln>
        </p:spPr>
      </p:pic>
      <p:sp>
        <p:nvSpPr>
          <p:cNvPr id="14339" name="Rectangle 26"/>
          <p:cNvSpPr>
            <a:spLocks noChangeArrowheads="1"/>
          </p:cNvSpPr>
          <p:nvPr/>
        </p:nvSpPr>
        <p:spPr bwMode="auto">
          <a:xfrm>
            <a:off x="1416348" y="3654152"/>
            <a:ext cx="7620148" cy="1143000"/>
          </a:xfrm>
          <a:prstGeom prst="rect">
            <a:avLst/>
          </a:prstGeom>
          <a:noFill/>
          <a:ln w="9525">
            <a:noFill/>
            <a:miter lim="800000"/>
            <a:headEnd/>
            <a:tailEnd/>
          </a:ln>
        </p:spPr>
        <p:txBody>
          <a:bodyPr anchor="ctr">
            <a:prstTxWarp prst="textNoShape">
              <a:avLst/>
            </a:prstTxWarp>
          </a:bodyPr>
          <a:lstStyle/>
          <a:p>
            <a:r>
              <a:rPr lang="en-US" sz="3200" b="1" dirty="0" err="1"/>
              <a:t>Sound field modeling for</a:t>
            </a:r>
            <a:br>
              <a:rPr lang="en-US" sz="3200" b="1" dirty="0" err="1"/>
            </a:br>
            <a:r>
              <a:rPr lang="en-US" sz="3200" b="1" dirty="0" err="1"/>
              <a:t>virtual acoustics</a:t>
            </a:r>
            <a:endParaRPr lang="nb-NO" sz="3200" b="1" dirty="0">
              <a:solidFill>
                <a:schemeClr val="tx2"/>
              </a:solidFill>
              <a:ea typeface="ＭＳ Ｐゴシック" charset="-128"/>
              <a:cs typeface="ＭＳ Ｐゴシック" charset="-128"/>
            </a:endParaRPr>
          </a:p>
        </p:txBody>
      </p:sp>
      <p:sp>
        <p:nvSpPr>
          <p:cNvPr id="14340" name="Text Box 27"/>
          <p:cNvSpPr txBox="1">
            <a:spLocks noChangeArrowheads="1"/>
          </p:cNvSpPr>
          <p:nvPr/>
        </p:nvSpPr>
        <p:spPr bwMode="auto">
          <a:xfrm>
            <a:off x="1403647" y="5088086"/>
            <a:ext cx="7475877" cy="1077218"/>
          </a:xfrm>
          <a:prstGeom prst="rect">
            <a:avLst/>
          </a:prstGeom>
          <a:noFill/>
          <a:ln w="9525">
            <a:noFill/>
            <a:miter lim="800000"/>
            <a:headEnd/>
            <a:tailEnd/>
          </a:ln>
        </p:spPr>
        <p:txBody>
          <a:bodyPr wrap="square">
            <a:prstTxWarp prst="textNoShape">
              <a:avLst/>
            </a:prstTxWarp>
            <a:spAutoFit/>
          </a:bodyPr>
          <a:lstStyle/>
          <a:p>
            <a:r>
              <a:rPr lang="en-US" sz="1600" b="1" dirty="0">
                <a:ea typeface="ＭＳ Ｐゴシック" charset="-128"/>
                <a:cs typeface="ＭＳ Ｐゴシック" charset="-128"/>
              </a:rPr>
              <a:t>Peter Svensson</a:t>
            </a:r>
            <a:br>
              <a:rPr lang="en-US" sz="1600" b="1" dirty="0">
                <a:ea typeface="ＭＳ Ｐゴシック" charset="-128"/>
                <a:cs typeface="ＭＳ Ｐゴシック" charset="-128"/>
              </a:rPr>
            </a:br>
            <a:r>
              <a:rPr lang="en-US" sz="1600" b="1" dirty="0">
                <a:ea typeface="ＭＳ Ｐゴシック" charset="-128"/>
                <a:cs typeface="ＭＳ Ｐゴシック" charset="-128"/>
              </a:rPr>
              <a:t>Acoustics Research Centre</a:t>
            </a:r>
            <a:br>
              <a:rPr lang="en-US" sz="1600" b="1" dirty="0">
                <a:ea typeface="ＭＳ Ｐゴシック" charset="-128"/>
                <a:cs typeface="ＭＳ Ｐゴシック" charset="-128"/>
              </a:rPr>
            </a:br>
            <a:r>
              <a:rPr lang="en-US" sz="1600" b="1" dirty="0">
                <a:ea typeface="ＭＳ Ｐゴシック" charset="-128"/>
                <a:cs typeface="ＭＳ Ｐゴシック" charset="-128"/>
              </a:rPr>
              <a:t>Department of Electronics and Telecommunications</a:t>
            </a:r>
            <a:r>
              <a:rPr lang="en-US" sz="1600" dirty="0">
                <a:ea typeface="ＭＳ Ｐゴシック" charset="-128"/>
                <a:cs typeface="ＭＳ Ｐゴシック" charset="-128"/>
              </a:rPr>
              <a:t/>
            </a:r>
            <a:br>
              <a:rPr lang="en-US" sz="1600" dirty="0">
                <a:ea typeface="ＭＳ Ｐゴシック" charset="-128"/>
                <a:cs typeface="ＭＳ Ｐゴシック" charset="-128"/>
              </a:rPr>
            </a:br>
            <a:endParaRPr lang="en-US" sz="1600" dirty="0" smtClean="0">
              <a:ea typeface="ＭＳ Ｐゴシック" charset="-128"/>
              <a:cs typeface="ＭＳ Ｐゴシック" charset="-128"/>
            </a:endParaRPr>
          </a:p>
        </p:txBody>
      </p:sp>
      <p:pic>
        <p:nvPicPr>
          <p:cNvPr id="2" name="Picture 1" descr="layout_set_logo-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36096" y="6165304"/>
            <a:ext cx="3059832" cy="562244"/>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7123" y="1340768"/>
            <a:ext cx="3413029" cy="3246540"/>
          </a:xfrm>
          <a:prstGeom prst="rect">
            <a:avLst/>
          </a:prstGeom>
        </p:spPr>
      </p:pic>
      <p:sp>
        <p:nvSpPr>
          <p:cNvPr id="2" name="Oval 1"/>
          <p:cNvSpPr/>
          <p:nvPr/>
        </p:nvSpPr>
        <p:spPr bwMode="auto">
          <a:xfrm>
            <a:off x="3131840" y="2276872"/>
            <a:ext cx="1296144" cy="1296144"/>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a:endCxn id="2" idx="3"/>
          </p:cNvCxnSpPr>
          <p:nvPr/>
        </p:nvCxnSpPr>
        <p:spPr bwMode="auto">
          <a:xfrm flipV="1">
            <a:off x="1259632" y="3383200"/>
            <a:ext cx="2062024" cy="1413952"/>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6" name="TextBox 5"/>
          <p:cNvSpPr txBox="1"/>
          <p:nvPr/>
        </p:nvSpPr>
        <p:spPr>
          <a:xfrm>
            <a:off x="395536" y="4869161"/>
            <a:ext cx="8928992" cy="1477328"/>
          </a:xfrm>
          <a:prstGeom prst="rect">
            <a:avLst/>
          </a:prstGeom>
          <a:noFill/>
        </p:spPr>
        <p:txBody>
          <a:bodyPr wrap="square" rtlCol="0">
            <a:spAutoFit/>
          </a:bodyPr>
          <a:lstStyle/>
          <a:p>
            <a:r>
              <a:rPr lang="en-US" sz="1800"/>
              <a:t>The convolution can be done</a:t>
            </a:r>
          </a:p>
          <a:p>
            <a:r>
              <a:rPr lang="en-US" sz="1800"/>
              <a:t> </a:t>
            </a:r>
          </a:p>
          <a:p>
            <a:r>
              <a:rPr lang="en-US" sz="1800"/>
              <a:t>- using long FIR filters (e.g. measured), </a:t>
            </a:r>
          </a:p>
          <a:p>
            <a:r>
              <a:rPr lang="en-US" sz="1800"/>
              <a:t>or</a:t>
            </a:r>
          </a:p>
          <a:p>
            <a:r>
              <a:rPr lang="en-US" sz="1800"/>
              <a:t>- with a set of individual reflections (= simple filter+delay) + simplified reverberation  </a:t>
            </a:r>
          </a:p>
        </p:txBody>
      </p:sp>
      <p:sp>
        <p:nvSpPr>
          <p:cNvPr id="7" name="Rectangle 6"/>
          <p:cNvSpPr/>
          <p:nvPr/>
        </p:nvSpPr>
        <p:spPr bwMode="auto">
          <a:xfrm>
            <a:off x="395536" y="4797152"/>
            <a:ext cx="8568952" cy="1584176"/>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pic>
        <p:nvPicPr>
          <p:cNvPr id="10" name="Picture 9" descr="LongFIR_pair.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48064" y="5157192"/>
            <a:ext cx="1252488" cy="819746"/>
          </a:xfrm>
          <a:prstGeom prst="rect">
            <a:avLst/>
          </a:prstGeom>
        </p:spPr>
      </p:pic>
    </p:spTree>
    <p:extLst>
      <p:ext uri="{BB962C8B-B14F-4D97-AF65-F5344CB8AC3E}">
        <p14:creationId xmlns:p14="http://schemas.microsoft.com/office/powerpoint/2010/main" val="354807595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7123" y="1334588"/>
            <a:ext cx="3413029" cy="3246540"/>
          </a:xfrm>
          <a:prstGeom prst="rect">
            <a:avLst/>
          </a:prstGeom>
        </p:spPr>
      </p:pic>
      <p:sp>
        <p:nvSpPr>
          <p:cNvPr id="2" name="Oval 1"/>
          <p:cNvSpPr/>
          <p:nvPr/>
        </p:nvSpPr>
        <p:spPr bwMode="auto">
          <a:xfrm>
            <a:off x="2483768" y="2564904"/>
            <a:ext cx="648072" cy="64807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p:nvPr/>
        </p:nvCxnSpPr>
        <p:spPr bwMode="auto">
          <a:xfrm flipV="1">
            <a:off x="1475656" y="2996952"/>
            <a:ext cx="1008112" cy="36004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6" name="TextBox 5"/>
          <p:cNvSpPr txBox="1"/>
          <p:nvPr/>
        </p:nvSpPr>
        <p:spPr>
          <a:xfrm>
            <a:off x="0" y="3356992"/>
            <a:ext cx="2843808" cy="2862323"/>
          </a:xfrm>
          <a:prstGeom prst="rect">
            <a:avLst/>
          </a:prstGeom>
          <a:noFill/>
        </p:spPr>
        <p:txBody>
          <a:bodyPr wrap="square" rtlCol="0">
            <a:spAutoFit/>
          </a:bodyPr>
          <a:lstStyle/>
          <a:p>
            <a:r>
              <a:rPr lang="en-US" sz="1800"/>
              <a:t>The source signal can be recorded or synthesized.</a:t>
            </a:r>
          </a:p>
          <a:p>
            <a:endParaRPr lang="en-US" sz="1800"/>
          </a:p>
          <a:p>
            <a:r>
              <a:rPr lang="en-US" sz="1800"/>
              <a:t>Different formats:</a:t>
            </a:r>
          </a:p>
          <a:p>
            <a:pPr marL="285750" indent="-285750">
              <a:buFontTx/>
              <a:buChar char="-"/>
            </a:pPr>
            <a:r>
              <a:rPr lang="en-US" sz="1800"/>
              <a:t>Ref. signal + directivity data (1 channel + extra data)</a:t>
            </a:r>
          </a:p>
          <a:p>
            <a:pPr marL="285750" indent="-285750">
              <a:buFontTx/>
              <a:buChar char="-"/>
            </a:pPr>
            <a:r>
              <a:rPr lang="en-US" sz="1800"/>
              <a:t>HOA (N channels)</a:t>
            </a:r>
          </a:p>
          <a:p>
            <a:pPr marL="285750" indent="-285750">
              <a:buFontTx/>
              <a:buChar char="-"/>
            </a:pPr>
            <a:r>
              <a:rPr lang="en-US" sz="1800"/>
              <a:t>Discrete directions (N channels)</a:t>
            </a:r>
          </a:p>
        </p:txBody>
      </p:sp>
      <p:sp>
        <p:nvSpPr>
          <p:cNvPr id="7" name="Rectangle 6"/>
          <p:cNvSpPr/>
          <p:nvPr/>
        </p:nvSpPr>
        <p:spPr bwMode="auto">
          <a:xfrm>
            <a:off x="35496" y="3356992"/>
            <a:ext cx="2808312" cy="288032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26477331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7123" y="1334588"/>
            <a:ext cx="3413029" cy="3246540"/>
          </a:xfrm>
          <a:prstGeom prst="rect">
            <a:avLst/>
          </a:prstGeom>
        </p:spPr>
      </p:pic>
      <p:sp>
        <p:nvSpPr>
          <p:cNvPr id="2" name="Oval 1"/>
          <p:cNvSpPr/>
          <p:nvPr/>
        </p:nvSpPr>
        <p:spPr bwMode="auto">
          <a:xfrm>
            <a:off x="2483768" y="2564904"/>
            <a:ext cx="648072" cy="64807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p:nvPr/>
        </p:nvCxnSpPr>
        <p:spPr bwMode="auto">
          <a:xfrm flipV="1">
            <a:off x="1475656" y="2996952"/>
            <a:ext cx="1008112" cy="36004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6" name="TextBox 5"/>
          <p:cNvSpPr txBox="1"/>
          <p:nvPr/>
        </p:nvSpPr>
        <p:spPr>
          <a:xfrm>
            <a:off x="0" y="3356992"/>
            <a:ext cx="2843808" cy="2862323"/>
          </a:xfrm>
          <a:prstGeom prst="rect">
            <a:avLst/>
          </a:prstGeom>
          <a:noFill/>
        </p:spPr>
        <p:txBody>
          <a:bodyPr wrap="square" rtlCol="0">
            <a:spAutoFit/>
          </a:bodyPr>
          <a:lstStyle/>
          <a:p>
            <a:r>
              <a:rPr lang="en-US" sz="1800"/>
              <a:t>The source signal can be recorded or synthesized.</a:t>
            </a:r>
          </a:p>
          <a:p>
            <a:endParaRPr lang="en-US" sz="1800"/>
          </a:p>
          <a:p>
            <a:r>
              <a:rPr lang="en-US" sz="1800"/>
              <a:t>Different formats:</a:t>
            </a:r>
          </a:p>
          <a:p>
            <a:pPr marL="285750" indent="-285750">
              <a:buFontTx/>
              <a:buChar char="-"/>
            </a:pPr>
            <a:r>
              <a:rPr lang="en-US" sz="1800"/>
              <a:t>Ref. signal + directivity data (1 channel + extra data)</a:t>
            </a:r>
          </a:p>
          <a:p>
            <a:pPr marL="285750" indent="-285750">
              <a:buFontTx/>
              <a:buChar char="-"/>
            </a:pPr>
            <a:r>
              <a:rPr lang="en-US" sz="1800"/>
              <a:t>HOA (N channels)</a:t>
            </a:r>
          </a:p>
          <a:p>
            <a:pPr marL="285750" indent="-285750">
              <a:buFontTx/>
              <a:buChar char="-"/>
            </a:pPr>
            <a:r>
              <a:rPr lang="en-US" sz="1800"/>
              <a:t>Discrete directions (N channels)</a:t>
            </a:r>
          </a:p>
        </p:txBody>
      </p:sp>
      <p:sp>
        <p:nvSpPr>
          <p:cNvPr id="7" name="Rectangle 6"/>
          <p:cNvSpPr/>
          <p:nvPr/>
        </p:nvSpPr>
        <p:spPr bwMode="auto">
          <a:xfrm>
            <a:off x="35496" y="3356992"/>
            <a:ext cx="2808312" cy="288032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 name="TextBox 3"/>
          <p:cNvSpPr txBox="1"/>
          <p:nvPr/>
        </p:nvSpPr>
        <p:spPr>
          <a:xfrm>
            <a:off x="4067944" y="4798893"/>
            <a:ext cx="4680520" cy="369332"/>
          </a:xfrm>
          <a:prstGeom prst="rect">
            <a:avLst/>
          </a:prstGeom>
          <a:noFill/>
          <a:ln>
            <a:solidFill>
              <a:srgbClr val="FF0000"/>
            </a:solidFill>
          </a:ln>
        </p:spPr>
        <p:txBody>
          <a:bodyPr wrap="square" rtlCol="0">
            <a:spAutoFit/>
          </a:bodyPr>
          <a:lstStyle/>
          <a:p>
            <a:r>
              <a:rPr lang="en-US" sz="1800"/>
              <a:t>The most common format</a:t>
            </a:r>
          </a:p>
        </p:txBody>
      </p:sp>
      <p:cxnSp>
        <p:nvCxnSpPr>
          <p:cNvPr id="9" name="Straight Connector 8"/>
          <p:cNvCxnSpPr/>
          <p:nvPr/>
        </p:nvCxnSpPr>
        <p:spPr bwMode="auto">
          <a:xfrm>
            <a:off x="2843808" y="4869160"/>
            <a:ext cx="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2" name="Straight Connector 11"/>
          <p:cNvCxnSpPr/>
          <p:nvPr/>
        </p:nvCxnSpPr>
        <p:spPr bwMode="auto">
          <a:xfrm>
            <a:off x="2843808" y="5013176"/>
            <a:ext cx="1224136" cy="0"/>
          </a:xfrm>
          <a:prstGeom prst="line">
            <a:avLst/>
          </a:prstGeom>
          <a:solidFill>
            <a:schemeClr val="accent1"/>
          </a:solidFill>
          <a:ln w="12700" cap="flat" cmpd="sng" algn="ctr">
            <a:solidFill>
              <a:srgbClr val="FF0000"/>
            </a:solidFill>
            <a:prstDash val="solid"/>
            <a:round/>
            <a:headEnd type="triangle" w="med" len="med"/>
            <a:tailEnd type="none" w="med" len="med"/>
          </a:ln>
          <a:effectLst/>
        </p:spPr>
      </p:cxnSp>
    </p:spTree>
    <p:extLst>
      <p:ext uri="{BB962C8B-B14F-4D97-AF65-F5344CB8AC3E}">
        <p14:creationId xmlns:p14="http://schemas.microsoft.com/office/powerpoint/2010/main" val="219924308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7123" y="1334588"/>
            <a:ext cx="3413029" cy="3246540"/>
          </a:xfrm>
          <a:prstGeom prst="rect">
            <a:avLst/>
          </a:prstGeom>
        </p:spPr>
      </p:pic>
      <p:sp>
        <p:nvSpPr>
          <p:cNvPr id="2" name="Oval 1"/>
          <p:cNvSpPr/>
          <p:nvPr/>
        </p:nvSpPr>
        <p:spPr bwMode="auto">
          <a:xfrm>
            <a:off x="2483768" y="2564904"/>
            <a:ext cx="648072" cy="64807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p:nvPr/>
        </p:nvCxnSpPr>
        <p:spPr bwMode="auto">
          <a:xfrm flipV="1">
            <a:off x="1475656" y="2996952"/>
            <a:ext cx="1008112" cy="36004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6" name="TextBox 5"/>
          <p:cNvSpPr txBox="1"/>
          <p:nvPr/>
        </p:nvSpPr>
        <p:spPr>
          <a:xfrm>
            <a:off x="0" y="3356992"/>
            <a:ext cx="2843808" cy="2862323"/>
          </a:xfrm>
          <a:prstGeom prst="rect">
            <a:avLst/>
          </a:prstGeom>
          <a:noFill/>
        </p:spPr>
        <p:txBody>
          <a:bodyPr wrap="square" rtlCol="0">
            <a:spAutoFit/>
          </a:bodyPr>
          <a:lstStyle/>
          <a:p>
            <a:r>
              <a:rPr lang="en-US" sz="1800"/>
              <a:t>The source signal can be recorded or synthesized.</a:t>
            </a:r>
          </a:p>
          <a:p>
            <a:endParaRPr lang="en-US" sz="1800"/>
          </a:p>
          <a:p>
            <a:r>
              <a:rPr lang="en-US" sz="1800"/>
              <a:t>Different formats:</a:t>
            </a:r>
          </a:p>
          <a:p>
            <a:pPr marL="285750" indent="-285750">
              <a:buFontTx/>
              <a:buChar char="-"/>
            </a:pPr>
            <a:r>
              <a:rPr lang="en-US" sz="1800"/>
              <a:t>Ref. signal + directivity data (1 channel + extra data)</a:t>
            </a:r>
          </a:p>
          <a:p>
            <a:pPr marL="285750" indent="-285750">
              <a:buFontTx/>
              <a:buChar char="-"/>
            </a:pPr>
            <a:r>
              <a:rPr lang="en-US" sz="1800"/>
              <a:t>HOA (N channels)</a:t>
            </a:r>
          </a:p>
          <a:p>
            <a:pPr marL="285750" indent="-285750">
              <a:buFontTx/>
              <a:buChar char="-"/>
            </a:pPr>
            <a:r>
              <a:rPr lang="en-US" sz="1800"/>
              <a:t>Discrete directions (N channels)</a:t>
            </a:r>
          </a:p>
        </p:txBody>
      </p:sp>
      <p:sp>
        <p:nvSpPr>
          <p:cNvPr id="7" name="Rectangle 6"/>
          <p:cNvSpPr/>
          <p:nvPr/>
        </p:nvSpPr>
        <p:spPr bwMode="auto">
          <a:xfrm>
            <a:off x="35496" y="3356992"/>
            <a:ext cx="2808312" cy="288032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 name="TextBox 3"/>
          <p:cNvSpPr txBox="1"/>
          <p:nvPr/>
        </p:nvSpPr>
        <p:spPr>
          <a:xfrm>
            <a:off x="4067944" y="4831992"/>
            <a:ext cx="4680520" cy="1477328"/>
          </a:xfrm>
          <a:prstGeom prst="rect">
            <a:avLst/>
          </a:prstGeom>
          <a:noFill/>
          <a:ln>
            <a:solidFill>
              <a:srgbClr val="FF0000"/>
            </a:solidFill>
          </a:ln>
        </p:spPr>
        <p:txBody>
          <a:bodyPr wrap="square" rtlCol="0">
            <a:spAutoFit/>
          </a:bodyPr>
          <a:lstStyle/>
          <a:p>
            <a:r>
              <a:rPr lang="en-US" sz="1800"/>
              <a:t>The most common format</a:t>
            </a:r>
          </a:p>
          <a:p>
            <a:endParaRPr lang="en-US" sz="1800"/>
          </a:p>
          <a:p>
            <a:r>
              <a:rPr lang="en-US" sz="1800"/>
              <a:t>… but as argued by Otondo and Rindel, this is in principle not possible for some musical instruments.</a:t>
            </a:r>
          </a:p>
        </p:txBody>
      </p:sp>
      <p:cxnSp>
        <p:nvCxnSpPr>
          <p:cNvPr id="9" name="Straight Connector 8"/>
          <p:cNvCxnSpPr/>
          <p:nvPr/>
        </p:nvCxnSpPr>
        <p:spPr bwMode="auto">
          <a:xfrm>
            <a:off x="2843808" y="4869160"/>
            <a:ext cx="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2" name="Straight Connector 11"/>
          <p:cNvCxnSpPr/>
          <p:nvPr/>
        </p:nvCxnSpPr>
        <p:spPr bwMode="auto">
          <a:xfrm>
            <a:off x="2843808" y="5013176"/>
            <a:ext cx="1224136" cy="0"/>
          </a:xfrm>
          <a:prstGeom prst="line">
            <a:avLst/>
          </a:prstGeom>
          <a:solidFill>
            <a:schemeClr val="accent1"/>
          </a:solidFill>
          <a:ln w="12700" cap="flat" cmpd="sng" algn="ctr">
            <a:solidFill>
              <a:srgbClr val="FF0000"/>
            </a:solidFill>
            <a:prstDash val="solid"/>
            <a:round/>
            <a:headEnd type="triangle" w="med" len="med"/>
            <a:tailEnd type="none" w="med" len="med"/>
          </a:ln>
          <a:effectLst/>
        </p:spPr>
      </p:cxnSp>
    </p:spTree>
    <p:extLst>
      <p:ext uri="{BB962C8B-B14F-4D97-AF65-F5344CB8AC3E}">
        <p14:creationId xmlns:p14="http://schemas.microsoft.com/office/powerpoint/2010/main" val="277891787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7123" y="1334588"/>
            <a:ext cx="3413029" cy="3246540"/>
          </a:xfrm>
          <a:prstGeom prst="rect">
            <a:avLst/>
          </a:prstGeom>
        </p:spPr>
      </p:pic>
      <p:sp>
        <p:nvSpPr>
          <p:cNvPr id="2" name="Oval 1"/>
          <p:cNvSpPr/>
          <p:nvPr/>
        </p:nvSpPr>
        <p:spPr bwMode="auto">
          <a:xfrm>
            <a:off x="2483768" y="2564904"/>
            <a:ext cx="648072" cy="64807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p:nvPr/>
        </p:nvCxnSpPr>
        <p:spPr bwMode="auto">
          <a:xfrm flipV="1">
            <a:off x="1475656" y="2996952"/>
            <a:ext cx="1008112" cy="36004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6" name="TextBox 5"/>
          <p:cNvSpPr txBox="1"/>
          <p:nvPr/>
        </p:nvSpPr>
        <p:spPr>
          <a:xfrm>
            <a:off x="0" y="3356992"/>
            <a:ext cx="2843808" cy="2862323"/>
          </a:xfrm>
          <a:prstGeom prst="rect">
            <a:avLst/>
          </a:prstGeom>
          <a:noFill/>
        </p:spPr>
        <p:txBody>
          <a:bodyPr wrap="square" rtlCol="0">
            <a:spAutoFit/>
          </a:bodyPr>
          <a:lstStyle/>
          <a:p>
            <a:r>
              <a:rPr lang="en-US" sz="1800"/>
              <a:t>The source signal can be recorded or synthesized.</a:t>
            </a:r>
          </a:p>
          <a:p>
            <a:endParaRPr lang="en-US" sz="1800"/>
          </a:p>
          <a:p>
            <a:r>
              <a:rPr lang="en-US" sz="1800"/>
              <a:t>Different formats:</a:t>
            </a:r>
          </a:p>
          <a:p>
            <a:pPr marL="285750" indent="-285750">
              <a:buFontTx/>
              <a:buChar char="-"/>
            </a:pPr>
            <a:r>
              <a:rPr lang="en-US" sz="1800"/>
              <a:t>Ref. signal + directivity data (1 channel + extra data)</a:t>
            </a:r>
          </a:p>
          <a:p>
            <a:pPr marL="285750" indent="-285750">
              <a:buFontTx/>
              <a:buChar char="-"/>
            </a:pPr>
            <a:r>
              <a:rPr lang="en-US" sz="1800"/>
              <a:t>HOA (N channels)</a:t>
            </a:r>
          </a:p>
          <a:p>
            <a:pPr marL="285750" indent="-285750">
              <a:buFontTx/>
              <a:buChar char="-"/>
            </a:pPr>
            <a:r>
              <a:rPr lang="en-US" sz="1800"/>
              <a:t>Discrete directions (N channels)</a:t>
            </a:r>
          </a:p>
        </p:txBody>
      </p:sp>
      <p:sp>
        <p:nvSpPr>
          <p:cNvPr id="7" name="Rectangle 6"/>
          <p:cNvSpPr/>
          <p:nvPr/>
        </p:nvSpPr>
        <p:spPr bwMode="auto">
          <a:xfrm>
            <a:off x="35496" y="3356992"/>
            <a:ext cx="2808312" cy="288032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 name="TextBox 3"/>
          <p:cNvSpPr txBox="1"/>
          <p:nvPr/>
        </p:nvSpPr>
        <p:spPr>
          <a:xfrm>
            <a:off x="4067944" y="5542633"/>
            <a:ext cx="4968552" cy="369332"/>
          </a:xfrm>
          <a:prstGeom prst="rect">
            <a:avLst/>
          </a:prstGeom>
          <a:noFill/>
          <a:ln>
            <a:solidFill>
              <a:srgbClr val="FF0000"/>
            </a:solidFill>
          </a:ln>
        </p:spPr>
        <p:txBody>
          <a:bodyPr wrap="square" rtlCol="0">
            <a:spAutoFit/>
          </a:bodyPr>
          <a:lstStyle/>
          <a:p>
            <a:r>
              <a:rPr lang="en-US" sz="1800"/>
              <a:t>Otondo and Rindel suggest this format [2005].</a:t>
            </a:r>
          </a:p>
        </p:txBody>
      </p:sp>
      <p:cxnSp>
        <p:nvCxnSpPr>
          <p:cNvPr id="9" name="Straight Connector 8"/>
          <p:cNvCxnSpPr/>
          <p:nvPr/>
        </p:nvCxnSpPr>
        <p:spPr bwMode="auto">
          <a:xfrm>
            <a:off x="2843808" y="4869160"/>
            <a:ext cx="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2" name="Straight Connector 11"/>
          <p:cNvCxnSpPr/>
          <p:nvPr/>
        </p:nvCxnSpPr>
        <p:spPr bwMode="auto">
          <a:xfrm>
            <a:off x="2843808" y="5733256"/>
            <a:ext cx="1224136" cy="0"/>
          </a:xfrm>
          <a:prstGeom prst="line">
            <a:avLst/>
          </a:prstGeom>
          <a:solidFill>
            <a:schemeClr val="accent1"/>
          </a:solidFill>
          <a:ln w="12700" cap="flat" cmpd="sng" algn="ctr">
            <a:solidFill>
              <a:srgbClr val="FF0000"/>
            </a:solidFill>
            <a:prstDash val="solid"/>
            <a:round/>
            <a:headEnd type="triangle" w="med" len="med"/>
            <a:tailEnd type="none" w="med" len="med"/>
          </a:ln>
          <a:effectLst/>
        </p:spPr>
      </p:cxnSp>
    </p:spTree>
    <p:extLst>
      <p:ext uri="{BB962C8B-B14F-4D97-AF65-F5344CB8AC3E}">
        <p14:creationId xmlns:p14="http://schemas.microsoft.com/office/powerpoint/2010/main" val="80082887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7123" y="1334588"/>
            <a:ext cx="3413029" cy="3246540"/>
          </a:xfrm>
          <a:prstGeom prst="rect">
            <a:avLst/>
          </a:prstGeom>
        </p:spPr>
      </p:pic>
      <p:sp>
        <p:nvSpPr>
          <p:cNvPr id="2" name="Oval 1"/>
          <p:cNvSpPr/>
          <p:nvPr/>
        </p:nvSpPr>
        <p:spPr bwMode="auto">
          <a:xfrm>
            <a:off x="2483768" y="2564904"/>
            <a:ext cx="648072" cy="64807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p:nvPr/>
        </p:nvCxnSpPr>
        <p:spPr bwMode="auto">
          <a:xfrm flipV="1">
            <a:off x="1475656" y="2996952"/>
            <a:ext cx="1008112" cy="36004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6" name="TextBox 5"/>
          <p:cNvSpPr txBox="1"/>
          <p:nvPr/>
        </p:nvSpPr>
        <p:spPr>
          <a:xfrm>
            <a:off x="0" y="3356992"/>
            <a:ext cx="2843808" cy="2862323"/>
          </a:xfrm>
          <a:prstGeom prst="rect">
            <a:avLst/>
          </a:prstGeom>
          <a:noFill/>
        </p:spPr>
        <p:txBody>
          <a:bodyPr wrap="square" rtlCol="0">
            <a:spAutoFit/>
          </a:bodyPr>
          <a:lstStyle/>
          <a:p>
            <a:r>
              <a:rPr lang="en-US" sz="1800"/>
              <a:t>The source signal can be recorded or synthesized.</a:t>
            </a:r>
          </a:p>
          <a:p>
            <a:endParaRPr lang="en-US" sz="1800"/>
          </a:p>
          <a:p>
            <a:r>
              <a:rPr lang="en-US" sz="1800"/>
              <a:t>Different formats:</a:t>
            </a:r>
          </a:p>
          <a:p>
            <a:pPr marL="285750" indent="-285750">
              <a:buFontTx/>
              <a:buChar char="-"/>
            </a:pPr>
            <a:r>
              <a:rPr lang="en-US" sz="1800"/>
              <a:t>Ref. signal + directivity data (1 channel + extra data)</a:t>
            </a:r>
          </a:p>
          <a:p>
            <a:pPr marL="285750" indent="-285750">
              <a:buFontTx/>
              <a:buChar char="-"/>
            </a:pPr>
            <a:r>
              <a:rPr lang="en-US" sz="1800"/>
              <a:t>HOA (N channels)</a:t>
            </a:r>
          </a:p>
          <a:p>
            <a:pPr marL="285750" indent="-285750">
              <a:buFontTx/>
              <a:buChar char="-"/>
            </a:pPr>
            <a:r>
              <a:rPr lang="en-US" sz="1800"/>
              <a:t>Discrete directions (N channels)</a:t>
            </a:r>
          </a:p>
        </p:txBody>
      </p:sp>
      <p:sp>
        <p:nvSpPr>
          <p:cNvPr id="7" name="Rectangle 6"/>
          <p:cNvSpPr/>
          <p:nvPr/>
        </p:nvSpPr>
        <p:spPr bwMode="auto">
          <a:xfrm>
            <a:off x="35496" y="3356992"/>
            <a:ext cx="2808312" cy="288032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 name="TextBox 3"/>
          <p:cNvSpPr txBox="1"/>
          <p:nvPr/>
        </p:nvSpPr>
        <p:spPr>
          <a:xfrm>
            <a:off x="4067944" y="5291916"/>
            <a:ext cx="4680520" cy="646331"/>
          </a:xfrm>
          <a:prstGeom prst="rect">
            <a:avLst/>
          </a:prstGeom>
          <a:noFill/>
          <a:ln>
            <a:solidFill>
              <a:srgbClr val="FF0000"/>
            </a:solidFill>
          </a:ln>
        </p:spPr>
        <p:txBody>
          <a:bodyPr wrap="square" rtlCol="0">
            <a:spAutoFit/>
          </a:bodyPr>
          <a:lstStyle/>
          <a:p>
            <a:r>
              <a:rPr lang="en-US" sz="1800"/>
              <a:t>The so-called “O-format”, [Giron 1996], [Menzies 2002] </a:t>
            </a:r>
          </a:p>
        </p:txBody>
      </p:sp>
      <p:cxnSp>
        <p:nvCxnSpPr>
          <p:cNvPr id="9" name="Straight Connector 8"/>
          <p:cNvCxnSpPr/>
          <p:nvPr/>
        </p:nvCxnSpPr>
        <p:spPr bwMode="auto">
          <a:xfrm>
            <a:off x="2843808" y="4869160"/>
            <a:ext cx="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2" name="Straight Connector 11"/>
          <p:cNvCxnSpPr/>
          <p:nvPr/>
        </p:nvCxnSpPr>
        <p:spPr bwMode="auto">
          <a:xfrm>
            <a:off x="2843808" y="5482539"/>
            <a:ext cx="1224136" cy="0"/>
          </a:xfrm>
          <a:prstGeom prst="line">
            <a:avLst/>
          </a:prstGeom>
          <a:solidFill>
            <a:schemeClr val="accent1"/>
          </a:solidFill>
          <a:ln w="12700" cap="flat" cmpd="sng" algn="ctr">
            <a:solidFill>
              <a:srgbClr val="FF0000"/>
            </a:solidFill>
            <a:prstDash val="solid"/>
            <a:round/>
            <a:headEnd type="triangle" w="med" len="med"/>
            <a:tailEnd type="none" w="med" len="med"/>
          </a:ln>
          <a:effectLst/>
        </p:spPr>
      </p:cxnSp>
    </p:spTree>
    <p:extLst>
      <p:ext uri="{BB962C8B-B14F-4D97-AF65-F5344CB8AC3E}">
        <p14:creationId xmlns:p14="http://schemas.microsoft.com/office/powerpoint/2010/main" val="75585583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3768" y="1334588"/>
            <a:ext cx="3413029" cy="3246540"/>
          </a:xfrm>
          <a:prstGeom prst="rect">
            <a:avLst/>
          </a:prstGeom>
        </p:spPr>
      </p:pic>
      <p:sp>
        <p:nvSpPr>
          <p:cNvPr id="2" name="Oval 1"/>
          <p:cNvSpPr/>
          <p:nvPr/>
        </p:nvSpPr>
        <p:spPr bwMode="auto">
          <a:xfrm>
            <a:off x="4716016" y="2204864"/>
            <a:ext cx="1368152" cy="136815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a:stCxn id="2" idx="6"/>
            <a:endCxn id="7" idx="0"/>
          </p:cNvCxnSpPr>
          <p:nvPr/>
        </p:nvCxnSpPr>
        <p:spPr bwMode="auto">
          <a:xfrm>
            <a:off x="6084168" y="2888940"/>
            <a:ext cx="1368152" cy="1548172"/>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6" name="TextBox 5"/>
          <p:cNvSpPr txBox="1"/>
          <p:nvPr/>
        </p:nvSpPr>
        <p:spPr>
          <a:xfrm>
            <a:off x="5868144" y="4482985"/>
            <a:ext cx="3275856" cy="1754327"/>
          </a:xfrm>
          <a:prstGeom prst="rect">
            <a:avLst/>
          </a:prstGeom>
          <a:noFill/>
        </p:spPr>
        <p:txBody>
          <a:bodyPr wrap="square" rtlCol="0">
            <a:spAutoFit/>
          </a:bodyPr>
          <a:lstStyle/>
          <a:p>
            <a:r>
              <a:rPr lang="en-US" sz="1800"/>
              <a:t>Different formats for the sound presentation/rendering:</a:t>
            </a:r>
          </a:p>
          <a:p>
            <a:pPr marL="285750" indent="-285750">
              <a:buFontTx/>
              <a:buChar char="-"/>
            </a:pPr>
            <a:r>
              <a:rPr lang="en-US" sz="1800"/>
              <a:t>Binaural, for headphones or lsp with CTC</a:t>
            </a:r>
          </a:p>
          <a:p>
            <a:pPr marL="285750" indent="-285750">
              <a:buFontTx/>
              <a:buChar char="-"/>
            </a:pPr>
            <a:r>
              <a:rPr lang="en-US" sz="1800"/>
              <a:t>HOA, WFS, Discrete direc-tions (VBAP), for multi lsp</a:t>
            </a:r>
          </a:p>
        </p:txBody>
      </p:sp>
      <p:sp>
        <p:nvSpPr>
          <p:cNvPr id="7" name="Rectangle 6"/>
          <p:cNvSpPr/>
          <p:nvPr/>
        </p:nvSpPr>
        <p:spPr bwMode="auto">
          <a:xfrm>
            <a:off x="5796136" y="4437112"/>
            <a:ext cx="3312368" cy="1800200"/>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8" name="TextBox 7"/>
          <p:cNvSpPr txBox="1"/>
          <p:nvPr/>
        </p:nvSpPr>
        <p:spPr>
          <a:xfrm>
            <a:off x="251520" y="5013176"/>
            <a:ext cx="6480720" cy="923330"/>
          </a:xfrm>
          <a:prstGeom prst="rect">
            <a:avLst/>
          </a:prstGeom>
          <a:noFill/>
        </p:spPr>
        <p:txBody>
          <a:bodyPr wrap="square" rtlCol="0">
            <a:spAutoFit/>
          </a:bodyPr>
          <a:lstStyle/>
          <a:p>
            <a:r>
              <a:rPr lang="en-US" sz="1800"/>
              <a:t>CTC = Cross-talk cancellation</a:t>
            </a:r>
          </a:p>
          <a:p>
            <a:r>
              <a:rPr lang="en-US" sz="1800"/>
              <a:t>WFS = Wavefield synthesis</a:t>
            </a:r>
          </a:p>
          <a:p>
            <a:r>
              <a:rPr lang="en-US" sz="1800"/>
              <a:t>VBAP = Vector-based amplitude panning</a:t>
            </a:r>
          </a:p>
        </p:txBody>
      </p:sp>
    </p:spTree>
    <p:extLst>
      <p:ext uri="{BB962C8B-B14F-4D97-AF65-F5344CB8AC3E}">
        <p14:creationId xmlns:p14="http://schemas.microsoft.com/office/powerpoint/2010/main" val="102652448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Some historical notes</a:t>
            </a:r>
            <a:endParaRPr lang="en-US" sz="4000" dirty="0"/>
          </a:p>
        </p:txBody>
      </p:sp>
      <p:pic>
        <p:nvPicPr>
          <p:cNvPr id="4" name="Picture 3"/>
          <p:cNvPicPr>
            <a:picLocks noChangeAspect="1"/>
          </p:cNvPicPr>
          <p:nvPr/>
        </p:nvPicPr>
        <p:blipFill>
          <a:blip r:embed="rId3"/>
          <a:stretch>
            <a:fillRect/>
          </a:stretch>
        </p:blipFill>
        <p:spPr>
          <a:xfrm>
            <a:off x="683568" y="1628800"/>
            <a:ext cx="2540000" cy="1752600"/>
          </a:xfrm>
          <a:prstGeom prst="rect">
            <a:avLst/>
          </a:prstGeom>
        </p:spPr>
      </p:pic>
      <p:sp>
        <p:nvSpPr>
          <p:cNvPr id="8" name="TextBox 7"/>
          <p:cNvSpPr txBox="1"/>
          <p:nvPr/>
        </p:nvSpPr>
        <p:spPr>
          <a:xfrm>
            <a:off x="3923928" y="1484784"/>
            <a:ext cx="4968552" cy="2585323"/>
          </a:xfrm>
          <a:prstGeom prst="rect">
            <a:avLst/>
          </a:prstGeom>
          <a:noFill/>
        </p:spPr>
        <p:txBody>
          <a:bodyPr wrap="square" rtlCol="0">
            <a:spAutoFit/>
          </a:bodyPr>
          <a:lstStyle/>
          <a:p>
            <a:r>
              <a:rPr lang="en-US" sz="1800"/>
              <a:t>Auralization system around 1980 at Chalmers (Prof. Mendel Kleiner).</a:t>
            </a:r>
          </a:p>
          <a:p>
            <a:endParaRPr lang="en-US" sz="1800"/>
          </a:p>
          <a:p>
            <a:r>
              <a:rPr lang="en-US" sz="1800"/>
              <a:t>Generation 1 used 50 loudspeakers: sound pres. format was “Discrete directions”. Real-time convolution by using discrete delay lines and filters for each virtual source + simplified reverberation.</a:t>
            </a:r>
          </a:p>
          <a:p>
            <a:endParaRPr lang="en-US" sz="1800"/>
          </a:p>
        </p:txBody>
      </p:sp>
    </p:spTree>
    <p:extLst>
      <p:ext uri="{BB962C8B-B14F-4D97-AF65-F5344CB8AC3E}">
        <p14:creationId xmlns:p14="http://schemas.microsoft.com/office/powerpoint/2010/main" val="388351771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Some historical notes</a:t>
            </a:r>
            <a:endParaRPr lang="en-US" sz="4000" dirty="0"/>
          </a:p>
        </p:txBody>
      </p:sp>
      <p:pic>
        <p:nvPicPr>
          <p:cNvPr id="4" name="Picture 3"/>
          <p:cNvPicPr>
            <a:picLocks noChangeAspect="1"/>
          </p:cNvPicPr>
          <p:nvPr/>
        </p:nvPicPr>
        <p:blipFill>
          <a:blip r:embed="rId3"/>
          <a:stretch>
            <a:fillRect/>
          </a:stretch>
        </p:blipFill>
        <p:spPr>
          <a:xfrm>
            <a:off x="683568" y="1628800"/>
            <a:ext cx="2540000" cy="1752600"/>
          </a:xfrm>
          <a:prstGeom prst="rect">
            <a:avLst/>
          </a:prstGeom>
        </p:spPr>
      </p:pic>
      <p:sp>
        <p:nvSpPr>
          <p:cNvPr id="8" name="TextBox 7"/>
          <p:cNvSpPr txBox="1"/>
          <p:nvPr/>
        </p:nvSpPr>
        <p:spPr>
          <a:xfrm>
            <a:off x="3923928" y="1484784"/>
            <a:ext cx="4968552" cy="2585323"/>
          </a:xfrm>
          <a:prstGeom prst="rect">
            <a:avLst/>
          </a:prstGeom>
          <a:noFill/>
        </p:spPr>
        <p:txBody>
          <a:bodyPr wrap="square" rtlCol="0">
            <a:spAutoFit/>
          </a:bodyPr>
          <a:lstStyle/>
          <a:p>
            <a:r>
              <a:rPr lang="en-US" sz="1800"/>
              <a:t>Auralization system around 1980 at Chalmers (Prof. Mendel Kleiner).</a:t>
            </a:r>
          </a:p>
          <a:p>
            <a:endParaRPr lang="en-US" sz="1800"/>
          </a:p>
          <a:p>
            <a:r>
              <a:rPr lang="en-US" sz="1800"/>
              <a:t>Generation 1 used 50 loudspeakers: sound pres. format was “Discrete directions”. Real-time convolution by using discrete delay lines and filters for each virtual source + simplified reverberation.</a:t>
            </a:r>
          </a:p>
          <a:p>
            <a:endParaRPr lang="en-US" sz="1800"/>
          </a:p>
        </p:txBody>
      </p:sp>
      <p:sp>
        <p:nvSpPr>
          <p:cNvPr id="10" name="TextBox 9"/>
          <p:cNvSpPr txBox="1"/>
          <p:nvPr/>
        </p:nvSpPr>
        <p:spPr>
          <a:xfrm>
            <a:off x="611560" y="3573016"/>
            <a:ext cx="8424936" cy="1477328"/>
          </a:xfrm>
          <a:prstGeom prst="rect">
            <a:avLst/>
          </a:prstGeom>
          <a:noFill/>
        </p:spPr>
        <p:txBody>
          <a:bodyPr wrap="square" rtlCol="0">
            <a:spAutoFit/>
          </a:bodyPr>
          <a:lstStyle/>
          <a:p>
            <a:endParaRPr lang="en-US" sz="1800"/>
          </a:p>
          <a:p>
            <a:r>
              <a:rPr lang="en-US" sz="1800"/>
              <a:t>Generation 2 used the binaural format (headphones) and long FIR-filters, but real-time convolution was not possible (then). A PDP-11 computer could convolve two channels IR of 1 s length with 10 s of anechoic music in 8 hours!</a:t>
            </a:r>
          </a:p>
          <a:p>
            <a:endParaRPr lang="en-US" sz="1800"/>
          </a:p>
        </p:txBody>
      </p:sp>
    </p:spTree>
    <p:extLst>
      <p:ext uri="{BB962C8B-B14F-4D97-AF65-F5344CB8AC3E}">
        <p14:creationId xmlns:p14="http://schemas.microsoft.com/office/powerpoint/2010/main" val="327682951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Some historical notes</a:t>
            </a:r>
            <a:endParaRPr lang="en-US" sz="4000" dirty="0"/>
          </a:p>
        </p:txBody>
      </p:sp>
      <p:pic>
        <p:nvPicPr>
          <p:cNvPr id="4" name="Picture 3"/>
          <p:cNvPicPr>
            <a:picLocks noChangeAspect="1"/>
          </p:cNvPicPr>
          <p:nvPr/>
        </p:nvPicPr>
        <p:blipFill>
          <a:blip r:embed="rId3"/>
          <a:stretch>
            <a:fillRect/>
          </a:stretch>
        </p:blipFill>
        <p:spPr>
          <a:xfrm>
            <a:off x="683568" y="1628800"/>
            <a:ext cx="2540000" cy="1752600"/>
          </a:xfrm>
          <a:prstGeom prst="rect">
            <a:avLst/>
          </a:prstGeom>
        </p:spPr>
      </p:pic>
      <p:sp>
        <p:nvSpPr>
          <p:cNvPr id="8" name="TextBox 7"/>
          <p:cNvSpPr txBox="1"/>
          <p:nvPr/>
        </p:nvSpPr>
        <p:spPr>
          <a:xfrm>
            <a:off x="3923928" y="1484784"/>
            <a:ext cx="4968552" cy="2585323"/>
          </a:xfrm>
          <a:prstGeom prst="rect">
            <a:avLst/>
          </a:prstGeom>
          <a:noFill/>
        </p:spPr>
        <p:txBody>
          <a:bodyPr wrap="square" rtlCol="0">
            <a:spAutoFit/>
          </a:bodyPr>
          <a:lstStyle/>
          <a:p>
            <a:r>
              <a:rPr lang="en-US" sz="1800"/>
              <a:t>Auralization system around 1980 at Chalmers (Prof. Mendel Kleiner).</a:t>
            </a:r>
          </a:p>
          <a:p>
            <a:endParaRPr lang="en-US" sz="1800"/>
          </a:p>
          <a:p>
            <a:r>
              <a:rPr lang="en-US" sz="1800"/>
              <a:t>Generation 1 used 50 loudspeakers: sound pres. format was “Discrete directions”. Real-time convolution by using discrete delay lines and filters for each virtual source + simplified reverberation.</a:t>
            </a:r>
          </a:p>
          <a:p>
            <a:endParaRPr lang="en-US" sz="1800"/>
          </a:p>
        </p:txBody>
      </p:sp>
      <p:sp>
        <p:nvSpPr>
          <p:cNvPr id="10" name="TextBox 9"/>
          <p:cNvSpPr txBox="1"/>
          <p:nvPr/>
        </p:nvSpPr>
        <p:spPr>
          <a:xfrm>
            <a:off x="611560" y="3573016"/>
            <a:ext cx="8424936" cy="2862323"/>
          </a:xfrm>
          <a:prstGeom prst="rect">
            <a:avLst/>
          </a:prstGeom>
          <a:noFill/>
        </p:spPr>
        <p:txBody>
          <a:bodyPr wrap="square" rtlCol="0">
            <a:spAutoFit/>
          </a:bodyPr>
          <a:lstStyle/>
          <a:p>
            <a:endParaRPr lang="en-US" sz="1800"/>
          </a:p>
          <a:p>
            <a:r>
              <a:rPr lang="en-US" sz="1800"/>
              <a:t>Generation 2 used the binaural format (headphones) and long FIR-filters, but real-time convolution was not possible (then). A PDP-11 computer could convolve two channels IR of 1 s length with 10 s of anechoic music in 8 hours!</a:t>
            </a:r>
          </a:p>
          <a:p>
            <a:endParaRPr lang="en-US" sz="1800"/>
          </a:p>
          <a:p>
            <a:r>
              <a:rPr lang="en-US" sz="1800"/>
              <a:t>Generation 3: In 1989, a breakthrough happened with the Austek (later Lake DSP) real-time convolver which could convolve two channels IR of 1 s length in (delayed) real-time, using FFT-based convolution.</a:t>
            </a:r>
          </a:p>
          <a:p>
            <a:endParaRPr lang="en-US" sz="1800"/>
          </a:p>
          <a:p>
            <a:r>
              <a:rPr lang="en-US" sz="1800"/>
              <a:t>Today real-time convolution with long FIRs and many channels is easy on a PC.</a:t>
            </a:r>
          </a:p>
        </p:txBody>
      </p:sp>
    </p:spTree>
    <p:extLst>
      <p:ext uri="{BB962C8B-B14F-4D97-AF65-F5344CB8AC3E}">
        <p14:creationId xmlns:p14="http://schemas.microsoft.com/office/powerpoint/2010/main" val="344940286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This tutorial</a:t>
            </a:r>
            <a:endParaRPr lang="en-US" sz="4000" dirty="0"/>
          </a:p>
        </p:txBody>
      </p:sp>
      <p:sp>
        <p:nvSpPr>
          <p:cNvPr id="2" name="TextBox 1"/>
          <p:cNvSpPr txBox="1"/>
          <p:nvPr/>
        </p:nvSpPr>
        <p:spPr>
          <a:xfrm>
            <a:off x="611560" y="1668864"/>
            <a:ext cx="7920880" cy="1200328"/>
          </a:xfrm>
          <a:prstGeom prst="rect">
            <a:avLst/>
          </a:prstGeom>
          <a:noFill/>
        </p:spPr>
        <p:txBody>
          <a:bodyPr wrap="square" rtlCol="0">
            <a:spAutoFit/>
          </a:bodyPr>
          <a:lstStyle/>
          <a:p>
            <a:r>
              <a:rPr lang="en-US" sz="2400"/>
              <a:t>• Recap: the auralization block diagram </a:t>
            </a:r>
            <a:br>
              <a:rPr lang="en-US" sz="2400"/>
            </a:br>
            <a:r>
              <a:rPr lang="en-US" sz="2400"/>
              <a:t>        Source   -   Impulse response  -   Sound rendering</a:t>
            </a:r>
          </a:p>
          <a:p>
            <a:endParaRPr lang="en-US" sz="2400"/>
          </a:p>
        </p:txBody>
      </p:sp>
    </p:spTree>
    <p:extLst>
      <p:ext uri="{BB962C8B-B14F-4D97-AF65-F5344CB8AC3E}">
        <p14:creationId xmlns:p14="http://schemas.microsoft.com/office/powerpoint/2010/main" val="196574720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Computing/synthesizing the IR using different approaches</a:t>
            </a:r>
            <a:endParaRPr lang="en-US" sz="4000" dirty="0"/>
          </a:p>
        </p:txBody>
      </p:sp>
      <p:sp>
        <p:nvSpPr>
          <p:cNvPr id="10" name="TextBox 9"/>
          <p:cNvSpPr txBox="1"/>
          <p:nvPr/>
        </p:nvSpPr>
        <p:spPr>
          <a:xfrm>
            <a:off x="611560" y="1124744"/>
            <a:ext cx="7776864" cy="4524316"/>
          </a:xfrm>
          <a:prstGeom prst="rect">
            <a:avLst/>
          </a:prstGeom>
          <a:noFill/>
        </p:spPr>
        <p:txBody>
          <a:bodyPr wrap="square" rtlCol="0">
            <a:spAutoFit/>
          </a:bodyPr>
          <a:lstStyle/>
          <a:p>
            <a:endParaRPr lang="en-US" sz="1800"/>
          </a:p>
          <a:p>
            <a:r>
              <a:rPr lang="en-US" sz="1800"/>
              <a:t>1. </a:t>
            </a:r>
            <a:r>
              <a:rPr lang="en-US" sz="1800" b="1"/>
              <a:t>Physical modeling approach</a:t>
            </a:r>
            <a:r>
              <a:rPr lang="en-US" sz="1800"/>
              <a:t> – compute the sound pressure using </a:t>
            </a:r>
            <a:br>
              <a:rPr lang="en-US" sz="1800"/>
            </a:br>
            <a:r>
              <a:rPr lang="en-US" sz="1800"/>
              <a:t>    some computer model of the physical reality.</a:t>
            </a:r>
            <a:br>
              <a:rPr lang="en-US" sz="1800"/>
            </a:br>
            <a:r>
              <a:rPr lang="en-US" sz="1800"/>
              <a:t>    Two families of methods are used:</a:t>
            </a:r>
          </a:p>
          <a:p>
            <a:pPr marL="342900" indent="-342900">
              <a:buAutoNum type="arabicPeriod"/>
            </a:pPr>
            <a:endParaRPr lang="en-US" sz="1800"/>
          </a:p>
          <a:p>
            <a:r>
              <a:rPr lang="en-US" sz="1800"/>
              <a:t>	Wave-theoretical, “exact”, methods: FEM, BEM, FDTD etc. Well-	established for computing sound fields, but still no commercial tools	available for auralisation. These methods give the total sound 	pressure in a point, just as we would measure it.</a:t>
            </a:r>
          </a:p>
          <a:p>
            <a:endParaRPr lang="en-US" sz="1800"/>
          </a:p>
          <a:p>
            <a:r>
              <a:rPr lang="en-US" sz="1800"/>
              <a:t>	Geometrical acoustics (GA) based: ray tracing, image source 	method, beam tracing, radiosity. Several commercial tools (CATT 	Acoustic, Odeon etc). These methods decompose the sound field 	into discrete components [Savioja &amp; Svensson 2015].</a:t>
            </a:r>
          </a:p>
          <a:p>
            <a:endParaRPr lang="en-US" sz="1800"/>
          </a:p>
          <a:p>
            <a:endParaRPr lang="en-US" sz="1800"/>
          </a:p>
        </p:txBody>
      </p:sp>
    </p:spTree>
    <p:extLst>
      <p:ext uri="{BB962C8B-B14F-4D97-AF65-F5344CB8AC3E}">
        <p14:creationId xmlns:p14="http://schemas.microsoft.com/office/powerpoint/2010/main" val="411618801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Computing/synthesizing the IR using different approaches</a:t>
            </a:r>
            <a:endParaRPr lang="en-US" sz="4000" dirty="0"/>
          </a:p>
        </p:txBody>
      </p:sp>
      <p:sp>
        <p:nvSpPr>
          <p:cNvPr id="10" name="TextBox 9"/>
          <p:cNvSpPr txBox="1"/>
          <p:nvPr/>
        </p:nvSpPr>
        <p:spPr>
          <a:xfrm>
            <a:off x="611560" y="1124744"/>
            <a:ext cx="7776864" cy="6186310"/>
          </a:xfrm>
          <a:prstGeom prst="rect">
            <a:avLst/>
          </a:prstGeom>
          <a:noFill/>
        </p:spPr>
        <p:txBody>
          <a:bodyPr wrap="square" rtlCol="0">
            <a:spAutoFit/>
          </a:bodyPr>
          <a:lstStyle/>
          <a:p>
            <a:endParaRPr lang="en-US" sz="1800"/>
          </a:p>
          <a:p>
            <a:r>
              <a:rPr lang="en-US" sz="1800"/>
              <a:t>1. </a:t>
            </a:r>
            <a:r>
              <a:rPr lang="en-US" sz="1800" b="1"/>
              <a:t>Physical modeling approach</a:t>
            </a:r>
            <a:r>
              <a:rPr lang="en-US" sz="1800"/>
              <a:t> – compute the sound pressure using </a:t>
            </a:r>
            <a:br>
              <a:rPr lang="en-US" sz="1800"/>
            </a:br>
            <a:r>
              <a:rPr lang="en-US" sz="1800"/>
              <a:t>    some computer model of the physical reality.</a:t>
            </a:r>
            <a:br>
              <a:rPr lang="en-US" sz="1800"/>
            </a:br>
            <a:r>
              <a:rPr lang="en-US" sz="1800"/>
              <a:t>    Two families of methods are used:</a:t>
            </a:r>
          </a:p>
          <a:p>
            <a:pPr marL="342900" indent="-342900">
              <a:buAutoNum type="arabicPeriod"/>
            </a:pPr>
            <a:endParaRPr lang="en-US" sz="1800"/>
          </a:p>
          <a:p>
            <a:r>
              <a:rPr lang="en-US" sz="1800"/>
              <a:t>	Wave-theoretical, “exact”, methods: FEM, BEM, FDTD etc. Well-	established for computing sound fields, but still no commercial tools	available for auralisation. These methods give the total sound 	pressure in a point, just as we would measure it.</a:t>
            </a:r>
          </a:p>
          <a:p>
            <a:endParaRPr lang="en-US" sz="1800"/>
          </a:p>
          <a:p>
            <a:r>
              <a:rPr lang="en-US" sz="1800"/>
              <a:t>	Geometrical acoustics (GA) based: ray tracing, image source 	method, beam tracing, radiosity. Several commercial tools (CATT 	Acoustic, Odeon etc). These methods decompose the sound field 	into discrete components [Savioja &amp; Svensson 2015].</a:t>
            </a:r>
          </a:p>
          <a:p>
            <a:endParaRPr lang="en-US" sz="1800"/>
          </a:p>
          <a:p>
            <a:r>
              <a:rPr lang="en-US" sz="1800"/>
              <a:t>2. </a:t>
            </a:r>
            <a:r>
              <a:rPr lang="en-US" sz="1800" b="1"/>
              <a:t>Perceptual modeling approach</a:t>
            </a:r>
            <a:r>
              <a:rPr lang="en-US" sz="1800"/>
              <a:t> – generate an IR which gives a similar</a:t>
            </a:r>
            <a:br>
              <a:rPr lang="en-US" sz="1800"/>
            </a:br>
            <a:r>
              <a:rPr lang="en-US" sz="1800"/>
              <a:t>    perceived impression as the physical reality. Can use a very simple</a:t>
            </a:r>
            <a:br>
              <a:rPr lang="en-US" sz="1800"/>
            </a:br>
            <a:r>
              <a:rPr lang="en-US" sz="1800"/>
              <a:t>    model of reality, which is adjusted to “sound plausible”. One example: </a:t>
            </a:r>
            <a:br>
              <a:rPr lang="en-US" sz="1800"/>
            </a:br>
            <a:r>
              <a:rPr lang="en-US" sz="1800"/>
              <a:t>    direct sound + simplified, frequency-dependent reverberation.</a:t>
            </a:r>
          </a:p>
          <a:p>
            <a:pPr marL="342900" indent="-342900">
              <a:buAutoNum type="arabicPeriod"/>
            </a:pPr>
            <a:endParaRPr lang="en-US" sz="1800"/>
          </a:p>
          <a:p>
            <a:pPr marL="342900" indent="-342900">
              <a:buAutoNum type="arabicPeriod"/>
            </a:pPr>
            <a:endParaRPr lang="en-US" sz="1800"/>
          </a:p>
          <a:p>
            <a:pPr marL="342900" indent="-342900">
              <a:buAutoNum type="arabicPeriod"/>
            </a:pPr>
            <a:endParaRPr lang="en-US" sz="1800"/>
          </a:p>
        </p:txBody>
      </p:sp>
      <p:sp>
        <p:nvSpPr>
          <p:cNvPr id="2" name="Rectangle 1"/>
          <p:cNvSpPr/>
          <p:nvPr/>
        </p:nvSpPr>
        <p:spPr bwMode="auto">
          <a:xfrm>
            <a:off x="251520" y="1484784"/>
            <a:ext cx="8424936" cy="3672408"/>
          </a:xfrm>
          <a:prstGeom prst="rect">
            <a:avLst/>
          </a:prstGeom>
          <a:solidFill>
            <a:schemeClr val="bg1">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72057090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Wave-theoretical methods, 1</a:t>
            </a:r>
            <a:endParaRPr lang="en-US" sz="4000" dirty="0"/>
          </a:p>
        </p:txBody>
      </p:sp>
      <p:sp>
        <p:nvSpPr>
          <p:cNvPr id="10" name="TextBox 9"/>
          <p:cNvSpPr txBox="1"/>
          <p:nvPr/>
        </p:nvSpPr>
        <p:spPr>
          <a:xfrm>
            <a:off x="611560" y="1259468"/>
            <a:ext cx="8208912" cy="1200329"/>
          </a:xfrm>
          <a:prstGeom prst="rect">
            <a:avLst/>
          </a:prstGeom>
          <a:noFill/>
        </p:spPr>
        <p:txBody>
          <a:bodyPr wrap="square" rtlCol="0">
            <a:spAutoFit/>
          </a:bodyPr>
          <a:lstStyle/>
          <a:p>
            <a:r>
              <a:rPr lang="en-US" sz="1800"/>
              <a:t>Why don’t we always use these methods, if they are “exact”? They are computationally very demanding, but isn’t computation power cheap?</a:t>
            </a:r>
          </a:p>
          <a:p>
            <a:endParaRPr lang="en-US" sz="1800"/>
          </a:p>
          <a:p>
            <a:endParaRPr lang="en-US" sz="1800"/>
          </a:p>
        </p:txBody>
      </p:sp>
    </p:spTree>
    <p:extLst>
      <p:ext uri="{BB962C8B-B14F-4D97-AF65-F5344CB8AC3E}">
        <p14:creationId xmlns:p14="http://schemas.microsoft.com/office/powerpoint/2010/main" val="162886523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Wave-theoretical methods, 1</a:t>
            </a:r>
            <a:endParaRPr lang="en-US" sz="4000" dirty="0"/>
          </a:p>
        </p:txBody>
      </p:sp>
      <p:sp>
        <p:nvSpPr>
          <p:cNvPr id="10" name="TextBox 9"/>
          <p:cNvSpPr txBox="1"/>
          <p:nvPr/>
        </p:nvSpPr>
        <p:spPr>
          <a:xfrm>
            <a:off x="611560" y="1259468"/>
            <a:ext cx="8208912" cy="4801315"/>
          </a:xfrm>
          <a:prstGeom prst="rect">
            <a:avLst/>
          </a:prstGeom>
          <a:noFill/>
        </p:spPr>
        <p:txBody>
          <a:bodyPr wrap="square" rtlCol="0">
            <a:spAutoFit/>
          </a:bodyPr>
          <a:lstStyle/>
          <a:p>
            <a:r>
              <a:rPr lang="en-US" sz="1800"/>
              <a:t>Why don’t we always use these methods, if they are “exact”? They are computationally very demanding, but isn’t computation power cheap?</a:t>
            </a:r>
          </a:p>
          <a:p>
            <a:endParaRPr lang="en-US" sz="1800"/>
          </a:p>
          <a:p>
            <a:r>
              <a:rPr lang="en-US" sz="1800" b="1"/>
              <a:t>More demanding than we like!</a:t>
            </a:r>
          </a:p>
          <a:p>
            <a:endParaRPr lang="en-US" sz="1800"/>
          </a:p>
          <a:p>
            <a:r>
              <a:rPr lang="en-US" sz="1800"/>
              <a:t>Volume-element based methods:</a:t>
            </a:r>
          </a:p>
          <a:p>
            <a:r>
              <a:rPr lang="en-US" sz="1800"/>
              <a:t>	FEM, ARD	Calculation time ~          (per frequency!)</a:t>
            </a:r>
          </a:p>
          <a:p>
            <a:endParaRPr lang="en-US" sz="1800"/>
          </a:p>
          <a:p>
            <a:r>
              <a:rPr lang="en-US" sz="1800"/>
              <a:t>	FDTD, PSTD	Calculation time ~ </a:t>
            </a:r>
          </a:p>
          <a:p>
            <a:endParaRPr lang="en-US" sz="1800"/>
          </a:p>
          <a:p>
            <a:r>
              <a:rPr lang="en-US" sz="1800"/>
              <a:t>Surface-element based methods:</a:t>
            </a:r>
          </a:p>
          <a:p>
            <a:r>
              <a:rPr lang="en-US" sz="1800"/>
              <a:t>	BEM		Calculation time ~                  (per frequency!)</a:t>
            </a:r>
          </a:p>
          <a:p>
            <a:endParaRPr lang="en-US" sz="1800"/>
          </a:p>
          <a:p>
            <a:r>
              <a:rPr lang="en-US" sz="1800"/>
              <a:t> 	FMBEM 		Calculation time ~                  (per frequency!)</a:t>
            </a:r>
          </a:p>
          <a:p>
            <a:endParaRPr lang="en-US" sz="1800"/>
          </a:p>
          <a:p>
            <a:r>
              <a:rPr lang="en-US" sz="1800"/>
              <a:t>Besides the high cost to reach high frequencies, we also spend most of the cost on the highest frequencies – where we don’t care so much about details!</a:t>
            </a:r>
          </a:p>
        </p:txBody>
      </p:sp>
      <p:graphicFrame>
        <p:nvGraphicFramePr>
          <p:cNvPr id="2" name="Object 1"/>
          <p:cNvGraphicFramePr>
            <a:graphicFrameLocks noChangeAspect="1"/>
          </p:cNvGraphicFramePr>
          <p:nvPr>
            <p:extLst>
              <p:ext uri="{D42A27DB-BD31-4B8C-83A1-F6EECF244321}">
                <p14:modId xmlns:p14="http://schemas.microsoft.com/office/powerpoint/2010/main" val="840660591"/>
              </p:ext>
            </p:extLst>
          </p:nvPr>
        </p:nvGraphicFramePr>
        <p:xfrm>
          <a:off x="5368528" y="2852936"/>
          <a:ext cx="355600" cy="368300"/>
        </p:xfrm>
        <a:graphic>
          <a:graphicData uri="http://schemas.openxmlformats.org/presentationml/2006/ole">
            <mc:AlternateContent xmlns:mc="http://schemas.openxmlformats.org/markup-compatibility/2006">
              <mc:Choice xmlns:v="urn:schemas-microsoft-com:vml" Requires="v">
                <p:oleObj spid="_x0000_s1122" name="Equation" r:id="rId4" imgW="355600" imgH="368300" progId="Equation.3">
                  <p:embed/>
                </p:oleObj>
              </mc:Choice>
              <mc:Fallback>
                <p:oleObj name="Equation" r:id="rId4" imgW="355600" imgH="368300" progId="Equation.3">
                  <p:embed/>
                  <p:pic>
                    <p:nvPicPr>
                      <p:cNvPr id="0" name=""/>
                      <p:cNvPicPr/>
                      <p:nvPr/>
                    </p:nvPicPr>
                    <p:blipFill>
                      <a:blip r:embed="rId5"/>
                      <a:stretch>
                        <a:fillRect/>
                      </a:stretch>
                    </p:blipFill>
                    <p:spPr>
                      <a:xfrm>
                        <a:off x="5368528" y="2852936"/>
                        <a:ext cx="355600" cy="36830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583896372"/>
              </p:ext>
            </p:extLst>
          </p:nvPr>
        </p:nvGraphicFramePr>
        <p:xfrm>
          <a:off x="5436592" y="4284836"/>
          <a:ext cx="863600" cy="368300"/>
        </p:xfrm>
        <a:graphic>
          <a:graphicData uri="http://schemas.openxmlformats.org/presentationml/2006/ole">
            <mc:AlternateContent xmlns:mc="http://schemas.openxmlformats.org/markup-compatibility/2006">
              <mc:Choice xmlns:v="urn:schemas-microsoft-com:vml" Requires="v">
                <p:oleObj spid="_x0000_s1123" name="Equation" r:id="rId6" imgW="863600" imgH="368300" progId="Equation.3">
                  <p:embed/>
                </p:oleObj>
              </mc:Choice>
              <mc:Fallback>
                <p:oleObj name="Equation" r:id="rId6" imgW="863600" imgH="368300" progId="Equation.3">
                  <p:embed/>
                  <p:pic>
                    <p:nvPicPr>
                      <p:cNvPr id="0" name=""/>
                      <p:cNvPicPr/>
                      <p:nvPr/>
                    </p:nvPicPr>
                    <p:blipFill>
                      <a:blip r:embed="rId7"/>
                      <a:stretch>
                        <a:fillRect/>
                      </a:stretch>
                    </p:blipFill>
                    <p:spPr>
                      <a:xfrm>
                        <a:off x="5436592" y="4284836"/>
                        <a:ext cx="863600" cy="3683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1851000141"/>
              </p:ext>
            </p:extLst>
          </p:nvPr>
        </p:nvGraphicFramePr>
        <p:xfrm>
          <a:off x="5368528" y="3429000"/>
          <a:ext cx="355600" cy="368300"/>
        </p:xfrm>
        <a:graphic>
          <a:graphicData uri="http://schemas.openxmlformats.org/presentationml/2006/ole">
            <mc:AlternateContent xmlns:mc="http://schemas.openxmlformats.org/markup-compatibility/2006">
              <mc:Choice xmlns:v="urn:schemas-microsoft-com:vml" Requires="v">
                <p:oleObj spid="_x0000_s1124" name="Equation" r:id="rId8" imgW="355600" imgH="368300" progId="Equation.3">
                  <p:embed/>
                </p:oleObj>
              </mc:Choice>
              <mc:Fallback>
                <p:oleObj name="Equation" r:id="rId8" imgW="355600" imgH="368300" progId="Equation.3">
                  <p:embed/>
                  <p:pic>
                    <p:nvPicPr>
                      <p:cNvPr id="0" name=""/>
                      <p:cNvPicPr/>
                      <p:nvPr/>
                    </p:nvPicPr>
                    <p:blipFill>
                      <a:blip r:embed="rId9"/>
                      <a:stretch>
                        <a:fillRect/>
                      </a:stretch>
                    </p:blipFill>
                    <p:spPr>
                      <a:xfrm>
                        <a:off x="5368528" y="3429000"/>
                        <a:ext cx="355600" cy="3683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211302303"/>
              </p:ext>
            </p:extLst>
          </p:nvPr>
        </p:nvGraphicFramePr>
        <p:xfrm>
          <a:off x="5337175" y="4789488"/>
          <a:ext cx="1079500" cy="368300"/>
        </p:xfrm>
        <a:graphic>
          <a:graphicData uri="http://schemas.openxmlformats.org/presentationml/2006/ole">
            <mc:AlternateContent xmlns:mc="http://schemas.openxmlformats.org/markup-compatibility/2006">
              <mc:Choice xmlns:v="urn:schemas-microsoft-com:vml" Requires="v">
                <p:oleObj spid="_x0000_s1125" name="Equation" r:id="rId10" imgW="1079500" imgH="368300" progId="Equation.3">
                  <p:embed/>
                </p:oleObj>
              </mc:Choice>
              <mc:Fallback>
                <p:oleObj name="Equation" r:id="rId10" imgW="1079500" imgH="368300" progId="Equation.3">
                  <p:embed/>
                  <p:pic>
                    <p:nvPicPr>
                      <p:cNvPr id="0" name=""/>
                      <p:cNvPicPr/>
                      <p:nvPr/>
                    </p:nvPicPr>
                    <p:blipFill>
                      <a:blip r:embed="rId11"/>
                      <a:stretch>
                        <a:fillRect/>
                      </a:stretch>
                    </p:blipFill>
                    <p:spPr>
                      <a:xfrm>
                        <a:off x="5337175" y="4789488"/>
                        <a:ext cx="1079500" cy="368300"/>
                      </a:xfrm>
                      <a:prstGeom prst="rect">
                        <a:avLst/>
                      </a:prstGeom>
                    </p:spPr>
                  </p:pic>
                </p:oleObj>
              </mc:Fallback>
            </mc:AlternateContent>
          </a:graphicData>
        </a:graphic>
      </p:graphicFrame>
    </p:spTree>
    <p:extLst>
      <p:ext uri="{BB962C8B-B14F-4D97-AF65-F5344CB8AC3E}">
        <p14:creationId xmlns:p14="http://schemas.microsoft.com/office/powerpoint/2010/main" val="212558270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Wave-theoretical methods, 2</a:t>
            </a:r>
            <a:endParaRPr lang="en-US" sz="4000" dirty="0"/>
          </a:p>
        </p:txBody>
      </p:sp>
      <p:sp>
        <p:nvSpPr>
          <p:cNvPr id="10" name="TextBox 9"/>
          <p:cNvSpPr txBox="1"/>
          <p:nvPr/>
        </p:nvSpPr>
        <p:spPr>
          <a:xfrm>
            <a:off x="539552" y="980728"/>
            <a:ext cx="8208912" cy="2585323"/>
          </a:xfrm>
          <a:prstGeom prst="rect">
            <a:avLst/>
          </a:prstGeom>
          <a:noFill/>
        </p:spPr>
        <p:txBody>
          <a:bodyPr wrap="square" rtlCol="0">
            <a:spAutoFit/>
          </a:bodyPr>
          <a:lstStyle/>
          <a:p>
            <a:r>
              <a:rPr lang="en-US" sz="1800"/>
              <a:t>The quite obvious solution is to use these methods for the low-to-mid frequency range, where GA methods have problems (see later slide). [Granier et al 1996], [Kristiansen et al 2001].</a:t>
            </a:r>
          </a:p>
          <a:p>
            <a:endParaRPr lang="en-US" sz="1800"/>
          </a:p>
          <a:p>
            <a:r>
              <a:rPr lang="en-US" sz="1800"/>
              <a:t>A challenge is how to use the calculations for auralization.</a:t>
            </a:r>
          </a:p>
          <a:p>
            <a:endParaRPr lang="en-US" sz="1800"/>
          </a:p>
          <a:p>
            <a:r>
              <a:rPr lang="en-US" sz="1800"/>
              <a:t>	Simplest 			More flexible</a:t>
            </a:r>
          </a:p>
          <a:p>
            <a:r>
              <a:rPr lang="en-US" sz="1800"/>
              <a:t>	approach			Plane Wave Decomposition</a:t>
            </a:r>
          </a:p>
          <a:p>
            <a:endParaRPr lang="en-US" sz="1800"/>
          </a:p>
        </p:txBody>
      </p:sp>
      <p:grpSp>
        <p:nvGrpSpPr>
          <p:cNvPr id="23" name="Group 22"/>
          <p:cNvGrpSpPr/>
          <p:nvPr/>
        </p:nvGrpSpPr>
        <p:grpSpPr>
          <a:xfrm>
            <a:off x="1259632" y="3429000"/>
            <a:ext cx="1584176" cy="1584176"/>
            <a:chOff x="1187624" y="3429000"/>
            <a:chExt cx="1584176" cy="1584176"/>
          </a:xfrm>
        </p:grpSpPr>
        <p:grpSp>
          <p:nvGrpSpPr>
            <p:cNvPr id="4" name="Group 3"/>
            <p:cNvGrpSpPr/>
            <p:nvPr/>
          </p:nvGrpSpPr>
          <p:grpSpPr>
            <a:xfrm>
              <a:off x="1187624" y="3861048"/>
              <a:ext cx="1584176" cy="720080"/>
              <a:chOff x="1187624" y="3789040"/>
              <a:chExt cx="1584176" cy="720080"/>
            </a:xfrm>
          </p:grpSpPr>
          <p:cxnSp>
            <p:nvCxnSpPr>
              <p:cNvPr id="3" name="Straight Connector 2"/>
              <p:cNvCxnSpPr/>
              <p:nvPr/>
            </p:nvCxnSpPr>
            <p:spPr bwMode="auto">
              <a:xfrm>
                <a:off x="1187624" y="378904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 name="Straight Connector 5"/>
              <p:cNvCxnSpPr/>
              <p:nvPr/>
            </p:nvCxnSpPr>
            <p:spPr bwMode="auto">
              <a:xfrm>
                <a:off x="1187624" y="414908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 name="Straight Connector 6"/>
              <p:cNvCxnSpPr/>
              <p:nvPr/>
            </p:nvCxnSpPr>
            <p:spPr bwMode="auto">
              <a:xfrm>
                <a:off x="1187624" y="396906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 name="Straight Connector 7"/>
              <p:cNvCxnSpPr/>
              <p:nvPr/>
            </p:nvCxnSpPr>
            <p:spPr bwMode="auto">
              <a:xfrm>
                <a:off x="1187624" y="432910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 name="Straight Connector 8"/>
              <p:cNvCxnSpPr/>
              <p:nvPr/>
            </p:nvCxnSpPr>
            <p:spPr bwMode="auto">
              <a:xfrm>
                <a:off x="1187624" y="450912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11" name="Group 10"/>
            <p:cNvGrpSpPr/>
            <p:nvPr/>
          </p:nvGrpSpPr>
          <p:grpSpPr>
            <a:xfrm rot="5400000">
              <a:off x="1187624" y="3861048"/>
              <a:ext cx="1584176" cy="720080"/>
              <a:chOff x="1187624" y="3789040"/>
              <a:chExt cx="1584176" cy="720080"/>
            </a:xfrm>
          </p:grpSpPr>
          <p:cxnSp>
            <p:nvCxnSpPr>
              <p:cNvPr id="12" name="Straight Connector 11"/>
              <p:cNvCxnSpPr/>
              <p:nvPr/>
            </p:nvCxnSpPr>
            <p:spPr bwMode="auto">
              <a:xfrm>
                <a:off x="1187624" y="378904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Straight Connector 12"/>
              <p:cNvCxnSpPr/>
              <p:nvPr/>
            </p:nvCxnSpPr>
            <p:spPr bwMode="auto">
              <a:xfrm>
                <a:off x="1187624" y="414908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 name="Straight Connector 13"/>
              <p:cNvCxnSpPr/>
              <p:nvPr/>
            </p:nvCxnSpPr>
            <p:spPr bwMode="auto">
              <a:xfrm>
                <a:off x="1187624" y="396906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 name="Straight Connector 14"/>
              <p:cNvCxnSpPr/>
              <p:nvPr/>
            </p:nvCxnSpPr>
            <p:spPr bwMode="auto">
              <a:xfrm>
                <a:off x="1187624" y="432910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 name="Straight Connector 15"/>
              <p:cNvCxnSpPr/>
              <p:nvPr/>
            </p:nvCxnSpPr>
            <p:spPr bwMode="auto">
              <a:xfrm>
                <a:off x="1187624" y="450912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17" name="Group 16"/>
            <p:cNvGrpSpPr/>
            <p:nvPr/>
          </p:nvGrpSpPr>
          <p:grpSpPr>
            <a:xfrm>
              <a:off x="1583668" y="3823965"/>
              <a:ext cx="792088" cy="72008"/>
              <a:chOff x="1582589" y="3823965"/>
              <a:chExt cx="792088" cy="72008"/>
            </a:xfrm>
          </p:grpSpPr>
          <p:sp>
            <p:nvSpPr>
              <p:cNvPr id="5" name="Oval 4"/>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8" name="Oval 17"/>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9" name="Oval 18"/>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20" name="Oval 19"/>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21" name="Oval 20"/>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nvGrpSpPr>
            <p:cNvPr id="24" name="Group 23"/>
            <p:cNvGrpSpPr/>
            <p:nvPr/>
          </p:nvGrpSpPr>
          <p:grpSpPr>
            <a:xfrm>
              <a:off x="1583668" y="4002398"/>
              <a:ext cx="792088" cy="72008"/>
              <a:chOff x="1582589" y="3823965"/>
              <a:chExt cx="792088" cy="72008"/>
            </a:xfrm>
          </p:grpSpPr>
          <p:sp>
            <p:nvSpPr>
              <p:cNvPr id="25" name="Oval 24"/>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26" name="Oval 25"/>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27" name="Oval 26"/>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28" name="Oval 27"/>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29" name="Oval 28"/>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nvGrpSpPr>
            <p:cNvPr id="30" name="Group 29"/>
            <p:cNvGrpSpPr/>
            <p:nvPr/>
          </p:nvGrpSpPr>
          <p:grpSpPr>
            <a:xfrm>
              <a:off x="1583668" y="4180830"/>
              <a:ext cx="792088" cy="72008"/>
              <a:chOff x="1582589" y="3823965"/>
              <a:chExt cx="792088" cy="72008"/>
            </a:xfrm>
          </p:grpSpPr>
          <p:sp>
            <p:nvSpPr>
              <p:cNvPr id="31" name="Oval 30"/>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32" name="Oval 31"/>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33" name="Oval 32"/>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34" name="Oval 33"/>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35" name="Oval 34"/>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nvGrpSpPr>
            <p:cNvPr id="36" name="Group 35"/>
            <p:cNvGrpSpPr/>
            <p:nvPr/>
          </p:nvGrpSpPr>
          <p:grpSpPr>
            <a:xfrm>
              <a:off x="1583668" y="4359262"/>
              <a:ext cx="792088" cy="72008"/>
              <a:chOff x="1582589" y="3823965"/>
              <a:chExt cx="792088" cy="72008"/>
            </a:xfrm>
          </p:grpSpPr>
          <p:sp>
            <p:nvSpPr>
              <p:cNvPr id="37" name="Oval 36"/>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38" name="Oval 37"/>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39" name="Oval 38"/>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0" name="Oval 39"/>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1" name="Oval 40"/>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nvGrpSpPr>
            <p:cNvPr id="42" name="Group 41"/>
            <p:cNvGrpSpPr/>
            <p:nvPr/>
          </p:nvGrpSpPr>
          <p:grpSpPr>
            <a:xfrm>
              <a:off x="1583668" y="4537695"/>
              <a:ext cx="792088" cy="72008"/>
              <a:chOff x="1582589" y="3823965"/>
              <a:chExt cx="792088" cy="72008"/>
            </a:xfrm>
          </p:grpSpPr>
          <p:sp>
            <p:nvSpPr>
              <p:cNvPr id="43" name="Oval 42"/>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4" name="Oval 43"/>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5" name="Oval 44"/>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6" name="Oval 45"/>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7" name="Oval 46"/>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sp>
        <p:nvSpPr>
          <p:cNvPr id="16384" name="Oval 16383"/>
          <p:cNvSpPr/>
          <p:nvPr/>
        </p:nvSpPr>
        <p:spPr bwMode="auto">
          <a:xfrm>
            <a:off x="1619672" y="4145905"/>
            <a:ext cx="144016" cy="144016"/>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50" name="Oval 49"/>
          <p:cNvSpPr/>
          <p:nvPr/>
        </p:nvSpPr>
        <p:spPr bwMode="auto">
          <a:xfrm>
            <a:off x="2339752" y="4145905"/>
            <a:ext cx="144016" cy="144016"/>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16387" name="Straight Arrow Connector 16386"/>
          <p:cNvCxnSpPr/>
          <p:nvPr/>
        </p:nvCxnSpPr>
        <p:spPr bwMode="auto">
          <a:xfrm>
            <a:off x="1691680" y="5229200"/>
            <a:ext cx="720080" cy="0"/>
          </a:xfrm>
          <a:prstGeom prst="straightConnector1">
            <a:avLst/>
          </a:prstGeom>
          <a:solidFill>
            <a:schemeClr val="accent1"/>
          </a:solidFill>
          <a:ln w="9525" cap="flat" cmpd="sng" algn="ctr">
            <a:solidFill>
              <a:schemeClr val="tx1"/>
            </a:solidFill>
            <a:prstDash val="solid"/>
            <a:round/>
            <a:headEnd type="arrow"/>
            <a:tailEnd type="arrow"/>
          </a:ln>
          <a:effectLst/>
        </p:spPr>
      </p:cxnSp>
      <p:sp>
        <p:nvSpPr>
          <p:cNvPr id="16388" name="TextBox 16387"/>
          <p:cNvSpPr txBox="1"/>
          <p:nvPr/>
        </p:nvSpPr>
        <p:spPr>
          <a:xfrm>
            <a:off x="1619672" y="5278288"/>
            <a:ext cx="936104" cy="307777"/>
          </a:xfrm>
          <a:prstGeom prst="rect">
            <a:avLst/>
          </a:prstGeom>
          <a:noFill/>
        </p:spPr>
        <p:txBody>
          <a:bodyPr wrap="square" rtlCol="0">
            <a:spAutoFit/>
          </a:bodyPr>
          <a:lstStyle/>
          <a:p>
            <a:r>
              <a:rPr lang="en-US" sz="1400"/>
              <a:t>16-18 cm</a:t>
            </a:r>
          </a:p>
        </p:txBody>
      </p:sp>
      <p:sp>
        <p:nvSpPr>
          <p:cNvPr id="16389" name="TextBox 16388"/>
          <p:cNvSpPr txBox="1"/>
          <p:nvPr/>
        </p:nvSpPr>
        <p:spPr>
          <a:xfrm>
            <a:off x="1259632" y="5589240"/>
            <a:ext cx="3240360" cy="646331"/>
          </a:xfrm>
          <a:prstGeom prst="rect">
            <a:avLst/>
          </a:prstGeom>
          <a:noFill/>
        </p:spPr>
        <p:txBody>
          <a:bodyPr wrap="square" rtlCol="0">
            <a:spAutoFit/>
          </a:bodyPr>
          <a:lstStyle/>
          <a:p>
            <a:r>
              <a:rPr lang="en-US" sz="1800"/>
              <a:t>Use 2 “microphones”</a:t>
            </a:r>
            <a:br>
              <a:rPr lang="en-US" sz="1800"/>
            </a:br>
            <a:r>
              <a:rPr lang="en-US" sz="1800"/>
              <a:t>to represent the ears</a:t>
            </a:r>
          </a:p>
        </p:txBody>
      </p:sp>
      <p:grpSp>
        <p:nvGrpSpPr>
          <p:cNvPr id="55" name="Group 54"/>
          <p:cNvGrpSpPr/>
          <p:nvPr/>
        </p:nvGrpSpPr>
        <p:grpSpPr>
          <a:xfrm>
            <a:off x="4499992" y="3429000"/>
            <a:ext cx="1584176" cy="1584176"/>
            <a:chOff x="1187624" y="3429000"/>
            <a:chExt cx="1584176" cy="1584176"/>
          </a:xfrm>
        </p:grpSpPr>
        <p:grpSp>
          <p:nvGrpSpPr>
            <p:cNvPr id="56" name="Group 55"/>
            <p:cNvGrpSpPr/>
            <p:nvPr/>
          </p:nvGrpSpPr>
          <p:grpSpPr>
            <a:xfrm>
              <a:off x="1187624" y="3861048"/>
              <a:ext cx="1584176" cy="720080"/>
              <a:chOff x="1187624" y="3789040"/>
              <a:chExt cx="1584176" cy="720080"/>
            </a:xfrm>
          </p:grpSpPr>
          <p:cxnSp>
            <p:nvCxnSpPr>
              <p:cNvPr id="93" name="Straight Connector 92"/>
              <p:cNvCxnSpPr/>
              <p:nvPr/>
            </p:nvCxnSpPr>
            <p:spPr bwMode="auto">
              <a:xfrm>
                <a:off x="1187624" y="378904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4" name="Straight Connector 93"/>
              <p:cNvCxnSpPr/>
              <p:nvPr/>
            </p:nvCxnSpPr>
            <p:spPr bwMode="auto">
              <a:xfrm>
                <a:off x="1187624" y="414908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5" name="Straight Connector 94"/>
              <p:cNvCxnSpPr/>
              <p:nvPr/>
            </p:nvCxnSpPr>
            <p:spPr bwMode="auto">
              <a:xfrm>
                <a:off x="1187624" y="396906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6" name="Straight Connector 95"/>
              <p:cNvCxnSpPr/>
              <p:nvPr/>
            </p:nvCxnSpPr>
            <p:spPr bwMode="auto">
              <a:xfrm>
                <a:off x="1187624" y="432910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7" name="Straight Connector 96"/>
              <p:cNvCxnSpPr/>
              <p:nvPr/>
            </p:nvCxnSpPr>
            <p:spPr bwMode="auto">
              <a:xfrm>
                <a:off x="1187624" y="450912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57" name="Group 56"/>
            <p:cNvGrpSpPr/>
            <p:nvPr/>
          </p:nvGrpSpPr>
          <p:grpSpPr>
            <a:xfrm rot="5400000">
              <a:off x="1187624" y="3861048"/>
              <a:ext cx="1584176" cy="720080"/>
              <a:chOff x="1187624" y="3789040"/>
              <a:chExt cx="1584176" cy="720080"/>
            </a:xfrm>
          </p:grpSpPr>
          <p:cxnSp>
            <p:nvCxnSpPr>
              <p:cNvPr id="88" name="Straight Connector 87"/>
              <p:cNvCxnSpPr/>
              <p:nvPr/>
            </p:nvCxnSpPr>
            <p:spPr bwMode="auto">
              <a:xfrm>
                <a:off x="1187624" y="378904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9" name="Straight Connector 88"/>
              <p:cNvCxnSpPr/>
              <p:nvPr/>
            </p:nvCxnSpPr>
            <p:spPr bwMode="auto">
              <a:xfrm>
                <a:off x="1187624" y="414908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0" name="Straight Connector 89"/>
              <p:cNvCxnSpPr/>
              <p:nvPr/>
            </p:nvCxnSpPr>
            <p:spPr bwMode="auto">
              <a:xfrm>
                <a:off x="1187624" y="396906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1" name="Straight Connector 90"/>
              <p:cNvCxnSpPr/>
              <p:nvPr/>
            </p:nvCxnSpPr>
            <p:spPr bwMode="auto">
              <a:xfrm>
                <a:off x="1187624" y="432910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2" name="Straight Connector 91"/>
              <p:cNvCxnSpPr/>
              <p:nvPr/>
            </p:nvCxnSpPr>
            <p:spPr bwMode="auto">
              <a:xfrm>
                <a:off x="1187624" y="4509120"/>
                <a:ext cx="1584176"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58" name="Group 57"/>
            <p:cNvGrpSpPr/>
            <p:nvPr/>
          </p:nvGrpSpPr>
          <p:grpSpPr>
            <a:xfrm>
              <a:off x="1583668" y="3823965"/>
              <a:ext cx="792088" cy="72008"/>
              <a:chOff x="1582589" y="3823965"/>
              <a:chExt cx="792088" cy="72008"/>
            </a:xfrm>
          </p:grpSpPr>
          <p:sp>
            <p:nvSpPr>
              <p:cNvPr id="83" name="Oval 82"/>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84" name="Oval 83"/>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85" name="Oval 84"/>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86" name="Oval 85"/>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87" name="Oval 86"/>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nvGrpSpPr>
            <p:cNvPr id="59" name="Group 58"/>
            <p:cNvGrpSpPr/>
            <p:nvPr/>
          </p:nvGrpSpPr>
          <p:grpSpPr>
            <a:xfrm>
              <a:off x="1583668" y="4002398"/>
              <a:ext cx="792088" cy="72008"/>
              <a:chOff x="1582589" y="3823965"/>
              <a:chExt cx="792088" cy="72008"/>
            </a:xfrm>
          </p:grpSpPr>
          <p:sp>
            <p:nvSpPr>
              <p:cNvPr id="78" name="Oval 77"/>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79" name="Oval 78"/>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80" name="Oval 79"/>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81" name="Oval 80"/>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82" name="Oval 81"/>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nvGrpSpPr>
            <p:cNvPr id="60" name="Group 59"/>
            <p:cNvGrpSpPr/>
            <p:nvPr/>
          </p:nvGrpSpPr>
          <p:grpSpPr>
            <a:xfrm>
              <a:off x="1583668" y="4180830"/>
              <a:ext cx="792088" cy="72008"/>
              <a:chOff x="1582589" y="3823965"/>
              <a:chExt cx="792088" cy="72008"/>
            </a:xfrm>
          </p:grpSpPr>
          <p:sp>
            <p:nvSpPr>
              <p:cNvPr id="73" name="Oval 72"/>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74" name="Oval 73"/>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75" name="Oval 74"/>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76" name="Oval 75"/>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77" name="Oval 76"/>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nvGrpSpPr>
            <p:cNvPr id="61" name="Group 60"/>
            <p:cNvGrpSpPr/>
            <p:nvPr/>
          </p:nvGrpSpPr>
          <p:grpSpPr>
            <a:xfrm>
              <a:off x="1583668" y="4359262"/>
              <a:ext cx="792088" cy="72008"/>
              <a:chOff x="1582589" y="3823965"/>
              <a:chExt cx="792088" cy="72008"/>
            </a:xfrm>
          </p:grpSpPr>
          <p:sp>
            <p:nvSpPr>
              <p:cNvPr id="68" name="Oval 67"/>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69" name="Oval 68"/>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70" name="Oval 69"/>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71" name="Oval 70"/>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72" name="Oval 71"/>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nvGrpSpPr>
            <p:cNvPr id="62" name="Group 61"/>
            <p:cNvGrpSpPr/>
            <p:nvPr/>
          </p:nvGrpSpPr>
          <p:grpSpPr>
            <a:xfrm>
              <a:off x="1583668" y="4537695"/>
              <a:ext cx="792088" cy="72008"/>
              <a:chOff x="1582589" y="3823965"/>
              <a:chExt cx="792088" cy="72008"/>
            </a:xfrm>
          </p:grpSpPr>
          <p:sp>
            <p:nvSpPr>
              <p:cNvPr id="63" name="Oval 62"/>
              <p:cNvSpPr/>
              <p:nvPr/>
            </p:nvSpPr>
            <p:spPr bwMode="auto">
              <a:xfrm>
                <a:off x="158258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64" name="Oval 63"/>
              <p:cNvSpPr/>
              <p:nvPr/>
            </p:nvSpPr>
            <p:spPr bwMode="auto">
              <a:xfrm>
                <a:off x="176260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65" name="Oval 64"/>
              <p:cNvSpPr/>
              <p:nvPr/>
            </p:nvSpPr>
            <p:spPr bwMode="auto">
              <a:xfrm>
                <a:off x="194262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66" name="Oval 65"/>
              <p:cNvSpPr/>
              <p:nvPr/>
            </p:nvSpPr>
            <p:spPr bwMode="auto">
              <a:xfrm>
                <a:off x="212264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67" name="Oval 66"/>
              <p:cNvSpPr/>
              <p:nvPr/>
            </p:nvSpPr>
            <p:spPr bwMode="auto">
              <a:xfrm>
                <a:off x="2302669" y="3823965"/>
                <a:ext cx="72008" cy="72008"/>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grpSp>
      </p:grpSp>
      <p:sp>
        <p:nvSpPr>
          <p:cNvPr id="16397" name="TextBox 16396"/>
          <p:cNvSpPr txBox="1"/>
          <p:nvPr/>
        </p:nvSpPr>
        <p:spPr>
          <a:xfrm rot="5400000">
            <a:off x="6270600" y="3836519"/>
            <a:ext cx="504056" cy="646331"/>
          </a:xfrm>
          <a:prstGeom prst="rect">
            <a:avLst/>
          </a:prstGeom>
          <a:noFill/>
        </p:spPr>
        <p:txBody>
          <a:bodyPr wrap="square" rtlCol="0">
            <a:spAutoFit/>
          </a:bodyPr>
          <a:lstStyle/>
          <a:p>
            <a:r>
              <a:rPr lang="en-US">
                <a:latin typeface="Wingdings"/>
                <a:ea typeface="Wingdings"/>
                <a:cs typeface="Wingdings"/>
                <a:sym typeface="Wingdings"/>
              </a:rPr>
              <a:t></a:t>
            </a:r>
            <a:endParaRPr lang="en-US"/>
          </a:p>
        </p:txBody>
      </p:sp>
      <p:grpSp>
        <p:nvGrpSpPr>
          <p:cNvPr id="16399" name="Group 16398"/>
          <p:cNvGrpSpPr/>
          <p:nvPr/>
        </p:nvGrpSpPr>
        <p:grpSpPr>
          <a:xfrm>
            <a:off x="6876256" y="3356992"/>
            <a:ext cx="1944216" cy="1944216"/>
            <a:chOff x="7092280" y="3356992"/>
            <a:chExt cx="1944216" cy="1944216"/>
          </a:xfrm>
        </p:grpSpPr>
        <p:grpSp>
          <p:nvGrpSpPr>
            <p:cNvPr id="16398" name="Group 16397"/>
            <p:cNvGrpSpPr/>
            <p:nvPr/>
          </p:nvGrpSpPr>
          <p:grpSpPr>
            <a:xfrm>
              <a:off x="7920372" y="3356992"/>
              <a:ext cx="288032" cy="1944216"/>
              <a:chOff x="7812360" y="3356992"/>
              <a:chExt cx="288032" cy="1944216"/>
            </a:xfrm>
          </p:grpSpPr>
          <p:grpSp>
            <p:nvGrpSpPr>
              <p:cNvPr id="16396" name="Group 16395"/>
              <p:cNvGrpSpPr/>
              <p:nvPr/>
            </p:nvGrpSpPr>
            <p:grpSpPr>
              <a:xfrm>
                <a:off x="7812360" y="4797152"/>
                <a:ext cx="288032" cy="504056"/>
                <a:chOff x="7668344" y="4869160"/>
                <a:chExt cx="360040" cy="648072"/>
              </a:xfrm>
            </p:grpSpPr>
            <p:cxnSp>
              <p:nvCxnSpPr>
                <p:cNvPr id="16393" name="Straight Arrow Connector 16392"/>
                <p:cNvCxnSpPr/>
                <p:nvPr/>
              </p:nvCxnSpPr>
              <p:spPr bwMode="auto">
                <a:xfrm flipV="1">
                  <a:off x="7848364" y="4869160"/>
                  <a:ext cx="0" cy="6480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6395" name="Straight Connector 16394"/>
                <p:cNvCxnSpPr/>
                <p:nvPr/>
              </p:nvCxnSpPr>
              <p:spPr bwMode="auto">
                <a:xfrm>
                  <a:off x="7668344" y="52292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4" name="Straight Connector 103"/>
                <p:cNvCxnSpPr/>
                <p:nvPr/>
              </p:nvCxnSpPr>
              <p:spPr bwMode="auto">
                <a:xfrm>
                  <a:off x="7668344" y="53816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5" name="Straight Connector 104"/>
                <p:cNvCxnSpPr/>
                <p:nvPr/>
              </p:nvCxnSpPr>
              <p:spPr bwMode="auto">
                <a:xfrm>
                  <a:off x="7668344" y="53054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113" name="Group 112"/>
              <p:cNvGrpSpPr/>
              <p:nvPr/>
            </p:nvGrpSpPr>
            <p:grpSpPr>
              <a:xfrm flipV="1">
                <a:off x="7812360" y="3356992"/>
                <a:ext cx="288032" cy="504056"/>
                <a:chOff x="7668344" y="4869160"/>
                <a:chExt cx="360040" cy="648072"/>
              </a:xfrm>
            </p:grpSpPr>
            <p:cxnSp>
              <p:nvCxnSpPr>
                <p:cNvPr id="114" name="Straight Arrow Connector 113"/>
                <p:cNvCxnSpPr/>
                <p:nvPr/>
              </p:nvCxnSpPr>
              <p:spPr bwMode="auto">
                <a:xfrm flipV="1">
                  <a:off x="7848364" y="4869160"/>
                  <a:ext cx="0" cy="6480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15" name="Straight Connector 114"/>
                <p:cNvCxnSpPr/>
                <p:nvPr/>
              </p:nvCxnSpPr>
              <p:spPr bwMode="auto">
                <a:xfrm>
                  <a:off x="7668344" y="52292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6" name="Straight Connector 115"/>
                <p:cNvCxnSpPr/>
                <p:nvPr/>
              </p:nvCxnSpPr>
              <p:spPr bwMode="auto">
                <a:xfrm>
                  <a:off x="7668344" y="53816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7" name="Straight Connector 116"/>
                <p:cNvCxnSpPr/>
                <p:nvPr/>
              </p:nvCxnSpPr>
              <p:spPr bwMode="auto">
                <a:xfrm>
                  <a:off x="7668344" y="53054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grpSp>
          <p:nvGrpSpPr>
            <p:cNvPr id="119" name="Group 118"/>
            <p:cNvGrpSpPr/>
            <p:nvPr/>
          </p:nvGrpSpPr>
          <p:grpSpPr>
            <a:xfrm rot="16200000">
              <a:off x="7920372" y="3356992"/>
              <a:ext cx="288032" cy="1944216"/>
              <a:chOff x="7812360" y="3356992"/>
              <a:chExt cx="288032" cy="1944216"/>
            </a:xfrm>
          </p:grpSpPr>
          <p:grpSp>
            <p:nvGrpSpPr>
              <p:cNvPr id="120" name="Group 119"/>
              <p:cNvGrpSpPr/>
              <p:nvPr/>
            </p:nvGrpSpPr>
            <p:grpSpPr>
              <a:xfrm>
                <a:off x="7812360" y="4797152"/>
                <a:ext cx="288032" cy="504056"/>
                <a:chOff x="7668344" y="4869160"/>
                <a:chExt cx="360040" cy="648072"/>
              </a:xfrm>
            </p:grpSpPr>
            <p:cxnSp>
              <p:nvCxnSpPr>
                <p:cNvPr id="126" name="Straight Arrow Connector 125"/>
                <p:cNvCxnSpPr/>
                <p:nvPr/>
              </p:nvCxnSpPr>
              <p:spPr bwMode="auto">
                <a:xfrm flipV="1">
                  <a:off x="7848364" y="4869160"/>
                  <a:ext cx="0" cy="6480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27" name="Straight Connector 126"/>
                <p:cNvCxnSpPr/>
                <p:nvPr/>
              </p:nvCxnSpPr>
              <p:spPr bwMode="auto">
                <a:xfrm>
                  <a:off x="7668344" y="52292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8" name="Straight Connector 127"/>
                <p:cNvCxnSpPr/>
                <p:nvPr/>
              </p:nvCxnSpPr>
              <p:spPr bwMode="auto">
                <a:xfrm>
                  <a:off x="7668344" y="53816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9" name="Straight Connector 128"/>
                <p:cNvCxnSpPr/>
                <p:nvPr/>
              </p:nvCxnSpPr>
              <p:spPr bwMode="auto">
                <a:xfrm>
                  <a:off x="7668344" y="53054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121" name="Group 120"/>
              <p:cNvGrpSpPr/>
              <p:nvPr/>
            </p:nvGrpSpPr>
            <p:grpSpPr>
              <a:xfrm flipV="1">
                <a:off x="7812360" y="3356992"/>
                <a:ext cx="288032" cy="504056"/>
                <a:chOff x="7668344" y="4869160"/>
                <a:chExt cx="360040" cy="648072"/>
              </a:xfrm>
            </p:grpSpPr>
            <p:cxnSp>
              <p:nvCxnSpPr>
                <p:cNvPr id="122" name="Straight Arrow Connector 121"/>
                <p:cNvCxnSpPr/>
                <p:nvPr/>
              </p:nvCxnSpPr>
              <p:spPr bwMode="auto">
                <a:xfrm flipV="1">
                  <a:off x="7848364" y="4869160"/>
                  <a:ext cx="0" cy="6480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23" name="Straight Connector 122"/>
                <p:cNvCxnSpPr/>
                <p:nvPr/>
              </p:nvCxnSpPr>
              <p:spPr bwMode="auto">
                <a:xfrm>
                  <a:off x="7668344" y="52292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4" name="Straight Connector 123"/>
                <p:cNvCxnSpPr/>
                <p:nvPr/>
              </p:nvCxnSpPr>
              <p:spPr bwMode="auto">
                <a:xfrm>
                  <a:off x="7668344" y="53816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5" name="Straight Connector 124"/>
                <p:cNvCxnSpPr/>
                <p:nvPr/>
              </p:nvCxnSpPr>
              <p:spPr bwMode="auto">
                <a:xfrm>
                  <a:off x="7668344" y="53054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grpSp>
      <p:grpSp>
        <p:nvGrpSpPr>
          <p:cNvPr id="131" name="Group 130"/>
          <p:cNvGrpSpPr/>
          <p:nvPr/>
        </p:nvGrpSpPr>
        <p:grpSpPr>
          <a:xfrm rot="18900000">
            <a:off x="6876256" y="3356992"/>
            <a:ext cx="1944216" cy="1944216"/>
            <a:chOff x="7092280" y="3356992"/>
            <a:chExt cx="1944216" cy="1944216"/>
          </a:xfrm>
        </p:grpSpPr>
        <p:grpSp>
          <p:nvGrpSpPr>
            <p:cNvPr id="132" name="Group 131"/>
            <p:cNvGrpSpPr/>
            <p:nvPr/>
          </p:nvGrpSpPr>
          <p:grpSpPr>
            <a:xfrm>
              <a:off x="7920372" y="3356992"/>
              <a:ext cx="288032" cy="1944216"/>
              <a:chOff x="7812360" y="3356992"/>
              <a:chExt cx="288032" cy="1944216"/>
            </a:xfrm>
          </p:grpSpPr>
          <p:grpSp>
            <p:nvGrpSpPr>
              <p:cNvPr id="144" name="Group 143"/>
              <p:cNvGrpSpPr/>
              <p:nvPr/>
            </p:nvGrpSpPr>
            <p:grpSpPr>
              <a:xfrm>
                <a:off x="7812360" y="4797152"/>
                <a:ext cx="288032" cy="504056"/>
                <a:chOff x="7668344" y="4869160"/>
                <a:chExt cx="360040" cy="648072"/>
              </a:xfrm>
            </p:grpSpPr>
            <p:cxnSp>
              <p:nvCxnSpPr>
                <p:cNvPr id="150" name="Straight Arrow Connector 149"/>
                <p:cNvCxnSpPr/>
                <p:nvPr/>
              </p:nvCxnSpPr>
              <p:spPr bwMode="auto">
                <a:xfrm flipV="1">
                  <a:off x="7848364" y="4869160"/>
                  <a:ext cx="0" cy="6480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51" name="Straight Connector 150"/>
                <p:cNvCxnSpPr/>
                <p:nvPr/>
              </p:nvCxnSpPr>
              <p:spPr bwMode="auto">
                <a:xfrm>
                  <a:off x="7668344" y="52292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2" name="Straight Connector 151"/>
                <p:cNvCxnSpPr/>
                <p:nvPr/>
              </p:nvCxnSpPr>
              <p:spPr bwMode="auto">
                <a:xfrm>
                  <a:off x="7668344" y="53816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3" name="Straight Connector 152"/>
                <p:cNvCxnSpPr/>
                <p:nvPr/>
              </p:nvCxnSpPr>
              <p:spPr bwMode="auto">
                <a:xfrm>
                  <a:off x="7668344" y="53054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145" name="Group 144"/>
              <p:cNvGrpSpPr/>
              <p:nvPr/>
            </p:nvGrpSpPr>
            <p:grpSpPr>
              <a:xfrm flipV="1">
                <a:off x="7812360" y="3356992"/>
                <a:ext cx="288032" cy="504056"/>
                <a:chOff x="7668344" y="4869160"/>
                <a:chExt cx="360040" cy="648072"/>
              </a:xfrm>
            </p:grpSpPr>
            <p:cxnSp>
              <p:nvCxnSpPr>
                <p:cNvPr id="146" name="Straight Arrow Connector 145"/>
                <p:cNvCxnSpPr/>
                <p:nvPr/>
              </p:nvCxnSpPr>
              <p:spPr bwMode="auto">
                <a:xfrm flipV="1">
                  <a:off x="7848364" y="4869160"/>
                  <a:ext cx="0" cy="6480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47" name="Straight Connector 146"/>
                <p:cNvCxnSpPr/>
                <p:nvPr/>
              </p:nvCxnSpPr>
              <p:spPr bwMode="auto">
                <a:xfrm>
                  <a:off x="7668344" y="52292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8" name="Straight Connector 147"/>
                <p:cNvCxnSpPr/>
                <p:nvPr/>
              </p:nvCxnSpPr>
              <p:spPr bwMode="auto">
                <a:xfrm>
                  <a:off x="7668344" y="53816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9" name="Straight Connector 148"/>
                <p:cNvCxnSpPr/>
                <p:nvPr/>
              </p:nvCxnSpPr>
              <p:spPr bwMode="auto">
                <a:xfrm>
                  <a:off x="7668344" y="53054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grpSp>
          <p:nvGrpSpPr>
            <p:cNvPr id="133" name="Group 132"/>
            <p:cNvGrpSpPr/>
            <p:nvPr/>
          </p:nvGrpSpPr>
          <p:grpSpPr>
            <a:xfrm rot="16200000">
              <a:off x="7920372" y="3356992"/>
              <a:ext cx="288032" cy="1944216"/>
              <a:chOff x="7812360" y="3356992"/>
              <a:chExt cx="288032" cy="1944216"/>
            </a:xfrm>
          </p:grpSpPr>
          <p:grpSp>
            <p:nvGrpSpPr>
              <p:cNvPr id="134" name="Group 133"/>
              <p:cNvGrpSpPr/>
              <p:nvPr/>
            </p:nvGrpSpPr>
            <p:grpSpPr>
              <a:xfrm>
                <a:off x="7812360" y="4797152"/>
                <a:ext cx="288032" cy="504056"/>
                <a:chOff x="7668344" y="4869160"/>
                <a:chExt cx="360040" cy="648072"/>
              </a:xfrm>
            </p:grpSpPr>
            <p:cxnSp>
              <p:nvCxnSpPr>
                <p:cNvPr id="140" name="Straight Arrow Connector 139"/>
                <p:cNvCxnSpPr/>
                <p:nvPr/>
              </p:nvCxnSpPr>
              <p:spPr bwMode="auto">
                <a:xfrm flipV="1">
                  <a:off x="7848364" y="4869160"/>
                  <a:ext cx="0" cy="6480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41" name="Straight Connector 140"/>
                <p:cNvCxnSpPr/>
                <p:nvPr/>
              </p:nvCxnSpPr>
              <p:spPr bwMode="auto">
                <a:xfrm>
                  <a:off x="7668344" y="52292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2" name="Straight Connector 141"/>
                <p:cNvCxnSpPr/>
                <p:nvPr/>
              </p:nvCxnSpPr>
              <p:spPr bwMode="auto">
                <a:xfrm>
                  <a:off x="7668344" y="53816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43" name="Straight Connector 142"/>
                <p:cNvCxnSpPr/>
                <p:nvPr/>
              </p:nvCxnSpPr>
              <p:spPr bwMode="auto">
                <a:xfrm>
                  <a:off x="7668344" y="53054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nvGrpSpPr>
              <p:cNvPr id="135" name="Group 134"/>
              <p:cNvGrpSpPr/>
              <p:nvPr/>
            </p:nvGrpSpPr>
            <p:grpSpPr>
              <a:xfrm flipV="1">
                <a:off x="7812360" y="3356992"/>
                <a:ext cx="288032" cy="504056"/>
                <a:chOff x="7668344" y="4869160"/>
                <a:chExt cx="360040" cy="648072"/>
              </a:xfrm>
            </p:grpSpPr>
            <p:cxnSp>
              <p:nvCxnSpPr>
                <p:cNvPr id="136" name="Straight Arrow Connector 135"/>
                <p:cNvCxnSpPr/>
                <p:nvPr/>
              </p:nvCxnSpPr>
              <p:spPr bwMode="auto">
                <a:xfrm flipV="1">
                  <a:off x="7848364" y="4869160"/>
                  <a:ext cx="0" cy="64807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137" name="Straight Connector 136"/>
                <p:cNvCxnSpPr/>
                <p:nvPr/>
              </p:nvCxnSpPr>
              <p:spPr bwMode="auto">
                <a:xfrm>
                  <a:off x="7668344" y="52292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8" name="Straight Connector 137"/>
                <p:cNvCxnSpPr/>
                <p:nvPr/>
              </p:nvCxnSpPr>
              <p:spPr bwMode="auto">
                <a:xfrm>
                  <a:off x="7668344" y="53816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9" name="Straight Connector 138"/>
                <p:cNvCxnSpPr/>
                <p:nvPr/>
              </p:nvCxnSpPr>
              <p:spPr bwMode="auto">
                <a:xfrm>
                  <a:off x="7668344" y="5305400"/>
                  <a:ext cx="36004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grpSp>
      </p:grpSp>
      <p:sp>
        <p:nvSpPr>
          <p:cNvPr id="154" name="TextBox 153"/>
          <p:cNvSpPr txBox="1"/>
          <p:nvPr/>
        </p:nvSpPr>
        <p:spPr>
          <a:xfrm>
            <a:off x="5004048" y="5301208"/>
            <a:ext cx="3888432" cy="1200329"/>
          </a:xfrm>
          <a:prstGeom prst="rect">
            <a:avLst/>
          </a:prstGeom>
          <a:noFill/>
        </p:spPr>
        <p:txBody>
          <a:bodyPr wrap="square" rtlCol="0">
            <a:spAutoFit/>
          </a:bodyPr>
          <a:lstStyle/>
          <a:p>
            <a:r>
              <a:rPr lang="en-US" sz="1800"/>
              <a:t>Plane wave amplitudes chosen to give the sound field in the whole domain around the head [Støfringsdal&amp;Svensson 2006].</a:t>
            </a:r>
          </a:p>
        </p:txBody>
      </p:sp>
      <p:grpSp>
        <p:nvGrpSpPr>
          <p:cNvPr id="16403" name="Group 16402"/>
          <p:cNvGrpSpPr/>
          <p:nvPr/>
        </p:nvGrpSpPr>
        <p:grpSpPr>
          <a:xfrm>
            <a:off x="1691680" y="3702050"/>
            <a:ext cx="720080" cy="866378"/>
            <a:chOff x="1691680" y="3702050"/>
            <a:chExt cx="720080" cy="866378"/>
          </a:xfrm>
        </p:grpSpPr>
        <p:sp>
          <p:nvSpPr>
            <p:cNvPr id="16400" name="Oval 16399"/>
            <p:cNvSpPr/>
            <p:nvPr/>
          </p:nvSpPr>
          <p:spPr bwMode="auto">
            <a:xfrm>
              <a:off x="1691680" y="3848348"/>
              <a:ext cx="720080" cy="720080"/>
            </a:xfrm>
            <a:prstGeom prst="ellipse">
              <a:avLst/>
            </a:prstGeom>
            <a:noFill/>
            <a:ln w="19050" cap="flat" cmpd="sng" algn="ctr">
              <a:solidFill>
                <a:schemeClr val="tx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16402" name="Straight Connector 16401"/>
            <p:cNvCxnSpPr/>
            <p:nvPr/>
          </p:nvCxnSpPr>
          <p:spPr bwMode="auto">
            <a:xfrm flipV="1">
              <a:off x="1907704" y="3702050"/>
              <a:ext cx="140171" cy="168523"/>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158" name="Straight Connector 157"/>
            <p:cNvCxnSpPr/>
            <p:nvPr/>
          </p:nvCxnSpPr>
          <p:spPr bwMode="auto">
            <a:xfrm flipH="1" flipV="1">
              <a:off x="2050579" y="3702050"/>
              <a:ext cx="140171" cy="168523"/>
            </a:xfrm>
            <a:prstGeom prst="line">
              <a:avLst/>
            </a:prstGeom>
            <a:solidFill>
              <a:schemeClr val="accent1"/>
            </a:solidFill>
            <a:ln w="19050" cap="flat" cmpd="sng" algn="ctr">
              <a:solidFill>
                <a:schemeClr val="tx1"/>
              </a:solidFill>
              <a:prstDash val="sysDash"/>
              <a:round/>
              <a:headEnd type="none" w="med" len="med"/>
              <a:tailEnd type="none" w="med" len="med"/>
            </a:ln>
            <a:effectLst/>
          </p:spPr>
        </p:cxnSp>
      </p:grpSp>
      <p:grpSp>
        <p:nvGrpSpPr>
          <p:cNvPr id="160" name="Group 159"/>
          <p:cNvGrpSpPr/>
          <p:nvPr/>
        </p:nvGrpSpPr>
        <p:grpSpPr>
          <a:xfrm>
            <a:off x="4932040" y="3704370"/>
            <a:ext cx="720080" cy="866378"/>
            <a:chOff x="1691680" y="3702050"/>
            <a:chExt cx="720080" cy="866378"/>
          </a:xfrm>
        </p:grpSpPr>
        <p:sp>
          <p:nvSpPr>
            <p:cNvPr id="161" name="Oval 160"/>
            <p:cNvSpPr/>
            <p:nvPr/>
          </p:nvSpPr>
          <p:spPr bwMode="auto">
            <a:xfrm>
              <a:off x="1691680" y="3848348"/>
              <a:ext cx="720080" cy="720080"/>
            </a:xfrm>
            <a:prstGeom prst="ellipse">
              <a:avLst/>
            </a:prstGeom>
            <a:noFill/>
            <a:ln w="19050" cap="flat" cmpd="sng" algn="ctr">
              <a:solidFill>
                <a:schemeClr val="tx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162" name="Straight Connector 161"/>
            <p:cNvCxnSpPr/>
            <p:nvPr/>
          </p:nvCxnSpPr>
          <p:spPr bwMode="auto">
            <a:xfrm flipV="1">
              <a:off x="1907704" y="3702050"/>
              <a:ext cx="140171" cy="168523"/>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163" name="Straight Connector 162"/>
            <p:cNvCxnSpPr/>
            <p:nvPr/>
          </p:nvCxnSpPr>
          <p:spPr bwMode="auto">
            <a:xfrm flipH="1" flipV="1">
              <a:off x="2050579" y="3702050"/>
              <a:ext cx="140171" cy="168523"/>
            </a:xfrm>
            <a:prstGeom prst="line">
              <a:avLst/>
            </a:prstGeom>
            <a:solidFill>
              <a:schemeClr val="accent1"/>
            </a:solidFill>
            <a:ln w="19050" cap="flat" cmpd="sng" algn="ctr">
              <a:solidFill>
                <a:schemeClr val="tx1"/>
              </a:solidFill>
              <a:prstDash val="sysDash"/>
              <a:round/>
              <a:headEnd type="none" w="med" len="med"/>
              <a:tailEnd type="none" w="med" len="med"/>
            </a:ln>
            <a:effectLst/>
          </p:spPr>
        </p:cxnSp>
      </p:grpSp>
      <p:grpSp>
        <p:nvGrpSpPr>
          <p:cNvPr id="164" name="Group 163"/>
          <p:cNvGrpSpPr/>
          <p:nvPr/>
        </p:nvGrpSpPr>
        <p:grpSpPr>
          <a:xfrm>
            <a:off x="7631866" y="4074790"/>
            <a:ext cx="420837" cy="506338"/>
            <a:chOff x="1691680" y="3702050"/>
            <a:chExt cx="720080" cy="866378"/>
          </a:xfrm>
        </p:grpSpPr>
        <p:sp>
          <p:nvSpPr>
            <p:cNvPr id="165" name="Oval 164"/>
            <p:cNvSpPr/>
            <p:nvPr/>
          </p:nvSpPr>
          <p:spPr bwMode="auto">
            <a:xfrm>
              <a:off x="1691680" y="3848348"/>
              <a:ext cx="720080" cy="720080"/>
            </a:xfrm>
            <a:prstGeom prst="ellipse">
              <a:avLst/>
            </a:prstGeom>
            <a:noFill/>
            <a:ln w="19050" cap="flat" cmpd="sng" algn="ctr">
              <a:solidFill>
                <a:schemeClr val="tx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166" name="Straight Connector 165"/>
            <p:cNvCxnSpPr/>
            <p:nvPr/>
          </p:nvCxnSpPr>
          <p:spPr bwMode="auto">
            <a:xfrm flipV="1">
              <a:off x="1907704" y="3702050"/>
              <a:ext cx="140171" cy="168523"/>
            </a:xfrm>
            <a:prstGeom prst="line">
              <a:avLst/>
            </a:prstGeom>
            <a:solidFill>
              <a:schemeClr val="accent1"/>
            </a:solidFill>
            <a:ln w="19050" cap="flat" cmpd="sng" algn="ctr">
              <a:solidFill>
                <a:schemeClr val="tx1"/>
              </a:solidFill>
              <a:prstDash val="sysDash"/>
              <a:round/>
              <a:headEnd type="none" w="med" len="med"/>
              <a:tailEnd type="none" w="med" len="med"/>
            </a:ln>
            <a:effectLst/>
          </p:spPr>
        </p:cxnSp>
        <p:cxnSp>
          <p:nvCxnSpPr>
            <p:cNvPr id="167" name="Straight Connector 166"/>
            <p:cNvCxnSpPr/>
            <p:nvPr/>
          </p:nvCxnSpPr>
          <p:spPr bwMode="auto">
            <a:xfrm flipH="1" flipV="1">
              <a:off x="2050579" y="3702050"/>
              <a:ext cx="140171" cy="168523"/>
            </a:xfrm>
            <a:prstGeom prst="line">
              <a:avLst/>
            </a:prstGeom>
            <a:solidFill>
              <a:schemeClr val="accent1"/>
            </a:solidFill>
            <a:ln w="19050" cap="flat" cmpd="sng" algn="ctr">
              <a:solidFill>
                <a:schemeClr val="tx1"/>
              </a:solidFill>
              <a:prstDash val="sysDash"/>
              <a:round/>
              <a:headEnd type="none" w="med" len="med"/>
              <a:tailEnd type="none" w="med" len="med"/>
            </a:ln>
            <a:effectLst/>
          </p:spPr>
        </p:cxnSp>
      </p:grpSp>
    </p:spTree>
    <p:extLst>
      <p:ext uri="{BB962C8B-B14F-4D97-AF65-F5344CB8AC3E}">
        <p14:creationId xmlns:p14="http://schemas.microsoft.com/office/powerpoint/2010/main" val="354638775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1 </a:t>
            </a:r>
            <a:endParaRPr lang="en-US" sz="4000" dirty="0"/>
          </a:p>
        </p:txBody>
      </p:sp>
      <p:sp>
        <p:nvSpPr>
          <p:cNvPr id="10" name="TextBox 9"/>
          <p:cNvSpPr txBox="1"/>
          <p:nvPr/>
        </p:nvSpPr>
        <p:spPr>
          <a:xfrm>
            <a:off x="611560" y="1259468"/>
            <a:ext cx="8208912" cy="4524316"/>
          </a:xfrm>
          <a:prstGeom prst="rect">
            <a:avLst/>
          </a:prstGeom>
          <a:noFill/>
        </p:spPr>
        <p:txBody>
          <a:bodyPr wrap="square" rtlCol="0">
            <a:spAutoFit/>
          </a:bodyPr>
          <a:lstStyle/>
          <a:p>
            <a:r>
              <a:rPr lang="en-US" sz="1800"/>
              <a:t>The Geometrical Acoustics-based methods are dominating for auralization of indoor cases. Commercial softwares for this (CATT Acoustic, Odeon etc) have offered auralization using the binaural format since the 1990s, and later also the Higher-Order Ambisonics (HOA) format.</a:t>
            </a:r>
          </a:p>
          <a:p>
            <a:endParaRPr lang="en-US" sz="1800"/>
          </a:p>
          <a:p>
            <a:r>
              <a:rPr lang="en-US" sz="1800"/>
              <a:t>GA has two major limitations:</a:t>
            </a:r>
          </a:p>
          <a:p>
            <a:endParaRPr lang="en-US" sz="1800"/>
          </a:p>
          <a:p>
            <a:r>
              <a:rPr lang="en-US" sz="1800"/>
              <a:t>1. </a:t>
            </a:r>
            <a:r>
              <a:rPr lang="en-US" sz="1800" b="1"/>
              <a:t>Finite surfaces</a:t>
            </a:r>
            <a:r>
              <a:rPr lang="en-US" sz="1800"/>
              <a:t> are handled incorrectly (discontinuous wavefronts) – but for hard surfaces this can be handled by adding diffraction.</a:t>
            </a:r>
          </a:p>
          <a:p>
            <a:endParaRPr lang="en-US" sz="1800"/>
          </a:p>
          <a:p>
            <a:r>
              <a:rPr lang="en-US" sz="1800"/>
              <a:t>2</a:t>
            </a:r>
            <a:r>
              <a:rPr lang="en-US" sz="1800" b="1"/>
              <a:t>. Impedance surfaces</a:t>
            </a:r>
            <a:r>
              <a:rPr lang="en-US" sz="1800"/>
              <a:t> are handled incorrectly </a:t>
            </a:r>
            <a:r>
              <a:rPr lang="en-US" sz="1800" b="1"/>
              <a:t>if they are too close</a:t>
            </a:r>
            <a:r>
              <a:rPr lang="en-US" sz="1800"/>
              <a:t> to the source or receiver.</a:t>
            </a:r>
          </a:p>
          <a:p>
            <a:endParaRPr lang="en-US" sz="1800"/>
          </a:p>
          <a:p>
            <a:r>
              <a:rPr lang="en-US" sz="1800"/>
              <a:t>Both limitations are most important at low frequencies. Limitation 1 also for higher frequencies, for some geometries (e.g. behind a screen).</a:t>
            </a:r>
          </a:p>
          <a:p>
            <a:endParaRPr lang="en-US" sz="1800"/>
          </a:p>
        </p:txBody>
      </p:sp>
    </p:spTree>
    <p:extLst>
      <p:ext uri="{BB962C8B-B14F-4D97-AF65-F5344CB8AC3E}">
        <p14:creationId xmlns:p14="http://schemas.microsoft.com/office/powerpoint/2010/main" val="54572867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2 </a:t>
            </a:r>
            <a:endParaRPr lang="en-US" sz="4000" dirty="0"/>
          </a:p>
        </p:txBody>
      </p:sp>
      <p:sp>
        <p:nvSpPr>
          <p:cNvPr id="10" name="TextBox 9"/>
          <p:cNvSpPr txBox="1"/>
          <p:nvPr/>
        </p:nvSpPr>
        <p:spPr>
          <a:xfrm>
            <a:off x="539552" y="1336700"/>
            <a:ext cx="8208912" cy="4801315"/>
          </a:xfrm>
          <a:prstGeom prst="rect">
            <a:avLst/>
          </a:prstGeom>
          <a:noFill/>
        </p:spPr>
        <p:txBody>
          <a:bodyPr wrap="square" rtlCol="0">
            <a:spAutoFit/>
          </a:bodyPr>
          <a:lstStyle/>
          <a:p>
            <a:r>
              <a:rPr lang="en-US" sz="1800"/>
              <a:t>The GA-based methods also have very clear advantages:</a:t>
            </a:r>
          </a:p>
          <a:p>
            <a:endParaRPr lang="en-US" sz="1800"/>
          </a:p>
          <a:p>
            <a:r>
              <a:rPr lang="en-US" sz="1800"/>
              <a:t>• Commercially available software, with (almost) all auralization tools needed. </a:t>
            </a:r>
          </a:p>
          <a:p>
            <a:endParaRPr lang="en-US" sz="1800"/>
          </a:p>
          <a:p>
            <a:r>
              <a:rPr lang="en-US" sz="1800"/>
              <a:t>• Simplified calculations possible (few rays in ray tracing), to get a rough idea of how a room will sound.</a:t>
            </a:r>
          </a:p>
          <a:p>
            <a:endParaRPr lang="en-US" sz="1800"/>
          </a:p>
          <a:p>
            <a:r>
              <a:rPr lang="en-US" sz="1800"/>
              <a:t>• Ray tracing can handle the important diffuse reflections/scattering and late reverberation.</a:t>
            </a:r>
          </a:p>
          <a:p>
            <a:endParaRPr lang="en-US" sz="1800"/>
          </a:p>
          <a:p>
            <a:r>
              <a:rPr lang="en-US" sz="1800"/>
              <a:t>• Some source directivity data is easily available.</a:t>
            </a:r>
          </a:p>
          <a:p>
            <a:endParaRPr lang="en-US" sz="1800"/>
          </a:p>
          <a:p>
            <a:r>
              <a:rPr lang="en-US" sz="1800"/>
              <a:t>• Quite much absorption data is easily available. But! Only absorption coefficients from 125 Hz to 4 kHz! Scattering coefficients more difficult to find.</a:t>
            </a:r>
          </a:p>
          <a:p>
            <a:endParaRPr lang="en-US" sz="1800"/>
          </a:p>
          <a:p>
            <a:r>
              <a:rPr lang="en-US" sz="1800"/>
              <a:t>• Market open for the development of open-source tools!</a:t>
            </a:r>
          </a:p>
          <a:p>
            <a:endParaRPr lang="en-US" sz="1800"/>
          </a:p>
        </p:txBody>
      </p:sp>
    </p:spTree>
    <p:extLst>
      <p:ext uri="{BB962C8B-B14F-4D97-AF65-F5344CB8AC3E}">
        <p14:creationId xmlns:p14="http://schemas.microsoft.com/office/powerpoint/2010/main" val="272679160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3a </a:t>
            </a:r>
            <a:endParaRPr lang="en-US" sz="4000" dirty="0"/>
          </a:p>
        </p:txBody>
      </p:sp>
      <p:sp>
        <p:nvSpPr>
          <p:cNvPr id="10" name="TextBox 9"/>
          <p:cNvSpPr txBox="1"/>
          <p:nvPr/>
        </p:nvSpPr>
        <p:spPr>
          <a:xfrm>
            <a:off x="539552" y="1052736"/>
            <a:ext cx="8424936" cy="2031325"/>
          </a:xfrm>
          <a:prstGeom prst="rect">
            <a:avLst/>
          </a:prstGeom>
          <a:noFill/>
        </p:spPr>
        <p:txBody>
          <a:bodyPr wrap="square" rtlCol="0">
            <a:spAutoFit/>
          </a:bodyPr>
          <a:lstStyle/>
          <a:p>
            <a:r>
              <a:rPr lang="en-US" sz="1800"/>
              <a:t>The diffraction phenomenon is illustrated by these two animations (made with the Edge diffraction toolbox by the author):</a:t>
            </a:r>
          </a:p>
          <a:p>
            <a:r>
              <a:rPr lang="en-US" sz="1800"/>
              <a:t>Shoebox room with two ceiling reflectors.</a:t>
            </a:r>
          </a:p>
          <a:p>
            <a:endParaRPr lang="en-US" sz="1800"/>
          </a:p>
          <a:p>
            <a:r>
              <a:rPr lang="en-US" sz="1800"/>
              <a:t>Specular reflections only (&lt;=order 6):	Specular reflections and diffraction</a:t>
            </a:r>
            <a:br>
              <a:rPr lang="en-US" sz="1800"/>
            </a:br>
            <a:r>
              <a:rPr lang="en-US" sz="1800"/>
              <a:t>					(order 1):</a:t>
            </a:r>
          </a:p>
          <a:p>
            <a:endParaRPr lang="en-US" sz="1800"/>
          </a:p>
        </p:txBody>
      </p:sp>
      <p:pic>
        <p:nvPicPr>
          <p:cNvPr id="3" name="Reflectors_s6d1_geom_long.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11560" y="2852935"/>
            <a:ext cx="3384376" cy="2656965"/>
          </a:xfrm>
          <a:prstGeom prst="rect">
            <a:avLst/>
          </a:prstGeom>
        </p:spPr>
      </p:pic>
      <p:pic>
        <p:nvPicPr>
          <p:cNvPr id="4" name="Reflectors_s6d1_diff_long.mo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5221684" y="2852936"/>
            <a:ext cx="3382764" cy="2655699"/>
          </a:xfrm>
          <a:prstGeom prst="rect">
            <a:avLst/>
          </a:prstGeom>
        </p:spPr>
      </p:pic>
      <p:cxnSp>
        <p:nvCxnSpPr>
          <p:cNvPr id="5" name="Straight Connector 4"/>
          <p:cNvCxnSpPr/>
          <p:nvPr/>
        </p:nvCxnSpPr>
        <p:spPr bwMode="auto">
          <a:xfrm>
            <a:off x="611560" y="5504532"/>
            <a:ext cx="3384376" cy="0"/>
          </a:xfrm>
          <a:prstGeom prst="line">
            <a:avLst/>
          </a:prstGeom>
          <a:solidFill>
            <a:schemeClr val="accent1"/>
          </a:solidFill>
          <a:ln w="38100" cap="flat" cmpd="sng" algn="ctr">
            <a:solidFill>
              <a:srgbClr val="FFFF00"/>
            </a:solidFill>
            <a:prstDash val="solid"/>
            <a:round/>
            <a:headEnd type="none" w="med" len="med"/>
            <a:tailEnd type="none" w="med" len="med"/>
          </a:ln>
          <a:effectLst/>
        </p:spPr>
      </p:cxnSp>
      <p:cxnSp>
        <p:nvCxnSpPr>
          <p:cNvPr id="8" name="Straight Connector 7"/>
          <p:cNvCxnSpPr/>
          <p:nvPr/>
        </p:nvCxnSpPr>
        <p:spPr bwMode="auto">
          <a:xfrm>
            <a:off x="630610" y="2852936"/>
            <a:ext cx="3384376" cy="0"/>
          </a:xfrm>
          <a:prstGeom prst="line">
            <a:avLst/>
          </a:prstGeom>
          <a:solidFill>
            <a:schemeClr val="accent1"/>
          </a:solidFill>
          <a:ln w="38100" cap="flat" cmpd="sng" algn="ctr">
            <a:solidFill>
              <a:srgbClr val="FFFF00"/>
            </a:solidFill>
            <a:prstDash val="solid"/>
            <a:round/>
            <a:headEnd type="none" w="med" len="med"/>
            <a:tailEnd type="none" w="med" len="med"/>
          </a:ln>
          <a:effectLst/>
        </p:spPr>
      </p:cxnSp>
      <p:cxnSp>
        <p:nvCxnSpPr>
          <p:cNvPr id="9" name="Straight Connector 8"/>
          <p:cNvCxnSpPr/>
          <p:nvPr/>
        </p:nvCxnSpPr>
        <p:spPr bwMode="auto">
          <a:xfrm>
            <a:off x="5247630" y="2852936"/>
            <a:ext cx="3384376" cy="0"/>
          </a:xfrm>
          <a:prstGeom prst="line">
            <a:avLst/>
          </a:prstGeom>
          <a:solidFill>
            <a:schemeClr val="accent1"/>
          </a:solidFill>
          <a:ln w="38100" cap="flat" cmpd="sng" algn="ctr">
            <a:solidFill>
              <a:srgbClr val="FFFF00"/>
            </a:solidFill>
            <a:prstDash val="solid"/>
            <a:round/>
            <a:headEnd type="none" w="med" len="med"/>
            <a:tailEnd type="none" w="med" len="med"/>
          </a:ln>
          <a:effectLst/>
        </p:spPr>
      </p:cxnSp>
      <p:cxnSp>
        <p:nvCxnSpPr>
          <p:cNvPr id="11" name="Straight Connector 10"/>
          <p:cNvCxnSpPr/>
          <p:nvPr/>
        </p:nvCxnSpPr>
        <p:spPr bwMode="auto">
          <a:xfrm>
            <a:off x="5220072" y="5517232"/>
            <a:ext cx="3384376" cy="0"/>
          </a:xfrm>
          <a:prstGeom prst="line">
            <a:avLst/>
          </a:prstGeom>
          <a:solidFill>
            <a:schemeClr val="accent1"/>
          </a:solidFill>
          <a:ln w="38100" cap="flat" cmpd="sng" algn="ctr">
            <a:solidFill>
              <a:srgbClr val="FFFF00"/>
            </a:solidFill>
            <a:prstDash val="solid"/>
            <a:round/>
            <a:headEnd type="none" w="med" len="med"/>
            <a:tailEnd type="none" w="med" len="med"/>
          </a:ln>
          <a:effectLst/>
        </p:spPr>
      </p:cxnSp>
      <p:cxnSp>
        <p:nvCxnSpPr>
          <p:cNvPr id="12" name="Straight Connector 11"/>
          <p:cNvCxnSpPr/>
          <p:nvPr/>
        </p:nvCxnSpPr>
        <p:spPr bwMode="auto">
          <a:xfrm flipH="1" flipV="1">
            <a:off x="5220072" y="2852936"/>
            <a:ext cx="8384" cy="2672680"/>
          </a:xfrm>
          <a:prstGeom prst="line">
            <a:avLst/>
          </a:prstGeom>
          <a:solidFill>
            <a:schemeClr val="accent1"/>
          </a:solidFill>
          <a:ln w="38100" cap="flat" cmpd="sng" algn="ctr">
            <a:solidFill>
              <a:srgbClr val="FFFF00"/>
            </a:solidFill>
            <a:prstDash val="solid"/>
            <a:round/>
            <a:headEnd type="none" w="med" len="med"/>
            <a:tailEnd type="none" w="med" len="med"/>
          </a:ln>
          <a:effectLst/>
        </p:spPr>
      </p:cxnSp>
      <p:cxnSp>
        <p:nvCxnSpPr>
          <p:cNvPr id="16" name="Straight Connector 15"/>
          <p:cNvCxnSpPr/>
          <p:nvPr/>
        </p:nvCxnSpPr>
        <p:spPr bwMode="auto">
          <a:xfrm flipH="1" flipV="1">
            <a:off x="611560" y="2852936"/>
            <a:ext cx="8384" cy="2672680"/>
          </a:xfrm>
          <a:prstGeom prst="line">
            <a:avLst/>
          </a:prstGeom>
          <a:solidFill>
            <a:schemeClr val="accent1"/>
          </a:solidFill>
          <a:ln w="38100" cap="flat" cmpd="sng" algn="ctr">
            <a:solidFill>
              <a:srgbClr val="FFFF00"/>
            </a:solidFill>
            <a:prstDash val="solid"/>
            <a:round/>
            <a:headEnd type="none" w="med" len="med"/>
            <a:tailEnd type="none" w="med" len="med"/>
          </a:ln>
          <a:effectLst/>
        </p:spPr>
      </p:cxnSp>
    </p:spTree>
    <p:extLst>
      <p:ext uri="{BB962C8B-B14F-4D97-AF65-F5344CB8AC3E}">
        <p14:creationId xmlns:p14="http://schemas.microsoft.com/office/powerpoint/2010/main" val="2041993812"/>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3a </a:t>
            </a:r>
            <a:endParaRPr lang="en-US" sz="4000" dirty="0"/>
          </a:p>
        </p:txBody>
      </p:sp>
      <p:pic>
        <p:nvPicPr>
          <p:cNvPr id="2" name="Reflectors_s6d1_geom_long.mo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7"/>
          <a:stretch>
            <a:fillRect/>
          </a:stretch>
        </p:blipFill>
        <p:spPr>
          <a:xfrm>
            <a:off x="611560" y="2789155"/>
            <a:ext cx="3168352" cy="2487372"/>
          </a:xfrm>
          <a:prstGeom prst="rect">
            <a:avLst/>
          </a:prstGeom>
        </p:spPr>
      </p:pic>
      <p:pic>
        <p:nvPicPr>
          <p:cNvPr id="5" name="Reflectors_s6d1_diff_long.mov">
            <a:hlinkClick r:id="" action="ppaction://media"/>
          </p:cNvPr>
          <p:cNvPicPr>
            <a:picLocks noChangeAspect="1"/>
          </p:cNvPicPr>
          <p:nvPr>
            <a:videoFile r:link="rId4"/>
            <p:extLst>
              <p:ext uri="{DAA4B4D4-6D71-4841-9C94-3DE7FCFB9230}">
                <p14:media xmlns:p14="http://schemas.microsoft.com/office/powerpoint/2010/main" r:link="rId3"/>
              </p:ext>
            </p:extLst>
          </p:nvPr>
        </p:nvPicPr>
        <p:blipFill>
          <a:blip r:embed="rId8"/>
          <a:stretch>
            <a:fillRect/>
          </a:stretch>
        </p:blipFill>
        <p:spPr>
          <a:xfrm>
            <a:off x="5364088" y="2789155"/>
            <a:ext cx="3168352" cy="2487372"/>
          </a:xfrm>
          <a:prstGeom prst="rect">
            <a:avLst/>
          </a:prstGeom>
        </p:spPr>
      </p:pic>
      <p:sp>
        <p:nvSpPr>
          <p:cNvPr id="3" name="TextBox 2"/>
          <p:cNvSpPr txBox="1"/>
          <p:nvPr/>
        </p:nvSpPr>
        <p:spPr>
          <a:xfrm>
            <a:off x="539552" y="5313982"/>
            <a:ext cx="8496944" cy="646331"/>
          </a:xfrm>
          <a:prstGeom prst="rect">
            <a:avLst/>
          </a:prstGeom>
          <a:noFill/>
        </p:spPr>
        <p:txBody>
          <a:bodyPr wrap="square" rtlCol="0">
            <a:spAutoFit/>
          </a:bodyPr>
          <a:lstStyle/>
          <a:p>
            <a:r>
              <a:rPr lang="en-US" sz="1800"/>
              <a:t>Specular reflections imply truncated wavefronts, which are clearly unphysical, and this error might be important or less important. Examples on next slide.</a:t>
            </a:r>
          </a:p>
        </p:txBody>
      </p:sp>
      <p:sp>
        <p:nvSpPr>
          <p:cNvPr id="7" name="TextBox 6"/>
          <p:cNvSpPr txBox="1"/>
          <p:nvPr/>
        </p:nvSpPr>
        <p:spPr>
          <a:xfrm>
            <a:off x="539552" y="1052736"/>
            <a:ext cx="8424936" cy="2031325"/>
          </a:xfrm>
          <a:prstGeom prst="rect">
            <a:avLst/>
          </a:prstGeom>
          <a:noFill/>
        </p:spPr>
        <p:txBody>
          <a:bodyPr wrap="square" rtlCol="0">
            <a:spAutoFit/>
          </a:bodyPr>
          <a:lstStyle/>
          <a:p>
            <a:r>
              <a:rPr lang="en-US" sz="1800"/>
              <a:t>The diffraction phenomenon is illustrated by these two animations (made with the Edge diffraction toolbox by the author):</a:t>
            </a:r>
          </a:p>
          <a:p>
            <a:r>
              <a:rPr lang="en-US" sz="1800"/>
              <a:t>Shoebox room with two ceiling reflectors.</a:t>
            </a:r>
          </a:p>
          <a:p>
            <a:endParaRPr lang="en-US" sz="1800"/>
          </a:p>
          <a:p>
            <a:r>
              <a:rPr lang="en-US" sz="1800"/>
              <a:t>Specular reflections only (&lt;=order 6):	Specular reflections and diffraction</a:t>
            </a:r>
            <a:br>
              <a:rPr lang="en-US" sz="1800"/>
            </a:br>
            <a:r>
              <a:rPr lang="en-US" sz="1800"/>
              <a:t>					(order 1):</a:t>
            </a:r>
          </a:p>
          <a:p>
            <a:endParaRPr lang="en-US" sz="1800"/>
          </a:p>
        </p:txBody>
      </p:sp>
    </p:spTree>
    <p:extLst>
      <p:ext uri="{BB962C8B-B14F-4D97-AF65-F5344CB8AC3E}">
        <p14:creationId xmlns:p14="http://schemas.microsoft.com/office/powerpoint/2010/main" val="236100718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3a </a:t>
            </a:r>
            <a:endParaRPr lang="en-US" sz="4000" dirty="0"/>
          </a:p>
        </p:txBody>
      </p:sp>
      <p:pic>
        <p:nvPicPr>
          <p:cNvPr id="2" name="Reflectors_s6d1_geom_long.mo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7"/>
          <a:stretch>
            <a:fillRect/>
          </a:stretch>
        </p:blipFill>
        <p:spPr>
          <a:xfrm>
            <a:off x="611560" y="2789155"/>
            <a:ext cx="3168352" cy="2487372"/>
          </a:xfrm>
          <a:prstGeom prst="rect">
            <a:avLst/>
          </a:prstGeom>
        </p:spPr>
      </p:pic>
      <p:pic>
        <p:nvPicPr>
          <p:cNvPr id="5" name="Reflectors_s6d1_diff_long.mov">
            <a:hlinkClick r:id="" action="ppaction://media"/>
          </p:cNvPr>
          <p:cNvPicPr>
            <a:picLocks noChangeAspect="1"/>
          </p:cNvPicPr>
          <p:nvPr>
            <a:videoFile r:link="rId4"/>
            <p:extLst>
              <p:ext uri="{DAA4B4D4-6D71-4841-9C94-3DE7FCFB9230}">
                <p14:media xmlns:p14="http://schemas.microsoft.com/office/powerpoint/2010/main" r:link="rId3"/>
              </p:ext>
            </p:extLst>
          </p:nvPr>
        </p:nvPicPr>
        <p:blipFill>
          <a:blip r:embed="rId8"/>
          <a:stretch>
            <a:fillRect/>
          </a:stretch>
        </p:blipFill>
        <p:spPr>
          <a:xfrm>
            <a:off x="5364088" y="2789155"/>
            <a:ext cx="3168352" cy="2487372"/>
          </a:xfrm>
          <a:prstGeom prst="rect">
            <a:avLst/>
          </a:prstGeom>
        </p:spPr>
      </p:pic>
      <p:sp>
        <p:nvSpPr>
          <p:cNvPr id="3" name="TextBox 2"/>
          <p:cNvSpPr txBox="1"/>
          <p:nvPr/>
        </p:nvSpPr>
        <p:spPr>
          <a:xfrm>
            <a:off x="539552" y="5313982"/>
            <a:ext cx="8496944" cy="369332"/>
          </a:xfrm>
          <a:prstGeom prst="rect">
            <a:avLst/>
          </a:prstGeom>
          <a:noFill/>
        </p:spPr>
        <p:txBody>
          <a:bodyPr wrap="square" rtlCol="0">
            <a:spAutoFit/>
          </a:bodyPr>
          <a:lstStyle/>
          <a:p>
            <a:r>
              <a:rPr lang="en-US" sz="1800"/>
              <a:t>We can inspect the response (IR and TF) in two different receiver positions. </a:t>
            </a:r>
          </a:p>
        </p:txBody>
      </p:sp>
      <p:sp>
        <p:nvSpPr>
          <p:cNvPr id="4" name="Oval 3"/>
          <p:cNvSpPr/>
          <p:nvPr/>
        </p:nvSpPr>
        <p:spPr bwMode="auto">
          <a:xfrm>
            <a:off x="6948264" y="4077072"/>
            <a:ext cx="144016" cy="144016"/>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8" name="Oval 7"/>
          <p:cNvSpPr/>
          <p:nvPr/>
        </p:nvSpPr>
        <p:spPr bwMode="auto">
          <a:xfrm>
            <a:off x="6677166" y="3035092"/>
            <a:ext cx="144016" cy="144016"/>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 name="TextBox 8"/>
          <p:cNvSpPr txBox="1"/>
          <p:nvPr/>
        </p:nvSpPr>
        <p:spPr>
          <a:xfrm>
            <a:off x="539552" y="1052736"/>
            <a:ext cx="8424936" cy="2031325"/>
          </a:xfrm>
          <a:prstGeom prst="rect">
            <a:avLst/>
          </a:prstGeom>
          <a:noFill/>
        </p:spPr>
        <p:txBody>
          <a:bodyPr wrap="square" rtlCol="0">
            <a:spAutoFit/>
          </a:bodyPr>
          <a:lstStyle/>
          <a:p>
            <a:r>
              <a:rPr lang="en-US" sz="1800"/>
              <a:t>The diffraction phenomenon is illustrated by these two animations (made with the Edge diffraction toolbox by the author):</a:t>
            </a:r>
          </a:p>
          <a:p>
            <a:r>
              <a:rPr lang="en-US" sz="1800"/>
              <a:t>Shoebox room with two ceiling reflectors.</a:t>
            </a:r>
          </a:p>
          <a:p>
            <a:endParaRPr lang="en-US" sz="1800"/>
          </a:p>
          <a:p>
            <a:r>
              <a:rPr lang="en-US" sz="1800"/>
              <a:t>Specular reflections only (&lt;=order 6):	Specular reflections and diffraction</a:t>
            </a:r>
            <a:br>
              <a:rPr lang="en-US" sz="1800"/>
            </a:br>
            <a:r>
              <a:rPr lang="en-US" sz="1800"/>
              <a:t>					(order 1):</a:t>
            </a:r>
          </a:p>
          <a:p>
            <a:endParaRPr lang="en-US" sz="1800"/>
          </a:p>
        </p:txBody>
      </p:sp>
    </p:spTree>
    <p:extLst>
      <p:ext uri="{BB962C8B-B14F-4D97-AF65-F5344CB8AC3E}">
        <p14:creationId xmlns:p14="http://schemas.microsoft.com/office/powerpoint/2010/main" val="92420319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This tutorial</a:t>
            </a:r>
            <a:endParaRPr lang="en-US" sz="4000" dirty="0"/>
          </a:p>
        </p:txBody>
      </p:sp>
      <p:sp>
        <p:nvSpPr>
          <p:cNvPr id="2" name="TextBox 1"/>
          <p:cNvSpPr txBox="1"/>
          <p:nvPr/>
        </p:nvSpPr>
        <p:spPr>
          <a:xfrm>
            <a:off x="611560" y="1668864"/>
            <a:ext cx="7920880" cy="3416320"/>
          </a:xfrm>
          <a:prstGeom prst="rect">
            <a:avLst/>
          </a:prstGeom>
          <a:noFill/>
        </p:spPr>
        <p:txBody>
          <a:bodyPr wrap="square" rtlCol="0">
            <a:spAutoFit/>
          </a:bodyPr>
          <a:lstStyle/>
          <a:p>
            <a:r>
              <a:rPr lang="en-US" sz="2400"/>
              <a:t>• Recap: the auralization block diagram </a:t>
            </a:r>
            <a:br>
              <a:rPr lang="en-US" sz="2400"/>
            </a:br>
            <a:r>
              <a:rPr lang="en-US" sz="2400"/>
              <a:t>        Source   -   Impulse response  -   Sound rendering</a:t>
            </a:r>
          </a:p>
          <a:p>
            <a:endParaRPr lang="en-US" sz="2400"/>
          </a:p>
          <a:p>
            <a:r>
              <a:rPr lang="en-US" sz="2400"/>
              <a:t>• Computation of impulse responses for auralization</a:t>
            </a:r>
          </a:p>
          <a:p>
            <a:r>
              <a:rPr lang="en-US" sz="2400"/>
              <a:t>	- “Exact” methods – how to use them in auralization</a:t>
            </a:r>
          </a:p>
          <a:p>
            <a:r>
              <a:rPr lang="en-US" sz="2400"/>
              <a:t>	- Geometrical acoustics (GA) methods </a:t>
            </a:r>
          </a:p>
          <a:p>
            <a:endParaRPr lang="en-US" sz="2400"/>
          </a:p>
          <a:p>
            <a:endParaRPr lang="en-US" sz="2400"/>
          </a:p>
          <a:p>
            <a:endParaRPr lang="en-US" sz="2400"/>
          </a:p>
        </p:txBody>
      </p:sp>
      <p:sp>
        <p:nvSpPr>
          <p:cNvPr id="3" name="Oval 2"/>
          <p:cNvSpPr/>
          <p:nvPr/>
        </p:nvSpPr>
        <p:spPr bwMode="auto">
          <a:xfrm>
            <a:off x="2699792" y="1916832"/>
            <a:ext cx="2952328" cy="79208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p:nvPr/>
        </p:nvCxnSpPr>
        <p:spPr bwMode="auto">
          <a:xfrm flipV="1">
            <a:off x="1691680" y="2564904"/>
            <a:ext cx="1296144" cy="288032"/>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87230260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3a </a:t>
            </a:r>
            <a:endParaRPr lang="en-US" sz="4000" dirty="0"/>
          </a:p>
        </p:txBody>
      </p:sp>
      <p:sp>
        <p:nvSpPr>
          <p:cNvPr id="10" name="TextBox 9"/>
          <p:cNvSpPr txBox="1"/>
          <p:nvPr/>
        </p:nvSpPr>
        <p:spPr>
          <a:xfrm>
            <a:off x="539552" y="1052736"/>
            <a:ext cx="5616624" cy="369332"/>
          </a:xfrm>
          <a:prstGeom prst="rect">
            <a:avLst/>
          </a:prstGeom>
          <a:noFill/>
        </p:spPr>
        <p:txBody>
          <a:bodyPr wrap="square" rtlCol="0">
            <a:spAutoFit/>
          </a:bodyPr>
          <a:lstStyle/>
          <a:p>
            <a:r>
              <a:rPr lang="en-US" sz="1800"/>
              <a:t>We inspect the responses in two different points.</a:t>
            </a:r>
          </a:p>
        </p:txBody>
      </p:sp>
      <p:pic>
        <p:nvPicPr>
          <p:cNvPr id="5" name="Reflectors_s6d1_diff_long.mo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7164288" y="188640"/>
            <a:ext cx="1358800" cy="1066750"/>
          </a:xfrm>
          <a:prstGeom prst="rect">
            <a:avLst/>
          </a:prstGeom>
        </p:spPr>
      </p:pic>
      <p:sp>
        <p:nvSpPr>
          <p:cNvPr id="8" name="Oval 7"/>
          <p:cNvSpPr/>
          <p:nvPr/>
        </p:nvSpPr>
        <p:spPr bwMode="auto">
          <a:xfrm>
            <a:off x="7710679" y="269115"/>
            <a:ext cx="88702" cy="8870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 name="Oval 8"/>
          <p:cNvSpPr/>
          <p:nvPr/>
        </p:nvSpPr>
        <p:spPr bwMode="auto">
          <a:xfrm>
            <a:off x="7846145" y="692696"/>
            <a:ext cx="88702" cy="8870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pic>
        <p:nvPicPr>
          <p:cNvPr id="11" name="Picture 10" descr="ir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560" y="1340768"/>
            <a:ext cx="3456384" cy="2592288"/>
          </a:xfrm>
          <a:prstGeom prst="rect">
            <a:avLst/>
          </a:prstGeom>
        </p:spPr>
      </p:pic>
      <p:pic>
        <p:nvPicPr>
          <p:cNvPr id="12" name="Picture 11" descr="ir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16016" y="1340768"/>
            <a:ext cx="3456384" cy="2592288"/>
          </a:xfrm>
          <a:prstGeom prst="rect">
            <a:avLst/>
          </a:prstGeom>
        </p:spPr>
      </p:pic>
      <p:pic>
        <p:nvPicPr>
          <p:cNvPr id="13" name="Picture 12" descr="tf1.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1560" y="3897052"/>
            <a:ext cx="3456384" cy="2592288"/>
          </a:xfrm>
          <a:prstGeom prst="rect">
            <a:avLst/>
          </a:prstGeom>
        </p:spPr>
      </p:pic>
      <p:pic>
        <p:nvPicPr>
          <p:cNvPr id="14" name="Picture 13" descr="tf2.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16016" y="3897052"/>
            <a:ext cx="3456384" cy="2592288"/>
          </a:xfrm>
          <a:prstGeom prst="rect">
            <a:avLst/>
          </a:prstGeom>
        </p:spPr>
      </p:pic>
    </p:spTree>
    <p:extLst>
      <p:ext uri="{BB962C8B-B14F-4D97-AF65-F5344CB8AC3E}">
        <p14:creationId xmlns:p14="http://schemas.microsoft.com/office/powerpoint/2010/main" val="316527751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3a </a:t>
            </a:r>
            <a:endParaRPr lang="en-US" sz="4000" dirty="0"/>
          </a:p>
        </p:txBody>
      </p:sp>
      <p:sp>
        <p:nvSpPr>
          <p:cNvPr id="10" name="TextBox 9"/>
          <p:cNvSpPr txBox="1"/>
          <p:nvPr/>
        </p:nvSpPr>
        <p:spPr>
          <a:xfrm>
            <a:off x="539552" y="1052736"/>
            <a:ext cx="5616624" cy="646331"/>
          </a:xfrm>
          <a:prstGeom prst="rect">
            <a:avLst/>
          </a:prstGeom>
          <a:noFill/>
        </p:spPr>
        <p:txBody>
          <a:bodyPr wrap="square" rtlCol="0">
            <a:spAutoFit/>
          </a:bodyPr>
          <a:lstStyle/>
          <a:p>
            <a:r>
              <a:rPr lang="en-US" sz="1800"/>
              <a:t>We listen to the “pinkified” impulse responses in two different points.</a:t>
            </a:r>
          </a:p>
        </p:txBody>
      </p:sp>
      <p:pic>
        <p:nvPicPr>
          <p:cNvPr id="5" name="Reflectors_s6d1_diff_long.mo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13"/>
          <a:stretch>
            <a:fillRect/>
          </a:stretch>
        </p:blipFill>
        <p:spPr>
          <a:xfrm>
            <a:off x="7164288" y="188640"/>
            <a:ext cx="1358800" cy="1066750"/>
          </a:xfrm>
          <a:prstGeom prst="rect">
            <a:avLst/>
          </a:prstGeom>
        </p:spPr>
      </p:pic>
      <p:sp>
        <p:nvSpPr>
          <p:cNvPr id="8" name="Oval 7"/>
          <p:cNvSpPr/>
          <p:nvPr/>
        </p:nvSpPr>
        <p:spPr bwMode="auto">
          <a:xfrm>
            <a:off x="7710679" y="269115"/>
            <a:ext cx="88702" cy="8870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 name="Oval 8"/>
          <p:cNvSpPr/>
          <p:nvPr/>
        </p:nvSpPr>
        <p:spPr bwMode="auto">
          <a:xfrm>
            <a:off x="7846145" y="692696"/>
            <a:ext cx="88702" cy="8870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pic>
        <p:nvPicPr>
          <p:cNvPr id="11" name="Picture 10" descr="ir1.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11560" y="1970838"/>
            <a:ext cx="2400267" cy="1800200"/>
          </a:xfrm>
          <a:prstGeom prst="rect">
            <a:avLst/>
          </a:prstGeom>
        </p:spPr>
      </p:pic>
      <p:pic>
        <p:nvPicPr>
          <p:cNvPr id="12" name="Picture 11" descr="ir2.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716016" y="1970838"/>
            <a:ext cx="2376264" cy="1782198"/>
          </a:xfrm>
          <a:prstGeom prst="rect">
            <a:avLst/>
          </a:prstGeom>
        </p:spPr>
      </p:pic>
      <p:pic>
        <p:nvPicPr>
          <p:cNvPr id="13" name="Picture 12" descr="tf1.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611560" y="4527122"/>
            <a:ext cx="2376264" cy="1782198"/>
          </a:xfrm>
          <a:prstGeom prst="rect">
            <a:avLst/>
          </a:prstGeom>
        </p:spPr>
      </p:pic>
      <p:pic>
        <p:nvPicPr>
          <p:cNvPr id="14" name="Picture 13" descr="tf2.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716016" y="4527122"/>
            <a:ext cx="2376264" cy="1782198"/>
          </a:xfrm>
          <a:prstGeom prst="rect">
            <a:avLst/>
          </a:prstGeom>
        </p:spPr>
      </p:pic>
      <p:pic>
        <p:nvPicPr>
          <p:cNvPr id="2" name="irgeom1f.wav">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2987824" y="2420888"/>
            <a:ext cx="432048" cy="432048"/>
          </a:xfrm>
          <a:prstGeom prst="rect">
            <a:avLst/>
          </a:prstGeom>
        </p:spPr>
      </p:pic>
      <p:pic>
        <p:nvPicPr>
          <p:cNvPr id="3" name="irtot1f.wav">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2987824" y="3068960"/>
            <a:ext cx="406400" cy="406400"/>
          </a:xfrm>
          <a:prstGeom prst="rect">
            <a:avLst/>
          </a:prstGeom>
        </p:spPr>
      </p:pic>
      <p:pic>
        <p:nvPicPr>
          <p:cNvPr id="4" name="irgeom2f.wav">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7092280" y="2420888"/>
            <a:ext cx="406400" cy="406400"/>
          </a:xfrm>
          <a:prstGeom prst="rect">
            <a:avLst/>
          </a:prstGeom>
        </p:spPr>
      </p:pic>
      <p:pic>
        <p:nvPicPr>
          <p:cNvPr id="6" name="irtot2f.wav">
            <a:hlinkClick r:id="" action="ppaction://media"/>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7092280" y="3068960"/>
            <a:ext cx="406400" cy="406400"/>
          </a:xfrm>
          <a:prstGeom prst="rect">
            <a:avLst/>
          </a:prstGeom>
        </p:spPr>
      </p:pic>
    </p:spTree>
    <p:extLst>
      <p:ext uri="{BB962C8B-B14F-4D97-AF65-F5344CB8AC3E}">
        <p14:creationId xmlns:p14="http://schemas.microsoft.com/office/powerpoint/2010/main" val="357906899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308" fill="hold"/>
                                        <p:tgtEl>
                                          <p:spTgt spid="2"/>
                                        </p:tgtEl>
                                      </p:cBhvr>
                                    </p:cmd>
                                  </p:childTnLst>
                                </p:cTn>
                              </p:par>
                            </p:childTnLst>
                          </p:cTn>
                        </p:par>
                      </p:childTnLst>
                    </p:cTn>
                  </p:par>
                </p:childTnLst>
              </p:cTn>
              <p:nextCondLst>
                <p:cond evt="onClick" delay="0">
                  <p:tgtEl>
                    <p:spTgt spid="2"/>
                  </p:tgtEl>
                </p:cond>
              </p:nextCondLst>
            </p:seq>
            <p:audio>
              <p:cMediaNode vol="80000">
                <p:cTn id="13" fill="hold" display="0">
                  <p:stCondLst>
                    <p:cond delay="indefinite"/>
                  </p:stCondLst>
                  <p:endCondLst>
                    <p:cond evt="onStopAudio" delay="0">
                      <p:tgtEl>
                        <p:sldTgt/>
                      </p:tgtEl>
                    </p:cond>
                  </p:endCondLst>
                </p:cTn>
                <p:tgtEl>
                  <p:spTgt spid="2"/>
                </p:tgtEl>
              </p:cMediaNode>
            </p:audio>
            <p:seq concurrent="1" nextAc="seek">
              <p:cTn id="14" restart="whenNotActive" fill="hold" evtFilter="cancelBubble" nodeType="interactiveSeq">
                <p:stCondLst>
                  <p:cond evt="onClick" delay="0">
                    <p:tgtEl>
                      <p:spTgt spid="3"/>
                    </p:tgtEl>
                  </p:cond>
                </p:stCondLst>
                <p:endSync evt="end" delay="0">
                  <p:rtn val="all"/>
                </p:endSync>
                <p:childTnLst>
                  <p:par>
                    <p:cTn id="15" fill="hold">
                      <p:stCondLst>
                        <p:cond delay="0"/>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308" fill="hold"/>
                                        <p:tgtEl>
                                          <p:spTgt spid="3"/>
                                        </p:tgtEl>
                                      </p:cBhvr>
                                    </p:cmd>
                                  </p:childTnLst>
                                </p:cTn>
                              </p:par>
                            </p:childTnLst>
                          </p:cTn>
                        </p:par>
                      </p:childTnLst>
                    </p:cTn>
                  </p:par>
                </p:childTnLst>
              </p:cTn>
              <p:nextCondLst>
                <p:cond evt="onClick" delay="0">
                  <p:tgtEl>
                    <p:spTgt spid="3"/>
                  </p:tgtEl>
                </p:cond>
              </p:nextCondLst>
            </p:seq>
            <p:audio>
              <p:cMediaNode vol="80000">
                <p:cTn id="19" fill="hold" display="0">
                  <p:stCondLst>
                    <p:cond delay="indefinite"/>
                  </p:stCondLst>
                  <p:endCondLst>
                    <p:cond evt="onStopAudio" delay="0">
                      <p:tgtEl>
                        <p:sldTgt/>
                      </p:tgtEl>
                    </p:cond>
                  </p:endCondLst>
                </p:cTn>
                <p:tgtEl>
                  <p:spTgt spid="3"/>
                </p:tgtEl>
              </p:cMediaNode>
            </p:audio>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childTnLst>
                                    <p:cmd type="call" cmd="playFrom(0.0)">
                                      <p:cBhvr>
                                        <p:cTn id="24" dur="308" fill="hold"/>
                                        <p:tgtEl>
                                          <p:spTgt spid="4"/>
                                        </p:tgtEl>
                                      </p:cBhvr>
                                    </p:cmd>
                                  </p:childTnLst>
                                </p:cTn>
                              </p:par>
                            </p:childTnLst>
                          </p:cTn>
                        </p:par>
                      </p:childTnLst>
                    </p:cTn>
                  </p:par>
                </p:childTnLst>
              </p:cTn>
              <p:nextCondLst>
                <p:cond evt="onClick" delay="0">
                  <p:tgtEl>
                    <p:spTgt spid="4"/>
                  </p:tgtEl>
                </p:cond>
              </p:nextCondLst>
            </p:seq>
            <p:audio>
              <p:cMediaNode vol="80000">
                <p:cTn id="25" fill="hold" display="0">
                  <p:stCondLst>
                    <p:cond delay="indefinite"/>
                  </p:stCondLst>
                  <p:endCondLst>
                    <p:cond evt="onStopAudio" delay="0">
                      <p:tgtEl>
                        <p:sldTgt/>
                      </p:tgtEl>
                    </p:cond>
                  </p:endCondLst>
                </p:cTn>
                <p:tgtEl>
                  <p:spTgt spid="4"/>
                </p:tgtEl>
              </p:cMediaNode>
            </p:audio>
            <p:seq concurrent="1" nextAc="seek">
              <p:cTn id="26" restart="whenNotActive" fill="hold" evtFilter="cancelBubble" nodeType="interactiveSeq">
                <p:stCondLst>
                  <p:cond evt="onClick" delay="0">
                    <p:tgtEl>
                      <p:spTgt spid="6"/>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childTnLst>
                                    <p:cmd type="call" cmd="playFrom(0.0)">
                                      <p:cBhvr>
                                        <p:cTn id="30" dur="308" fill="hold"/>
                                        <p:tgtEl>
                                          <p:spTgt spid="6"/>
                                        </p:tgtEl>
                                      </p:cBhvr>
                                    </p:cmd>
                                  </p:childTnLst>
                                </p:cTn>
                              </p:par>
                            </p:childTnLst>
                          </p:cTn>
                        </p:par>
                      </p:childTnLst>
                    </p:cTn>
                  </p:par>
                </p:childTnLst>
              </p:cTn>
              <p:nextCondLst>
                <p:cond evt="onClick" delay="0">
                  <p:tgtEl>
                    <p:spTgt spid="6"/>
                  </p:tgtEl>
                </p:cond>
              </p:nextCondLst>
            </p:seq>
            <p:audio>
              <p:cMediaNode vol="80000">
                <p:cTn id="31" fill="hold" display="0">
                  <p:stCondLst>
                    <p:cond delay="indefinite"/>
                  </p:stCondLst>
                  <p:endCondLst>
                    <p:cond evt="onStopAudio" delay="0">
                      <p:tgtEl>
                        <p:sldTgt/>
                      </p:tgtEl>
                    </p:cond>
                  </p:endCondLst>
                </p:cTn>
                <p:tgtEl>
                  <p:spTgt spid="6"/>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3a </a:t>
            </a:r>
            <a:endParaRPr lang="en-US" sz="4000" dirty="0"/>
          </a:p>
        </p:txBody>
      </p:sp>
      <p:sp>
        <p:nvSpPr>
          <p:cNvPr id="10" name="TextBox 9"/>
          <p:cNvSpPr txBox="1"/>
          <p:nvPr/>
        </p:nvSpPr>
        <p:spPr>
          <a:xfrm>
            <a:off x="539552" y="1052736"/>
            <a:ext cx="5616624" cy="369332"/>
          </a:xfrm>
          <a:prstGeom prst="rect">
            <a:avLst/>
          </a:prstGeom>
          <a:noFill/>
        </p:spPr>
        <p:txBody>
          <a:bodyPr wrap="square" rtlCol="0">
            <a:spAutoFit/>
          </a:bodyPr>
          <a:lstStyle/>
          <a:p>
            <a:r>
              <a:rPr lang="en-US" sz="1800"/>
              <a:t>Conclusions/insights:</a:t>
            </a:r>
          </a:p>
        </p:txBody>
      </p:sp>
      <p:pic>
        <p:nvPicPr>
          <p:cNvPr id="5" name="Reflectors_s6d1_diff_long.mo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5"/>
          <a:stretch>
            <a:fillRect/>
          </a:stretch>
        </p:blipFill>
        <p:spPr>
          <a:xfrm>
            <a:off x="7164288" y="188640"/>
            <a:ext cx="1358800" cy="1066750"/>
          </a:xfrm>
          <a:prstGeom prst="rect">
            <a:avLst/>
          </a:prstGeom>
        </p:spPr>
      </p:pic>
      <p:sp>
        <p:nvSpPr>
          <p:cNvPr id="8" name="Oval 7"/>
          <p:cNvSpPr/>
          <p:nvPr/>
        </p:nvSpPr>
        <p:spPr bwMode="auto">
          <a:xfrm>
            <a:off x="7710679" y="269115"/>
            <a:ext cx="88702" cy="8870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 name="Oval 8"/>
          <p:cNvSpPr/>
          <p:nvPr/>
        </p:nvSpPr>
        <p:spPr bwMode="auto">
          <a:xfrm>
            <a:off x="7846145" y="692696"/>
            <a:ext cx="88702" cy="8870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pic>
        <p:nvPicPr>
          <p:cNvPr id="13" name="Picture 12" descr="tf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560" y="1484784"/>
            <a:ext cx="2376264" cy="1782198"/>
          </a:xfrm>
          <a:prstGeom prst="rect">
            <a:avLst/>
          </a:prstGeom>
        </p:spPr>
      </p:pic>
      <p:pic>
        <p:nvPicPr>
          <p:cNvPr id="14" name="Picture 13" descr="tf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16016" y="1484784"/>
            <a:ext cx="2376264" cy="1782198"/>
          </a:xfrm>
          <a:prstGeom prst="rect">
            <a:avLst/>
          </a:prstGeom>
        </p:spPr>
      </p:pic>
      <p:sp>
        <p:nvSpPr>
          <p:cNvPr id="7" name="TextBox 6"/>
          <p:cNvSpPr txBox="1"/>
          <p:nvPr/>
        </p:nvSpPr>
        <p:spPr>
          <a:xfrm>
            <a:off x="755576" y="3573016"/>
            <a:ext cx="6984776" cy="2585323"/>
          </a:xfrm>
          <a:prstGeom prst="rect">
            <a:avLst/>
          </a:prstGeom>
          <a:noFill/>
        </p:spPr>
        <p:txBody>
          <a:bodyPr wrap="square" rtlCol="0">
            <a:spAutoFit/>
          </a:bodyPr>
          <a:lstStyle/>
          <a:p>
            <a:r>
              <a:rPr lang="en-US" sz="1800"/>
              <a:t>• GA solutions can look suspicious (truncated wavefronts), but as long as there are quite many reflections that hit a receiver, diffraction might change the perceived sound quite little.</a:t>
            </a:r>
          </a:p>
          <a:p>
            <a:endParaRPr lang="en-US" sz="1800"/>
          </a:p>
          <a:p>
            <a:r>
              <a:rPr lang="en-US" sz="1800"/>
              <a:t>• In receiver positions that are hidden behind objects, GA  solutions might give substantial errors.</a:t>
            </a:r>
          </a:p>
          <a:p>
            <a:endParaRPr lang="en-US" sz="1800"/>
          </a:p>
          <a:p>
            <a:r>
              <a:rPr lang="en-US" sz="1800"/>
              <a:t>• Listening examples show that reverberation (higher-order reflections) is usually necessary for a chance of natural sound!</a:t>
            </a:r>
          </a:p>
        </p:txBody>
      </p:sp>
    </p:spTree>
    <p:extLst>
      <p:ext uri="{BB962C8B-B14F-4D97-AF65-F5344CB8AC3E}">
        <p14:creationId xmlns:p14="http://schemas.microsoft.com/office/powerpoint/2010/main" val="3473712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3a </a:t>
            </a:r>
            <a:endParaRPr lang="en-US" sz="4000" dirty="0"/>
          </a:p>
        </p:txBody>
      </p:sp>
      <p:pic>
        <p:nvPicPr>
          <p:cNvPr id="2" name="Reflectors_s6d1_geom_long.mov">
            <a:hlinkClick r:id="" action="ppaction://media"/>
          </p:cNvPr>
          <p:cNvPicPr>
            <a:picLocks noChangeAspect="1"/>
          </p:cNvPicPr>
          <p:nvPr>
            <a:videoFile r:link="rId2"/>
            <p:extLst>
              <p:ext uri="{DAA4B4D4-6D71-4841-9C94-3DE7FCFB9230}">
                <p14:media xmlns:p14="http://schemas.microsoft.com/office/powerpoint/2010/main" r:link="rId1"/>
              </p:ext>
            </p:extLst>
          </p:nvPr>
        </p:nvPicPr>
        <p:blipFill>
          <a:blip r:embed="rId7"/>
          <a:stretch>
            <a:fillRect/>
          </a:stretch>
        </p:blipFill>
        <p:spPr>
          <a:xfrm>
            <a:off x="611560" y="2789155"/>
            <a:ext cx="3168352" cy="2487372"/>
          </a:xfrm>
          <a:prstGeom prst="rect">
            <a:avLst/>
          </a:prstGeom>
        </p:spPr>
      </p:pic>
      <p:pic>
        <p:nvPicPr>
          <p:cNvPr id="5" name="Reflectors_s6d1_diff_long.mov">
            <a:hlinkClick r:id="" action="ppaction://media"/>
          </p:cNvPr>
          <p:cNvPicPr>
            <a:picLocks noChangeAspect="1"/>
          </p:cNvPicPr>
          <p:nvPr>
            <a:videoFile r:link="rId4"/>
            <p:extLst>
              <p:ext uri="{DAA4B4D4-6D71-4841-9C94-3DE7FCFB9230}">
                <p14:media xmlns:p14="http://schemas.microsoft.com/office/powerpoint/2010/main" r:link="rId3"/>
              </p:ext>
            </p:extLst>
          </p:nvPr>
        </p:nvPicPr>
        <p:blipFill>
          <a:blip r:embed="rId8"/>
          <a:stretch>
            <a:fillRect/>
          </a:stretch>
        </p:blipFill>
        <p:spPr>
          <a:xfrm>
            <a:off x="5364088" y="2789155"/>
            <a:ext cx="3168352" cy="2487372"/>
          </a:xfrm>
          <a:prstGeom prst="rect">
            <a:avLst/>
          </a:prstGeom>
        </p:spPr>
      </p:pic>
      <p:sp>
        <p:nvSpPr>
          <p:cNvPr id="3" name="TextBox 2"/>
          <p:cNvSpPr txBox="1"/>
          <p:nvPr/>
        </p:nvSpPr>
        <p:spPr>
          <a:xfrm>
            <a:off x="539552" y="5313982"/>
            <a:ext cx="8496944" cy="646331"/>
          </a:xfrm>
          <a:prstGeom prst="rect">
            <a:avLst/>
          </a:prstGeom>
          <a:noFill/>
        </p:spPr>
        <p:txBody>
          <a:bodyPr wrap="square" rtlCol="0">
            <a:spAutoFit/>
          </a:bodyPr>
          <a:lstStyle/>
          <a:p>
            <a:r>
              <a:rPr lang="en-US" sz="1800"/>
              <a:t>If surfaces are </a:t>
            </a:r>
            <a:r>
              <a:rPr lang="en-US" sz="1800" u="sng"/>
              <a:t>rough</a:t>
            </a:r>
            <a:r>
              <a:rPr lang="en-US" sz="1800"/>
              <a:t> instead of plane, then reflections get </a:t>
            </a:r>
            <a:r>
              <a:rPr lang="en-US" sz="1800" u="sng"/>
              <a:t>diffuse</a:t>
            </a:r>
            <a:r>
              <a:rPr lang="en-US" sz="1800"/>
              <a:t>, which means sound spreads in all frontal directions, </a:t>
            </a:r>
            <a:r>
              <a:rPr lang="en-US" sz="1800" u="sng"/>
              <a:t>but not around corners!</a:t>
            </a:r>
            <a:r>
              <a:rPr lang="en-US" sz="1800"/>
              <a:t>. </a:t>
            </a:r>
          </a:p>
        </p:txBody>
      </p:sp>
      <p:sp>
        <p:nvSpPr>
          <p:cNvPr id="7" name="TextBox 6"/>
          <p:cNvSpPr txBox="1"/>
          <p:nvPr/>
        </p:nvSpPr>
        <p:spPr>
          <a:xfrm>
            <a:off x="539552" y="1052736"/>
            <a:ext cx="8424936" cy="2031325"/>
          </a:xfrm>
          <a:prstGeom prst="rect">
            <a:avLst/>
          </a:prstGeom>
          <a:noFill/>
        </p:spPr>
        <p:txBody>
          <a:bodyPr wrap="square" rtlCol="0">
            <a:spAutoFit/>
          </a:bodyPr>
          <a:lstStyle/>
          <a:p>
            <a:r>
              <a:rPr lang="en-US" sz="1800"/>
              <a:t>The diffraction phenomenon is illustrated by these two animations (made with the Edge diffraction toolbox by the author):</a:t>
            </a:r>
          </a:p>
          <a:p>
            <a:r>
              <a:rPr lang="en-US" sz="1800"/>
              <a:t>Shoebox room with two ceiling reflectors.</a:t>
            </a:r>
          </a:p>
          <a:p>
            <a:endParaRPr lang="en-US" sz="1800"/>
          </a:p>
          <a:p>
            <a:r>
              <a:rPr lang="en-US" sz="1800"/>
              <a:t>Specular reflections only (&lt;=order 6):	Specular reflections and diffraction</a:t>
            </a:r>
            <a:br>
              <a:rPr lang="en-US" sz="1800"/>
            </a:br>
            <a:r>
              <a:rPr lang="en-US" sz="1800"/>
              <a:t>					(order 1):</a:t>
            </a:r>
          </a:p>
          <a:p>
            <a:endParaRPr lang="en-US" sz="1800"/>
          </a:p>
        </p:txBody>
      </p:sp>
    </p:spTree>
    <p:extLst>
      <p:ext uri="{BB962C8B-B14F-4D97-AF65-F5344CB8AC3E}">
        <p14:creationId xmlns:p14="http://schemas.microsoft.com/office/powerpoint/2010/main" val="134130238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video>
              <p:cMediaNode vol="80000">
                <p:cTn id="13" fill="hold" display="0">
                  <p:stCondLst>
                    <p:cond delay="indefinite"/>
                  </p:stCondLst>
                </p:cTn>
                <p:tgtEl>
                  <p:spTgt spid="5"/>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3b </a:t>
            </a:r>
            <a:endParaRPr lang="en-US" sz="4000" dirty="0"/>
          </a:p>
        </p:txBody>
      </p:sp>
      <p:sp>
        <p:nvSpPr>
          <p:cNvPr id="10" name="TextBox 9"/>
          <p:cNvSpPr txBox="1"/>
          <p:nvPr/>
        </p:nvSpPr>
        <p:spPr>
          <a:xfrm>
            <a:off x="539552" y="1052736"/>
            <a:ext cx="8424936" cy="923330"/>
          </a:xfrm>
          <a:prstGeom prst="rect">
            <a:avLst/>
          </a:prstGeom>
          <a:noFill/>
        </p:spPr>
        <p:txBody>
          <a:bodyPr wrap="square" rtlCol="0">
            <a:spAutoFit/>
          </a:bodyPr>
          <a:lstStyle/>
          <a:p>
            <a:r>
              <a:rPr lang="en-US" sz="1800"/>
              <a:t>Another example made with the Edge diffraction toolbox: a cylinder</a:t>
            </a:r>
          </a:p>
          <a:p>
            <a:endParaRPr lang="en-US" sz="1800"/>
          </a:p>
          <a:p>
            <a:endParaRPr lang="en-US" sz="1800"/>
          </a:p>
        </p:txBody>
      </p:sp>
      <p:sp>
        <p:nvSpPr>
          <p:cNvPr id="3" name="TextBox 2"/>
          <p:cNvSpPr txBox="1"/>
          <p:nvPr/>
        </p:nvSpPr>
        <p:spPr>
          <a:xfrm>
            <a:off x="539552" y="4437112"/>
            <a:ext cx="8496944" cy="923330"/>
          </a:xfrm>
          <a:prstGeom prst="rect">
            <a:avLst/>
          </a:prstGeom>
          <a:noFill/>
        </p:spPr>
        <p:txBody>
          <a:bodyPr wrap="square" rtlCol="0">
            <a:spAutoFit/>
          </a:bodyPr>
          <a:lstStyle/>
          <a:p>
            <a:r>
              <a:rPr lang="en-US" sz="1800"/>
              <a:t>The finer geometrical models we make, the higher order diffraction we need!</a:t>
            </a:r>
          </a:p>
          <a:p>
            <a:endParaRPr lang="en-US" sz="1800"/>
          </a:p>
          <a:p>
            <a:endParaRPr lang="en-US" sz="1800"/>
          </a:p>
        </p:txBody>
      </p:sp>
      <p:sp>
        <p:nvSpPr>
          <p:cNvPr id="9" name="TextBox 8"/>
          <p:cNvSpPr txBox="1"/>
          <p:nvPr/>
        </p:nvSpPr>
        <p:spPr>
          <a:xfrm>
            <a:off x="1187624" y="1700808"/>
            <a:ext cx="7128792" cy="369332"/>
          </a:xfrm>
          <a:prstGeom prst="rect">
            <a:avLst/>
          </a:prstGeom>
          <a:noFill/>
        </p:spPr>
        <p:txBody>
          <a:bodyPr wrap="square" rtlCol="0">
            <a:spAutoFit/>
          </a:bodyPr>
          <a:lstStyle/>
          <a:p>
            <a:r>
              <a:rPr lang="en-US" sz="1800"/>
              <a:t>GA only                Incl. D1                 Incl. D2                    Incl. D3</a:t>
            </a:r>
          </a:p>
        </p:txBody>
      </p:sp>
      <p:pic>
        <p:nvPicPr>
          <p:cNvPr id="2" name="cyl_GA (Converted).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755576" y="2135262"/>
            <a:ext cx="1756586" cy="1841128"/>
          </a:xfrm>
          <a:prstGeom prst="rect">
            <a:avLst/>
          </a:prstGeom>
        </p:spPr>
      </p:pic>
      <p:pic>
        <p:nvPicPr>
          <p:cNvPr id="11" name="cyl_D2 (Converted).mo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2"/>
          <a:stretch>
            <a:fillRect/>
          </a:stretch>
        </p:blipFill>
        <p:spPr>
          <a:xfrm>
            <a:off x="4557916" y="2150858"/>
            <a:ext cx="1726828" cy="1809937"/>
          </a:xfrm>
          <a:prstGeom prst="rect">
            <a:avLst/>
          </a:prstGeom>
        </p:spPr>
      </p:pic>
      <p:pic>
        <p:nvPicPr>
          <p:cNvPr id="13" name="cyl_D1 (Converted).mov">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3"/>
          <a:stretch>
            <a:fillRect/>
          </a:stretch>
        </p:blipFill>
        <p:spPr>
          <a:xfrm>
            <a:off x="2671625" y="2150858"/>
            <a:ext cx="1726828" cy="1809937"/>
          </a:xfrm>
          <a:prstGeom prst="rect">
            <a:avLst/>
          </a:prstGeom>
        </p:spPr>
      </p:pic>
      <p:pic>
        <p:nvPicPr>
          <p:cNvPr id="14" name="cyl_D3 (Converted).mov">
            <a:hlinkClick r:id="" action="ppaction://media"/>
          </p:cNvPr>
          <p:cNvPicPr>
            <a:picLocks noChangeAspect="1"/>
          </p:cNvPicPr>
          <p:nvPr>
            <a:videoFile r:link="rId8"/>
            <p:extLst>
              <p:ext uri="{DAA4B4D4-6D71-4841-9C94-3DE7FCFB9230}">
                <p14:media xmlns:p14="http://schemas.microsoft.com/office/powerpoint/2010/main" r:embed="rId7"/>
              </p:ext>
            </p:extLst>
          </p:nvPr>
        </p:nvPicPr>
        <p:blipFill>
          <a:blip r:embed="rId14"/>
          <a:stretch>
            <a:fillRect/>
          </a:stretch>
        </p:blipFill>
        <p:spPr>
          <a:xfrm>
            <a:off x="6444208" y="2150858"/>
            <a:ext cx="1726828" cy="1809937"/>
          </a:xfrm>
          <a:prstGeom prst="rect">
            <a:avLst/>
          </a:prstGeom>
        </p:spPr>
      </p:pic>
    </p:spTree>
    <p:extLst>
      <p:ext uri="{BB962C8B-B14F-4D97-AF65-F5344CB8AC3E}">
        <p14:creationId xmlns:p14="http://schemas.microsoft.com/office/powerpoint/2010/main" val="2692860552"/>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video>
              <p:cMediaNode vol="80000">
                <p:cTn id="13" fill="hold" display="0">
                  <p:stCondLst>
                    <p:cond delay="indefinite"/>
                  </p:stCondLst>
                </p:cTn>
                <p:tgtEl>
                  <p:spTgt spid="11"/>
                </p:tgtEl>
              </p:cMediaNode>
            </p:video>
            <p:seq concurrent="1" nextAc="seek">
              <p:cTn id="14" restart="whenNotActive" fill="hold" evtFilter="cancelBubble" nodeType="interactiveSeq">
                <p:stCondLst>
                  <p:cond evt="onClick" delay="0">
                    <p:tgtEl>
                      <p:spTgt spid="13"/>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13"/>
                                        </p:tgtEl>
                                      </p:cBhvr>
                                    </p:cmd>
                                  </p:childTnLst>
                                </p:cTn>
                              </p:par>
                            </p:childTnLst>
                          </p:cTn>
                        </p:par>
                      </p:childTnLst>
                    </p:cTn>
                  </p:par>
                </p:childTnLst>
              </p:cTn>
              <p:nextCondLst>
                <p:cond evt="onClick" delay="0">
                  <p:tgtEl>
                    <p:spTgt spid="13"/>
                  </p:tgtEl>
                </p:cond>
              </p:nextCondLst>
            </p:seq>
            <p:video>
              <p:cMediaNode vol="80000">
                <p:cTn id="19" fill="hold" display="0">
                  <p:stCondLst>
                    <p:cond delay="indefinite"/>
                  </p:stCondLst>
                </p:cTn>
                <p:tgtEl>
                  <p:spTgt spid="13"/>
                </p:tgtEl>
              </p:cMediaNode>
            </p:video>
            <p:seq concurrent="1" nextAc="seek">
              <p:cTn id="20" restart="whenNotActive" fill="hold" evtFilter="cancelBubble" nodeType="interactiveSeq">
                <p:stCondLst>
                  <p:cond evt="onClick" delay="0">
                    <p:tgtEl>
                      <p:spTgt spid="14"/>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14"/>
                                        </p:tgtEl>
                                      </p:cBhvr>
                                    </p:cmd>
                                  </p:childTnLst>
                                </p:cTn>
                              </p:par>
                            </p:childTnLst>
                          </p:cTn>
                        </p:par>
                      </p:childTnLst>
                    </p:cTn>
                  </p:par>
                </p:childTnLst>
              </p:cTn>
              <p:nextCondLst>
                <p:cond evt="onClick" delay="0">
                  <p:tgtEl>
                    <p:spTgt spid="14"/>
                  </p:tgtEl>
                </p:cond>
              </p:nextCondLst>
            </p:seq>
            <p:video>
              <p:cMediaNode vol="80000">
                <p:cTn id="25" fill="hold" display="0">
                  <p:stCondLst>
                    <p:cond delay="indefinite"/>
                  </p:stCondLst>
                </p:cTn>
                <p:tgtEl>
                  <p:spTgt spid="14"/>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3b </a:t>
            </a:r>
            <a:endParaRPr lang="en-US" sz="4000" dirty="0"/>
          </a:p>
        </p:txBody>
      </p:sp>
      <p:sp>
        <p:nvSpPr>
          <p:cNvPr id="10" name="TextBox 9"/>
          <p:cNvSpPr txBox="1"/>
          <p:nvPr/>
        </p:nvSpPr>
        <p:spPr>
          <a:xfrm>
            <a:off x="539552" y="1052736"/>
            <a:ext cx="8424936" cy="923330"/>
          </a:xfrm>
          <a:prstGeom prst="rect">
            <a:avLst/>
          </a:prstGeom>
          <a:noFill/>
        </p:spPr>
        <p:txBody>
          <a:bodyPr wrap="square" rtlCol="0">
            <a:spAutoFit/>
          </a:bodyPr>
          <a:lstStyle/>
          <a:p>
            <a:r>
              <a:rPr lang="en-US" sz="1800"/>
              <a:t>Another example made with the Edge diffraction toolbox: a cylinder</a:t>
            </a:r>
          </a:p>
          <a:p>
            <a:endParaRPr lang="en-US" sz="1800"/>
          </a:p>
          <a:p>
            <a:endParaRPr lang="en-US" sz="1800"/>
          </a:p>
        </p:txBody>
      </p:sp>
      <p:sp>
        <p:nvSpPr>
          <p:cNvPr id="3" name="TextBox 2"/>
          <p:cNvSpPr txBox="1"/>
          <p:nvPr/>
        </p:nvSpPr>
        <p:spPr>
          <a:xfrm>
            <a:off x="539552" y="4437112"/>
            <a:ext cx="8496944" cy="923330"/>
          </a:xfrm>
          <a:prstGeom prst="rect">
            <a:avLst/>
          </a:prstGeom>
          <a:noFill/>
        </p:spPr>
        <p:txBody>
          <a:bodyPr wrap="square" rtlCol="0">
            <a:spAutoFit/>
          </a:bodyPr>
          <a:lstStyle/>
          <a:p>
            <a:r>
              <a:rPr lang="en-US" sz="1800"/>
              <a:t>The finer geometrical models we make, the higher order diffraction we need!</a:t>
            </a:r>
          </a:p>
          <a:p>
            <a:endParaRPr lang="en-US" sz="1800"/>
          </a:p>
          <a:p>
            <a:r>
              <a:rPr lang="en-US" sz="1800"/>
              <a:t>We can study the sound field along a line behind the cylinder.</a:t>
            </a:r>
          </a:p>
        </p:txBody>
      </p:sp>
      <p:pic>
        <p:nvPicPr>
          <p:cNvPr id="4" name="cyl_GA (Converted).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683568" y="2060847"/>
            <a:ext cx="1728192" cy="1811367"/>
          </a:xfrm>
          <a:prstGeom prst="rect">
            <a:avLst/>
          </a:prstGeom>
        </p:spPr>
      </p:pic>
      <p:pic>
        <p:nvPicPr>
          <p:cNvPr id="6" name="cyl_D1 (Converted).mov">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2"/>
          <a:stretch>
            <a:fillRect/>
          </a:stretch>
        </p:blipFill>
        <p:spPr>
          <a:xfrm>
            <a:off x="2579779" y="2060847"/>
            <a:ext cx="1728192" cy="1811367"/>
          </a:xfrm>
          <a:prstGeom prst="rect">
            <a:avLst/>
          </a:prstGeom>
        </p:spPr>
      </p:pic>
      <p:pic>
        <p:nvPicPr>
          <p:cNvPr id="7" name="cyl_D2 (Converted).mov">
            <a:hlinkClick r:id="" action="ppaction://media"/>
          </p:cNvPr>
          <p:cNvPicPr>
            <a:picLocks noChangeAspect="1"/>
          </p:cNvPicPr>
          <p:nvPr>
            <a:videoFile r:link="rId6"/>
            <p:extLst>
              <p:ext uri="{DAA4B4D4-6D71-4841-9C94-3DE7FCFB9230}">
                <p14:media xmlns:p14="http://schemas.microsoft.com/office/powerpoint/2010/main" r:embed="rId5"/>
              </p:ext>
            </p:extLst>
          </p:nvPr>
        </p:nvPicPr>
        <p:blipFill>
          <a:blip r:embed="rId13"/>
          <a:stretch>
            <a:fillRect/>
          </a:stretch>
        </p:blipFill>
        <p:spPr>
          <a:xfrm>
            <a:off x="4475990" y="2060847"/>
            <a:ext cx="1728192" cy="1811367"/>
          </a:xfrm>
          <a:prstGeom prst="rect">
            <a:avLst/>
          </a:prstGeom>
        </p:spPr>
      </p:pic>
      <p:pic>
        <p:nvPicPr>
          <p:cNvPr id="8" name="cyl_D3 (Converted).mov">
            <a:hlinkClick r:id="" action="ppaction://media"/>
          </p:cNvPr>
          <p:cNvPicPr>
            <a:picLocks noChangeAspect="1"/>
          </p:cNvPicPr>
          <p:nvPr>
            <a:videoFile r:link="rId8"/>
            <p:extLst>
              <p:ext uri="{DAA4B4D4-6D71-4841-9C94-3DE7FCFB9230}">
                <p14:media xmlns:p14="http://schemas.microsoft.com/office/powerpoint/2010/main" r:embed="rId7"/>
              </p:ext>
            </p:extLst>
          </p:nvPr>
        </p:nvPicPr>
        <p:blipFill>
          <a:blip r:embed="rId14"/>
          <a:stretch>
            <a:fillRect/>
          </a:stretch>
        </p:blipFill>
        <p:spPr>
          <a:xfrm>
            <a:off x="6372200" y="2060847"/>
            <a:ext cx="1728192" cy="1811367"/>
          </a:xfrm>
          <a:prstGeom prst="rect">
            <a:avLst/>
          </a:prstGeom>
        </p:spPr>
      </p:pic>
      <p:sp>
        <p:nvSpPr>
          <p:cNvPr id="9" name="TextBox 8"/>
          <p:cNvSpPr txBox="1"/>
          <p:nvPr/>
        </p:nvSpPr>
        <p:spPr>
          <a:xfrm>
            <a:off x="1187624" y="1700808"/>
            <a:ext cx="7128792" cy="369332"/>
          </a:xfrm>
          <a:prstGeom prst="rect">
            <a:avLst/>
          </a:prstGeom>
          <a:noFill/>
        </p:spPr>
        <p:txBody>
          <a:bodyPr wrap="square" rtlCol="0">
            <a:spAutoFit/>
          </a:bodyPr>
          <a:lstStyle/>
          <a:p>
            <a:r>
              <a:rPr lang="en-US" sz="1800"/>
              <a:t>GA only                Incl. D1                 Incl. D2                    Incl. D3</a:t>
            </a:r>
          </a:p>
        </p:txBody>
      </p:sp>
      <p:cxnSp>
        <p:nvCxnSpPr>
          <p:cNvPr id="5" name="Straight Connector 4"/>
          <p:cNvCxnSpPr/>
          <p:nvPr/>
        </p:nvCxnSpPr>
        <p:spPr bwMode="auto">
          <a:xfrm>
            <a:off x="6732240" y="2564904"/>
            <a:ext cx="1296144"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2" name="Straight Connector 11"/>
          <p:cNvCxnSpPr/>
          <p:nvPr/>
        </p:nvCxnSpPr>
        <p:spPr bwMode="auto">
          <a:xfrm>
            <a:off x="4830359" y="2564904"/>
            <a:ext cx="1296144"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4" name="Straight Connector 13"/>
          <p:cNvCxnSpPr/>
          <p:nvPr/>
        </p:nvCxnSpPr>
        <p:spPr bwMode="auto">
          <a:xfrm>
            <a:off x="2932750" y="2564904"/>
            <a:ext cx="1296144"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5" name="Straight Connector 14"/>
          <p:cNvCxnSpPr/>
          <p:nvPr/>
        </p:nvCxnSpPr>
        <p:spPr bwMode="auto">
          <a:xfrm>
            <a:off x="1035141" y="2564904"/>
            <a:ext cx="1296144"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378717732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7"/>
                                        </p:tgtEl>
                                      </p:cBhvr>
                                    </p:cmd>
                                  </p:childTnLst>
                                </p:cTn>
                              </p:par>
                            </p:childTnLst>
                          </p:cTn>
                        </p:par>
                      </p:childTnLst>
                    </p:cTn>
                  </p:par>
                </p:childTnLst>
              </p:cTn>
              <p:nextCondLst>
                <p:cond evt="onClick" delay="0">
                  <p:tgtEl>
                    <p:spTgt spid="7"/>
                  </p:tgtEl>
                </p:cond>
              </p:nextCondLst>
            </p:seq>
            <p:video>
              <p:cMediaNode vol="80000">
                <p:cTn id="19" fill="hold" display="0">
                  <p:stCondLst>
                    <p:cond delay="indefinite"/>
                  </p:stCondLst>
                </p:cTn>
                <p:tgtEl>
                  <p:spTgt spid="7"/>
                </p:tgtEl>
              </p:cMediaNode>
            </p:video>
            <p:seq concurrent="1" nextAc="seek">
              <p:cTn id="20" restart="whenNotActive" fill="hold" evtFilter="cancelBubble" nodeType="interactiveSeq">
                <p:stCondLst>
                  <p:cond evt="onClick" delay="0">
                    <p:tgtEl>
                      <p:spTgt spid="8"/>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8"/>
                                        </p:tgtEl>
                                      </p:cBhvr>
                                    </p:cmd>
                                  </p:childTnLst>
                                </p:cTn>
                              </p:par>
                            </p:childTnLst>
                          </p:cTn>
                        </p:par>
                      </p:childTnLst>
                    </p:cTn>
                  </p:par>
                </p:childTnLst>
              </p:cTn>
              <p:nextCondLst>
                <p:cond evt="onClick" delay="0">
                  <p:tgtEl>
                    <p:spTgt spid="8"/>
                  </p:tgtEl>
                </p:cond>
              </p:nextCondLst>
            </p:seq>
            <p:video>
              <p:cMediaNode vol="80000">
                <p:cTn id="25" fill="hold" display="0">
                  <p:stCondLst>
                    <p:cond delay="indefinite"/>
                  </p:stCondLst>
                </p:cTn>
                <p:tgtEl>
                  <p:spTgt spid="8"/>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3b </a:t>
            </a:r>
            <a:endParaRPr lang="en-US" sz="4000" dirty="0"/>
          </a:p>
        </p:txBody>
      </p:sp>
      <p:sp>
        <p:nvSpPr>
          <p:cNvPr id="3" name="TextBox 2"/>
          <p:cNvSpPr txBox="1"/>
          <p:nvPr/>
        </p:nvSpPr>
        <p:spPr>
          <a:xfrm>
            <a:off x="539552" y="4831992"/>
            <a:ext cx="8496944" cy="1477328"/>
          </a:xfrm>
          <a:prstGeom prst="rect">
            <a:avLst/>
          </a:prstGeom>
          <a:noFill/>
        </p:spPr>
        <p:txBody>
          <a:bodyPr wrap="square" rtlCol="0">
            <a:spAutoFit/>
          </a:bodyPr>
          <a:lstStyle/>
          <a:p>
            <a:r>
              <a:rPr lang="en-US" sz="1800"/>
              <a:t>We can observe large differences between D2 and D3 at 252 Hz, but much less at 1998 Hz. So, higher-order diffraction is most important at low frequencies!</a:t>
            </a:r>
          </a:p>
          <a:p>
            <a:endParaRPr lang="en-US" sz="1800"/>
          </a:p>
          <a:p>
            <a:r>
              <a:rPr lang="en-US" sz="1800"/>
              <a:t>Again: the smaller the details we include in a model, the higher the order of diffraction we might need.</a:t>
            </a:r>
          </a:p>
        </p:txBody>
      </p:sp>
      <p:pic>
        <p:nvPicPr>
          <p:cNvPr id="8" name="cyl_D3 (Converted).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092280" y="332656"/>
            <a:ext cx="961822" cy="1008113"/>
          </a:xfrm>
          <a:prstGeom prst="rect">
            <a:avLst/>
          </a:prstGeom>
        </p:spPr>
      </p:pic>
      <p:cxnSp>
        <p:nvCxnSpPr>
          <p:cNvPr id="5" name="Straight Connector 4"/>
          <p:cNvCxnSpPr/>
          <p:nvPr/>
        </p:nvCxnSpPr>
        <p:spPr bwMode="auto">
          <a:xfrm>
            <a:off x="7300905" y="620688"/>
            <a:ext cx="702078"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pic>
        <p:nvPicPr>
          <p:cNvPr id="11" name="Picture 10" descr="cyl252.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12" y="1811596"/>
            <a:ext cx="3024336" cy="2268252"/>
          </a:xfrm>
          <a:prstGeom prst="rect">
            <a:avLst/>
          </a:prstGeom>
        </p:spPr>
      </p:pic>
      <p:pic>
        <p:nvPicPr>
          <p:cNvPr id="13" name="Picture 12" descr="cyl100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95836" y="1811596"/>
            <a:ext cx="3024336" cy="2268252"/>
          </a:xfrm>
          <a:prstGeom prst="rect">
            <a:avLst/>
          </a:prstGeom>
        </p:spPr>
      </p:pic>
      <p:pic>
        <p:nvPicPr>
          <p:cNvPr id="16" name="Picture 15" descr="cyl1998.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28184" y="1811596"/>
            <a:ext cx="3024336" cy="2268252"/>
          </a:xfrm>
          <a:prstGeom prst="rect">
            <a:avLst/>
          </a:prstGeom>
        </p:spPr>
      </p:pic>
    </p:spTree>
    <p:extLst>
      <p:ext uri="{BB962C8B-B14F-4D97-AF65-F5344CB8AC3E}">
        <p14:creationId xmlns:p14="http://schemas.microsoft.com/office/powerpoint/2010/main" val="217622576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GA-based methods, 4 </a:t>
            </a:r>
            <a:endParaRPr lang="en-US" sz="4000" dirty="0"/>
          </a:p>
        </p:txBody>
      </p:sp>
      <p:sp>
        <p:nvSpPr>
          <p:cNvPr id="10" name="TextBox 9"/>
          <p:cNvSpPr txBox="1"/>
          <p:nvPr/>
        </p:nvSpPr>
        <p:spPr>
          <a:xfrm>
            <a:off x="539552" y="1052736"/>
            <a:ext cx="8208912" cy="3939540"/>
          </a:xfrm>
          <a:prstGeom prst="rect">
            <a:avLst/>
          </a:prstGeom>
          <a:noFill/>
        </p:spPr>
        <p:txBody>
          <a:bodyPr wrap="square" rtlCol="0">
            <a:spAutoFit/>
          </a:bodyPr>
          <a:lstStyle/>
          <a:p>
            <a:r>
              <a:rPr lang="en-US" sz="1800"/>
              <a:t>Some examples from presentations by others. These are all examples showing interactive applications.</a:t>
            </a:r>
          </a:p>
          <a:p>
            <a:endParaRPr lang="en-US" sz="1800"/>
          </a:p>
          <a:p>
            <a:pPr marL="342900" indent="-342900">
              <a:buAutoNum type="arabicPlain" startAt="1999"/>
            </a:pPr>
            <a:r>
              <a:rPr lang="en-US" sz="1400"/>
              <a:t> Interactive simulation of large-scale acoustic environment with a moveable receiver, with only specular reflections [Funkhouser et al 1999]. See </a:t>
            </a:r>
            <a:r>
              <a:rPr lang="en-US" sz="1400" b="1">
                <a:hlinkClick r:id="rId3"/>
              </a:rPr>
              <a:t>http://www.cs.princeton.edu/~funk/acoustics.html</a:t>
            </a:r>
            <a:r>
              <a:rPr lang="en-US" sz="1400"/>
              <a:t>  </a:t>
            </a:r>
            <a:r>
              <a:rPr lang="en-US" sz="1400" b="1"/>
              <a:t>SPECULAR ONLY</a:t>
            </a:r>
            <a:br>
              <a:rPr lang="en-US" sz="1400" b="1"/>
            </a:br>
            <a:endParaRPr lang="en-US" sz="1400" b="1"/>
          </a:p>
          <a:p>
            <a:endParaRPr lang="en-US" sz="1400" b="1"/>
          </a:p>
          <a:p>
            <a:r>
              <a:rPr lang="en-US" sz="1400"/>
              <a:t>2008 	Simulation of interaction (moveable receiver and source) of very complex geometries with specular reflections and low-order diffraction [Chandak et al 2008]. See </a:t>
            </a:r>
            <a:r>
              <a:rPr lang="en-US" sz="1400">
                <a:hlinkClick r:id="rId4"/>
              </a:rPr>
              <a:t>https://www.youtube.com/watch?v=3aqSB-Ocr04</a:t>
            </a:r>
            <a:r>
              <a:rPr lang="en-US" sz="1400"/>
              <a:t>.        </a:t>
            </a:r>
            <a:r>
              <a:rPr lang="en-US" sz="1400" b="1"/>
              <a:t>SPECULAR + LOW-ORDER DIFFRACTION</a:t>
            </a:r>
          </a:p>
          <a:p>
            <a:endParaRPr lang="en-US" sz="1400"/>
          </a:p>
          <a:p>
            <a:r>
              <a:rPr lang="en-US" sz="1400"/>
              <a:t>2014 	Simulation of interaction of very complex geometries with specular reflections, diffuse reflections, and medium-order diffraction [Schissler et al 2014]. </a:t>
            </a:r>
            <a:r>
              <a:rPr lang="en-US" sz="1400">
                <a:hlinkClick r:id="rId5"/>
              </a:rPr>
              <a:t>See https://www.youtube.com/watch?v=XJemYHeeZpc</a:t>
            </a:r>
            <a:r>
              <a:rPr lang="en-US" sz="1400"/>
              <a:t>    </a:t>
            </a:r>
            <a:r>
              <a:rPr lang="en-US" sz="1400" b="1"/>
              <a:t>SPECULAR+DIFFUSE+HIGH-ORDER DIFFRACTION</a:t>
            </a:r>
          </a:p>
          <a:p>
            <a:endParaRPr lang="en-US" sz="1400" b="1"/>
          </a:p>
        </p:txBody>
      </p:sp>
    </p:spTree>
    <p:extLst>
      <p:ext uri="{BB962C8B-B14F-4D97-AF65-F5344CB8AC3E}">
        <p14:creationId xmlns:p14="http://schemas.microsoft.com/office/powerpoint/2010/main" val="2986987624"/>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allmode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0584" y="1207858"/>
            <a:ext cx="2577480" cy="1933110"/>
          </a:xfrm>
          <a:prstGeom prst="rect">
            <a:avLst/>
          </a:prstGeom>
        </p:spPr>
      </p:pic>
      <p:sp>
        <p:nvSpPr>
          <p:cNvPr id="16386" name="Rectangle 2"/>
          <p:cNvSpPr>
            <a:spLocks noGrp="1" noChangeArrowheads="1"/>
          </p:cNvSpPr>
          <p:nvPr>
            <p:ph type="title"/>
          </p:nvPr>
        </p:nvSpPr>
        <p:spPr>
          <a:xfrm>
            <a:off x="546100" y="-99392"/>
            <a:ext cx="8418388" cy="1152128"/>
          </a:xfrm>
        </p:spPr>
        <p:txBody>
          <a:bodyPr/>
          <a:lstStyle/>
          <a:p>
            <a:r>
              <a:rPr lang="en-US" sz="4000" b="1" dirty="0"/>
              <a:t>The Edge Diffraction Toolbox</a:t>
            </a:r>
            <a:endParaRPr lang="en-US" sz="4000" dirty="0"/>
          </a:p>
        </p:txBody>
      </p:sp>
      <p:sp>
        <p:nvSpPr>
          <p:cNvPr id="10" name="TextBox 9"/>
          <p:cNvSpPr txBox="1"/>
          <p:nvPr/>
        </p:nvSpPr>
        <p:spPr>
          <a:xfrm>
            <a:off x="611560" y="967368"/>
            <a:ext cx="8208912" cy="5478422"/>
          </a:xfrm>
          <a:prstGeom prst="rect">
            <a:avLst/>
          </a:prstGeom>
          <a:noFill/>
        </p:spPr>
        <p:txBody>
          <a:bodyPr wrap="square" rtlCol="0">
            <a:spAutoFit/>
          </a:bodyPr>
          <a:lstStyle/>
          <a:p>
            <a:r>
              <a:rPr lang="en-US" sz="1400"/>
              <a:t>Implemented in Matlab since late 1990s; freely available. Primitive GUI: script-file input for setting parameters etc. Uses CAD-file format defined by CATT Acoustics (“Corners” and “Planes”).</a:t>
            </a:r>
          </a:p>
          <a:p>
            <a:endParaRPr lang="en-US" sz="1400"/>
          </a:p>
          <a:p>
            <a:endParaRPr lang="en-US" sz="1400"/>
          </a:p>
          <a:p>
            <a:endParaRPr lang="en-US" sz="1400"/>
          </a:p>
          <a:p>
            <a:endParaRPr lang="en-US" sz="1400"/>
          </a:p>
          <a:p>
            <a:endParaRPr lang="en-US" sz="1400"/>
          </a:p>
          <a:p>
            <a:endParaRPr lang="en-US" sz="1400"/>
          </a:p>
          <a:p>
            <a:endParaRPr lang="en-US" sz="1400"/>
          </a:p>
          <a:p>
            <a:r>
              <a:rPr lang="en-US" sz="1400"/>
              <a:t>Two distinct versions:</a:t>
            </a:r>
          </a:p>
          <a:p>
            <a:endParaRPr lang="en-US" sz="1400"/>
          </a:p>
          <a:p>
            <a:r>
              <a:rPr lang="en-US" sz="1400"/>
              <a:t>• “EDBtoolbox” for time- and frequency-domain calculations. Image source method + diffraction. Calc. time increases </a:t>
            </a:r>
            <a:r>
              <a:rPr lang="en-US" sz="1400" u="sng"/>
              <a:t>exponentially</a:t>
            </a:r>
            <a:r>
              <a:rPr lang="en-US" sz="1400"/>
              <a:t> with reflection/diffraction order. Based on publications from 1999,2002,2006.</a:t>
            </a:r>
          </a:p>
          <a:p>
            <a:endParaRPr lang="en-US" sz="1400"/>
          </a:p>
          <a:p>
            <a:r>
              <a:rPr lang="en-US" sz="1400"/>
              <a:t>Can handle low reflection orders for large models, or quite high reflection orders for small models.</a:t>
            </a:r>
          </a:p>
          <a:p>
            <a:endParaRPr lang="en-US" sz="1400"/>
          </a:p>
          <a:p>
            <a:r>
              <a:rPr lang="en-US" sz="1400"/>
              <a:t>• “ESIEtoolbox” for frequency-domain calculations, for convex scatterers. Calc time increases </a:t>
            </a:r>
            <a:r>
              <a:rPr lang="en-US" sz="1400" u="sng"/>
              <a:t>linearly</a:t>
            </a:r>
            <a:r>
              <a:rPr lang="en-US" sz="1400"/>
              <a:t> with diffraction order. Based on an integral equation formulation published in 2013. Time-domain formulation published in 2014 but not implemented in the toolbox yet.</a:t>
            </a:r>
          </a:p>
          <a:p>
            <a:endParaRPr lang="en-US" sz="1400"/>
          </a:p>
          <a:p>
            <a:r>
              <a:rPr lang="en-US" sz="1400"/>
              <a:t>The EDBtoolbox was used for the animations: one IR calculated for each of ≈ 10000 receiver positions.</a:t>
            </a:r>
          </a:p>
          <a:p>
            <a:endParaRPr lang="en-US" sz="1400"/>
          </a:p>
          <a:p>
            <a:r>
              <a:rPr lang="en-US" sz="1400"/>
              <a:t>URL:  http://www.iet.ntnu.no/~svensson/software/index.html#EDGE</a:t>
            </a:r>
          </a:p>
        </p:txBody>
      </p:sp>
    </p:spTree>
    <p:extLst>
      <p:ext uri="{BB962C8B-B14F-4D97-AF65-F5344CB8AC3E}">
        <p14:creationId xmlns:p14="http://schemas.microsoft.com/office/powerpoint/2010/main" val="2639143597"/>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descr="Spherescattering.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592" y="-309011"/>
            <a:ext cx="10672506" cy="7541735"/>
          </a:xfrm>
          <a:prstGeom prst="rect">
            <a:avLst/>
          </a:prstGeom>
        </p:spPr>
      </p:pic>
      <p:sp>
        <p:nvSpPr>
          <p:cNvPr id="5" name="Rectangle 4"/>
          <p:cNvSpPr/>
          <p:nvPr/>
        </p:nvSpPr>
        <p:spPr bwMode="auto">
          <a:xfrm>
            <a:off x="323528" y="404664"/>
            <a:ext cx="7632848" cy="93610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6" name="TextBox 5"/>
          <p:cNvSpPr txBox="1"/>
          <p:nvPr/>
        </p:nvSpPr>
        <p:spPr>
          <a:xfrm>
            <a:off x="251520" y="548680"/>
            <a:ext cx="8820472" cy="646331"/>
          </a:xfrm>
          <a:prstGeom prst="rect">
            <a:avLst/>
          </a:prstGeom>
          <a:noFill/>
        </p:spPr>
        <p:txBody>
          <a:bodyPr wrap="square" rtlCol="0">
            <a:spAutoFit/>
          </a:bodyPr>
          <a:lstStyle/>
          <a:p>
            <a:r>
              <a:rPr lang="en-US" b="1"/>
              <a:t>Example with the ESIE toolbox - Sphere</a:t>
            </a:r>
          </a:p>
        </p:txBody>
      </p:sp>
    </p:spTree>
    <p:extLst>
      <p:ext uri="{BB962C8B-B14F-4D97-AF65-F5344CB8AC3E}">
        <p14:creationId xmlns:p14="http://schemas.microsoft.com/office/powerpoint/2010/main" val="186946076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This tutorial</a:t>
            </a:r>
            <a:endParaRPr lang="en-US" sz="4000" dirty="0"/>
          </a:p>
        </p:txBody>
      </p:sp>
      <p:sp>
        <p:nvSpPr>
          <p:cNvPr id="2" name="TextBox 1"/>
          <p:cNvSpPr txBox="1"/>
          <p:nvPr/>
        </p:nvSpPr>
        <p:spPr>
          <a:xfrm>
            <a:off x="611560" y="1668864"/>
            <a:ext cx="7920880" cy="4524315"/>
          </a:xfrm>
          <a:prstGeom prst="rect">
            <a:avLst/>
          </a:prstGeom>
          <a:noFill/>
        </p:spPr>
        <p:txBody>
          <a:bodyPr wrap="square" rtlCol="0">
            <a:spAutoFit/>
          </a:bodyPr>
          <a:lstStyle/>
          <a:p>
            <a:r>
              <a:rPr lang="en-US" sz="2400"/>
              <a:t>• Recap: the auralization block diagram </a:t>
            </a:r>
            <a:br>
              <a:rPr lang="en-US" sz="2400"/>
            </a:br>
            <a:r>
              <a:rPr lang="en-US" sz="2400"/>
              <a:t>        Source   -   Impulse response  -   Sound rendering</a:t>
            </a:r>
          </a:p>
          <a:p>
            <a:endParaRPr lang="en-US" sz="2400"/>
          </a:p>
          <a:p>
            <a:r>
              <a:rPr lang="en-US" sz="2400"/>
              <a:t>• Computation of impulse responses for auralization</a:t>
            </a:r>
          </a:p>
          <a:p>
            <a:r>
              <a:rPr lang="en-US" sz="2400"/>
              <a:t>	- “Exact” methods – how to use them in auralization</a:t>
            </a:r>
          </a:p>
          <a:p>
            <a:r>
              <a:rPr lang="en-US" sz="2400"/>
              <a:t>	- Geometrical acoustics (GA) methods</a:t>
            </a:r>
          </a:p>
          <a:p>
            <a:endParaRPr lang="en-US" sz="2400"/>
          </a:p>
          <a:p>
            <a:r>
              <a:rPr lang="en-US" sz="2400"/>
              <a:t>• In GA: importance of specular reflections, diffuse reflections, diffraction</a:t>
            </a:r>
          </a:p>
          <a:p>
            <a:endParaRPr lang="en-US" sz="2400"/>
          </a:p>
          <a:p>
            <a:endParaRPr lang="en-US" sz="2400"/>
          </a:p>
          <a:p>
            <a:endParaRPr lang="en-US" sz="2400"/>
          </a:p>
        </p:txBody>
      </p:sp>
      <p:sp>
        <p:nvSpPr>
          <p:cNvPr id="4" name="Oval 3"/>
          <p:cNvSpPr/>
          <p:nvPr/>
        </p:nvSpPr>
        <p:spPr bwMode="auto">
          <a:xfrm>
            <a:off x="1619672" y="3356992"/>
            <a:ext cx="5400600" cy="79208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p:nvPr/>
        </p:nvCxnSpPr>
        <p:spPr bwMode="auto">
          <a:xfrm flipV="1">
            <a:off x="1691680" y="4005064"/>
            <a:ext cx="360040" cy="216024"/>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342994617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6876256" y="5301208"/>
            <a:ext cx="2088232" cy="11521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24578" name="Rectangle 2"/>
          <p:cNvSpPr>
            <a:spLocks noGrp="1" noChangeArrowheads="1"/>
          </p:cNvSpPr>
          <p:nvPr>
            <p:ph type="title"/>
          </p:nvPr>
        </p:nvSpPr>
        <p:spPr>
          <a:xfrm>
            <a:off x="546100" y="332656"/>
            <a:ext cx="8202364" cy="1143000"/>
          </a:xfrm>
        </p:spPr>
        <p:txBody>
          <a:bodyPr/>
          <a:lstStyle/>
          <a:p>
            <a:r>
              <a:rPr lang="en-US" sz="3200" b="1" dirty="0" smtClean="0"/>
              <a:t>Numerical example 2 – six-sided disc</a:t>
            </a:r>
            <a:endParaRPr lang="en-US" sz="3200" dirty="0"/>
          </a:p>
        </p:txBody>
      </p:sp>
      <p:sp>
        <p:nvSpPr>
          <p:cNvPr id="8" name="Text Box 6"/>
          <p:cNvSpPr txBox="1">
            <a:spLocks noChangeArrowheads="1"/>
          </p:cNvSpPr>
          <p:nvPr/>
        </p:nvSpPr>
        <p:spPr bwMode="auto">
          <a:xfrm>
            <a:off x="539552" y="2708920"/>
            <a:ext cx="8424936" cy="5355312"/>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sz="1800" dirty="0" smtClean="0">
                <a:latin typeface="Georgia"/>
                <a:cs typeface="Georgia"/>
              </a:rPr>
              <a:t>Receiver on the disc. Source 10 radii away.</a:t>
            </a:r>
          </a:p>
          <a:p>
            <a:pPr>
              <a:spcBef>
                <a:spcPct val="50000"/>
              </a:spcBef>
            </a:pPr>
            <a:r>
              <a:rPr lang="en-US" sz="1800" dirty="0">
                <a:latin typeface="Georgia"/>
                <a:cs typeface="Georgia"/>
              </a:rPr>
              <a:t>We compare the accuracy of the FD and the TD formulation (by taking an FFT of the TD results). [Svensson &amp; Asheim 2013]</a:t>
            </a:r>
          </a:p>
          <a:p>
            <a:pPr>
              <a:spcBef>
                <a:spcPct val="50000"/>
              </a:spcBef>
            </a:pPr>
            <a:r>
              <a:rPr lang="en-US" sz="1800" dirty="0">
                <a:latin typeface="Georgia"/>
                <a:cs typeface="Georgia"/>
              </a:rPr>
              <a:t>Reference solution 32 Gauss-Legendre discretization points per edge.</a:t>
            </a:r>
          </a:p>
          <a:p>
            <a:pPr>
              <a:spcBef>
                <a:spcPct val="50000"/>
              </a:spcBef>
            </a:pPr>
            <a:r>
              <a:rPr lang="en-US" sz="1800" dirty="0">
                <a:latin typeface="Georgia"/>
                <a:cs typeface="Georgia"/>
              </a:rPr>
              <a:t>Two errors expected for the TD version</a:t>
            </a:r>
          </a:p>
          <a:p>
            <a:pPr marL="342900" indent="-342900">
              <a:spcBef>
                <a:spcPct val="50000"/>
              </a:spcBef>
              <a:buAutoNum type="arabicPeriod"/>
            </a:pPr>
            <a:r>
              <a:rPr lang="en-US" sz="1800" dirty="0">
                <a:latin typeface="Georgia"/>
                <a:cs typeface="Georgia"/>
              </a:rPr>
              <a:t>Spatial discretization: ≈ constant up to a certain frequency with </a:t>
            </a:r>
            <a:r>
              <a:rPr lang="en-US" sz="1800" i="1" dirty="0">
                <a:latin typeface="Georgia"/>
                <a:cs typeface="Georgia"/>
              </a:rPr>
              <a:t>N</a:t>
            </a:r>
            <a:r>
              <a:rPr lang="en-US" sz="1800" dirty="0">
                <a:latin typeface="Georgia"/>
                <a:cs typeface="Georgia"/>
              </a:rPr>
              <a:t> elements per wavelength, and then rapidly increasing error.</a:t>
            </a:r>
          </a:p>
          <a:p>
            <a:pPr marL="342900" indent="-342900">
              <a:spcBef>
                <a:spcPct val="50000"/>
              </a:spcBef>
              <a:buAutoNum type="arabicPeriod"/>
            </a:pPr>
            <a:r>
              <a:rPr lang="en-US" sz="1800" dirty="0">
                <a:latin typeface="Georgia"/>
                <a:cs typeface="Georgia"/>
              </a:rPr>
              <a:t>Time discretization: with a first-order TD discretization, we expect a +6 dB per octave error.</a:t>
            </a:r>
          </a:p>
          <a:p>
            <a:pPr>
              <a:spcBef>
                <a:spcPct val="50000"/>
              </a:spcBef>
            </a:pPr>
            <a:endParaRPr lang="en-US" sz="1800" dirty="0">
              <a:latin typeface="Georgia"/>
              <a:cs typeface="Georgia"/>
            </a:endParaRPr>
          </a:p>
          <a:p>
            <a:pPr>
              <a:spcBef>
                <a:spcPct val="50000"/>
              </a:spcBef>
            </a:pPr>
            <a:endParaRPr lang="en-US" sz="1800" dirty="0">
              <a:latin typeface="Georgia"/>
              <a:cs typeface="Georgia"/>
            </a:endParaRPr>
          </a:p>
          <a:p>
            <a:pPr>
              <a:spcBef>
                <a:spcPct val="50000"/>
              </a:spcBef>
            </a:pPr>
            <a:endParaRPr lang="en-US" sz="1800" dirty="0" smtClean="0">
              <a:latin typeface="Georgia"/>
              <a:cs typeface="Georgia"/>
            </a:endParaRPr>
          </a:p>
          <a:p>
            <a:pPr>
              <a:spcBef>
                <a:spcPct val="50000"/>
              </a:spcBef>
            </a:pPr>
            <a:endParaRPr lang="en-US" sz="1800" dirty="0">
              <a:latin typeface="Georgia"/>
              <a:cs typeface="Georgia"/>
            </a:endParaRPr>
          </a:p>
          <a:p>
            <a:pPr>
              <a:spcBef>
                <a:spcPct val="50000"/>
              </a:spcBef>
            </a:pPr>
            <a:endParaRPr lang="en-US" sz="1800" dirty="0" smtClean="0">
              <a:latin typeface="Georgia"/>
              <a:cs typeface="Georgia"/>
            </a:endParaRPr>
          </a:p>
        </p:txBody>
      </p:sp>
      <p:pic>
        <p:nvPicPr>
          <p:cNvPr id="4" name="Picture 3" descr="circle6mode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1760" y="1340768"/>
            <a:ext cx="4140200" cy="1066800"/>
          </a:xfrm>
          <a:prstGeom prst="rect">
            <a:avLst/>
          </a:prstGeom>
        </p:spPr>
      </p:pic>
    </p:spTree>
    <p:extLst>
      <p:ext uri="{BB962C8B-B14F-4D97-AF65-F5344CB8AC3E}">
        <p14:creationId xmlns:p14="http://schemas.microsoft.com/office/powerpoint/2010/main" val="2817334798"/>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6876256" y="5301208"/>
            <a:ext cx="2088232" cy="11521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24578" name="Rectangle 2"/>
          <p:cNvSpPr>
            <a:spLocks noGrp="1" noChangeArrowheads="1"/>
          </p:cNvSpPr>
          <p:nvPr>
            <p:ph type="title"/>
          </p:nvPr>
        </p:nvSpPr>
        <p:spPr>
          <a:xfrm>
            <a:off x="546100" y="332656"/>
            <a:ext cx="8202364" cy="1143000"/>
          </a:xfrm>
        </p:spPr>
        <p:txBody>
          <a:bodyPr/>
          <a:lstStyle/>
          <a:p>
            <a:r>
              <a:rPr lang="en-US" sz="3200" b="1" dirty="0" smtClean="0"/>
              <a:t>Numerical example 2 – six-sided disc</a:t>
            </a:r>
            <a:endParaRPr lang="en-US" sz="3200" dirty="0"/>
          </a:p>
        </p:txBody>
      </p:sp>
      <p:pic>
        <p:nvPicPr>
          <p:cNvPr id="3" name="Picture 2" descr="ESIEresults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1" y="1340768"/>
            <a:ext cx="3312368" cy="2685704"/>
          </a:xfrm>
          <a:prstGeom prst="rect">
            <a:avLst/>
          </a:prstGeom>
        </p:spPr>
      </p:pic>
      <p:sp>
        <p:nvSpPr>
          <p:cNvPr id="9" name="Text Box 6"/>
          <p:cNvSpPr txBox="1">
            <a:spLocks noChangeArrowheads="1"/>
          </p:cNvSpPr>
          <p:nvPr/>
        </p:nvSpPr>
        <p:spPr bwMode="auto">
          <a:xfrm>
            <a:off x="539552" y="4122652"/>
            <a:ext cx="8424936" cy="2723823"/>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sz="1800" dirty="0">
                <a:latin typeface="Georgia"/>
                <a:cs typeface="Georgia"/>
              </a:rPr>
              <a:t>Similar error for the TD and the FD solutions at LF – but, error increases for higher frequencies with the TD solution.</a:t>
            </a:r>
          </a:p>
          <a:p>
            <a:pPr>
              <a:spcBef>
                <a:spcPct val="50000"/>
              </a:spcBef>
            </a:pPr>
            <a:endParaRPr lang="en-US" sz="1800" dirty="0">
              <a:latin typeface="Georgia"/>
              <a:cs typeface="Georgia"/>
            </a:endParaRPr>
          </a:p>
          <a:p>
            <a:pPr>
              <a:spcBef>
                <a:spcPct val="50000"/>
              </a:spcBef>
            </a:pPr>
            <a:endParaRPr lang="en-US" sz="1800" dirty="0">
              <a:latin typeface="Georgia"/>
              <a:cs typeface="Georgia"/>
            </a:endParaRPr>
          </a:p>
          <a:p>
            <a:pPr>
              <a:spcBef>
                <a:spcPct val="50000"/>
              </a:spcBef>
            </a:pPr>
            <a:endParaRPr lang="en-US" sz="1800" dirty="0" smtClean="0">
              <a:latin typeface="Georgia"/>
              <a:cs typeface="Georgia"/>
            </a:endParaRPr>
          </a:p>
          <a:p>
            <a:pPr>
              <a:spcBef>
                <a:spcPct val="50000"/>
              </a:spcBef>
            </a:pPr>
            <a:endParaRPr lang="en-US" sz="1800" dirty="0">
              <a:latin typeface="Georgia"/>
              <a:cs typeface="Georgia"/>
            </a:endParaRPr>
          </a:p>
          <a:p>
            <a:pPr>
              <a:spcBef>
                <a:spcPct val="50000"/>
              </a:spcBef>
            </a:pPr>
            <a:endParaRPr lang="en-US" sz="1800" dirty="0" smtClean="0">
              <a:latin typeface="Georgia"/>
              <a:cs typeface="Georgia"/>
            </a:endParaRPr>
          </a:p>
        </p:txBody>
      </p:sp>
      <p:pic>
        <p:nvPicPr>
          <p:cNvPr id="5" name="Picture 4" descr="ESIEresults_ir.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4008" y="1230646"/>
            <a:ext cx="3240360" cy="2702410"/>
          </a:xfrm>
          <a:prstGeom prst="rect">
            <a:avLst/>
          </a:prstGeom>
        </p:spPr>
      </p:pic>
    </p:spTree>
    <p:extLst>
      <p:ext uri="{BB962C8B-B14F-4D97-AF65-F5344CB8AC3E}">
        <p14:creationId xmlns:p14="http://schemas.microsoft.com/office/powerpoint/2010/main" val="290972366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6876256" y="5301208"/>
            <a:ext cx="2088232" cy="115212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24578" name="Rectangle 2"/>
          <p:cNvSpPr>
            <a:spLocks noGrp="1" noChangeArrowheads="1"/>
          </p:cNvSpPr>
          <p:nvPr>
            <p:ph type="title"/>
          </p:nvPr>
        </p:nvSpPr>
        <p:spPr>
          <a:xfrm>
            <a:off x="546100" y="332656"/>
            <a:ext cx="8202364" cy="1143000"/>
          </a:xfrm>
        </p:spPr>
        <p:txBody>
          <a:bodyPr/>
          <a:lstStyle/>
          <a:p>
            <a:r>
              <a:rPr lang="en-US" sz="3200" b="1" dirty="0" smtClean="0"/>
              <a:t>Numerical example 2 – six-sided disc</a:t>
            </a:r>
            <a:endParaRPr lang="en-US" sz="3200" dirty="0"/>
          </a:p>
        </p:txBody>
      </p:sp>
      <p:pic>
        <p:nvPicPr>
          <p:cNvPr id="3" name="Picture 2" descr="ESIEresults1.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1" y="1340768"/>
            <a:ext cx="3312367" cy="2685703"/>
          </a:xfrm>
          <a:prstGeom prst="rect">
            <a:avLst/>
          </a:prstGeom>
        </p:spPr>
      </p:pic>
      <p:sp>
        <p:nvSpPr>
          <p:cNvPr id="9" name="Text Box 6"/>
          <p:cNvSpPr txBox="1">
            <a:spLocks noChangeArrowheads="1"/>
          </p:cNvSpPr>
          <p:nvPr/>
        </p:nvSpPr>
        <p:spPr bwMode="auto">
          <a:xfrm>
            <a:off x="539552" y="4122652"/>
            <a:ext cx="8424936" cy="3554820"/>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sz="1800" dirty="0">
                <a:latin typeface="Georgia"/>
                <a:cs typeface="Georgia"/>
              </a:rPr>
              <a:t>Similar error for the TD and the FD solutions at LF  – but, error increases for higher frequencies with the TD solution.</a:t>
            </a:r>
          </a:p>
          <a:p>
            <a:pPr>
              <a:spcBef>
                <a:spcPct val="50000"/>
              </a:spcBef>
            </a:pPr>
            <a:r>
              <a:rPr lang="en-US" sz="1800" dirty="0">
                <a:latin typeface="Georgia"/>
                <a:cs typeface="Georgia"/>
              </a:rPr>
              <a:t>If the sampling frequency is increased 4x, then the TD error reaches the FD error.</a:t>
            </a:r>
          </a:p>
          <a:p>
            <a:pPr>
              <a:spcBef>
                <a:spcPct val="50000"/>
              </a:spcBef>
            </a:pPr>
            <a:r>
              <a:rPr lang="en-US" sz="1800" dirty="0">
                <a:latin typeface="Georgia"/>
                <a:cs typeface="Georgia"/>
              </a:rPr>
              <a:t>But…… a higher sampling frequency is costly.</a:t>
            </a:r>
          </a:p>
          <a:p>
            <a:pPr>
              <a:spcBef>
                <a:spcPct val="50000"/>
              </a:spcBef>
            </a:pPr>
            <a:endParaRPr lang="en-US" sz="1800" dirty="0">
              <a:latin typeface="Georgia"/>
              <a:cs typeface="Georgia"/>
            </a:endParaRPr>
          </a:p>
          <a:p>
            <a:pPr>
              <a:spcBef>
                <a:spcPct val="50000"/>
              </a:spcBef>
            </a:pPr>
            <a:endParaRPr lang="en-US" sz="1800" dirty="0">
              <a:latin typeface="Georgia"/>
              <a:cs typeface="Georgia"/>
            </a:endParaRPr>
          </a:p>
          <a:p>
            <a:pPr>
              <a:spcBef>
                <a:spcPct val="50000"/>
              </a:spcBef>
            </a:pPr>
            <a:endParaRPr lang="en-US" sz="1800" dirty="0" smtClean="0">
              <a:latin typeface="Georgia"/>
              <a:cs typeface="Georgia"/>
            </a:endParaRPr>
          </a:p>
          <a:p>
            <a:pPr>
              <a:spcBef>
                <a:spcPct val="50000"/>
              </a:spcBef>
            </a:pPr>
            <a:endParaRPr lang="en-US" sz="1800" dirty="0">
              <a:latin typeface="Georgia"/>
              <a:cs typeface="Georgia"/>
            </a:endParaRPr>
          </a:p>
          <a:p>
            <a:pPr>
              <a:spcBef>
                <a:spcPct val="50000"/>
              </a:spcBef>
            </a:pPr>
            <a:endParaRPr lang="en-US" sz="1800" dirty="0" smtClean="0">
              <a:latin typeface="Georgia"/>
              <a:cs typeface="Georgia"/>
            </a:endParaRPr>
          </a:p>
        </p:txBody>
      </p:sp>
      <p:pic>
        <p:nvPicPr>
          <p:cNvPr id="2" name="Picture 1" descr="ESIEresults_oversamp.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6016" y="1340767"/>
            <a:ext cx="3312368" cy="2685703"/>
          </a:xfrm>
          <a:prstGeom prst="rect">
            <a:avLst/>
          </a:prstGeom>
        </p:spPr>
      </p:pic>
    </p:spTree>
    <p:extLst>
      <p:ext uri="{BB962C8B-B14F-4D97-AF65-F5344CB8AC3E}">
        <p14:creationId xmlns:p14="http://schemas.microsoft.com/office/powerpoint/2010/main" val="382484605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So, how should we auralize indoors cases?</a:t>
            </a:r>
            <a:endParaRPr lang="en-US" sz="4000" dirty="0"/>
          </a:p>
        </p:txBody>
      </p:sp>
      <p:sp>
        <p:nvSpPr>
          <p:cNvPr id="10" name="TextBox 9"/>
          <p:cNvSpPr txBox="1"/>
          <p:nvPr/>
        </p:nvSpPr>
        <p:spPr>
          <a:xfrm>
            <a:off x="539552" y="1687448"/>
            <a:ext cx="8208912" cy="3323987"/>
          </a:xfrm>
          <a:prstGeom prst="rect">
            <a:avLst/>
          </a:prstGeom>
          <a:noFill/>
        </p:spPr>
        <p:txBody>
          <a:bodyPr wrap="square" rtlCol="0">
            <a:spAutoFit/>
          </a:bodyPr>
          <a:lstStyle/>
          <a:p>
            <a:r>
              <a:rPr lang="en-US" sz="1400"/>
              <a:t>Depends on accuracy requirements (and available computation time)!</a:t>
            </a:r>
          </a:p>
          <a:p>
            <a:endParaRPr lang="en-US" sz="1400"/>
          </a:p>
          <a:p>
            <a:r>
              <a:rPr lang="en-US" sz="1400"/>
              <a:t>• Level 1 – Use direct sound + simplified reverberation </a:t>
            </a:r>
            <a:r>
              <a:rPr lang="en-US" sz="1400" u="sng"/>
              <a:t>with the right T60, and frequency-dependence</a:t>
            </a:r>
            <a:r>
              <a:rPr lang="en-US" sz="1400"/>
              <a:t>.</a:t>
            </a:r>
          </a:p>
          <a:p>
            <a:endParaRPr lang="en-US" sz="1400"/>
          </a:p>
          <a:p>
            <a:r>
              <a:rPr lang="en-US" sz="1400"/>
              <a:t>• Level 1.5 – Use direct sound + very few, very early reflection/diffraction effects + simplified reverberation.  </a:t>
            </a:r>
          </a:p>
          <a:p>
            <a:endParaRPr lang="en-US" sz="1400"/>
          </a:p>
          <a:p>
            <a:r>
              <a:rPr lang="en-US" sz="1400"/>
              <a:t>• Level 2 – Use detailed geometrical acoustics model, and diffuse+specular reflections (important to do both). Commercial tools available.</a:t>
            </a:r>
          </a:p>
          <a:p>
            <a:endParaRPr lang="en-US" sz="1400"/>
          </a:p>
          <a:p>
            <a:r>
              <a:rPr lang="en-US" sz="1400"/>
              <a:t>• Level 3 – Augment the GA (from level 2) with diffraction in challenging cases. Commercial tools available.</a:t>
            </a:r>
          </a:p>
          <a:p>
            <a:endParaRPr lang="en-US" sz="1400"/>
          </a:p>
          <a:p>
            <a:r>
              <a:rPr lang="en-US" sz="1400"/>
              <a:t>• Level 4 – Augment the GA + diffraction with Wave-theoretical calculations at low frequencies. You will need to do some programming!</a:t>
            </a:r>
          </a:p>
        </p:txBody>
      </p:sp>
    </p:spTree>
    <p:extLst>
      <p:ext uri="{BB962C8B-B14F-4D97-AF65-F5344CB8AC3E}">
        <p14:creationId xmlns:p14="http://schemas.microsoft.com/office/powerpoint/2010/main" val="1944503613"/>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References</a:t>
            </a:r>
            <a:endParaRPr lang="en-US" sz="4000" dirty="0"/>
          </a:p>
        </p:txBody>
      </p:sp>
      <p:sp>
        <p:nvSpPr>
          <p:cNvPr id="10" name="TextBox 9"/>
          <p:cNvSpPr txBox="1"/>
          <p:nvPr/>
        </p:nvSpPr>
        <p:spPr>
          <a:xfrm>
            <a:off x="539552" y="1052736"/>
            <a:ext cx="8208912" cy="5170647"/>
          </a:xfrm>
          <a:prstGeom prst="rect">
            <a:avLst/>
          </a:prstGeom>
          <a:noFill/>
        </p:spPr>
        <p:txBody>
          <a:bodyPr wrap="square" rtlCol="0">
            <a:spAutoFit/>
          </a:bodyPr>
          <a:lstStyle/>
          <a:p>
            <a:r>
              <a:rPr lang="en-US" sz="1100"/>
              <a:t>A.  Chandak,  C.  Lauterbach,  M.  Taylor,  Z. M.  Ren,  and  D. Manocha: "AD-Frustum: Adaptive Frustum Tracing for Interactive Sound Propagation," IEEE Trans Vis Comp Graph 14, pp. 1707-1714, 2008.</a:t>
            </a:r>
          </a:p>
          <a:p>
            <a:endParaRPr lang="en-US" sz="1100"/>
          </a:p>
          <a:p>
            <a:r>
              <a:rPr lang="en-US" sz="1100"/>
              <a:t>T. Funkhouser,  P. Min,  and  I. Carlbom: "Real-time acoustic modeling for distributed virtual environments," Proc. of ACM Computer Graphics, Siggraph 99, pp. 365-374, 1999.</a:t>
            </a:r>
          </a:p>
          <a:p>
            <a:endParaRPr lang="en-US" sz="1100"/>
          </a:p>
          <a:p>
            <a:r>
              <a:rPr lang="en-US" sz="1100"/>
              <a:t>F. Giron: "Investigations about the directivity of sound sources," PhD thesis, Ruhr University, Bochum, 1996.</a:t>
            </a:r>
            <a:br>
              <a:rPr lang="en-US" sz="1100"/>
            </a:br>
            <a:endParaRPr lang="en-US" sz="1100"/>
          </a:p>
          <a:p>
            <a:r>
              <a:rPr lang="en-US" sz="1100"/>
              <a:t>E.  Granier,  M.  Kleiner,  B.-I.  Dalenbäck,  and  P. Svensson: "Experimental auralization of car audio installations," J. Audio Eng. Soc. 44, pp. 835-849, 1996.</a:t>
            </a:r>
            <a:br>
              <a:rPr lang="en-US" sz="1100"/>
            </a:br>
            <a:endParaRPr lang="en-US" sz="1100"/>
          </a:p>
          <a:p>
            <a:r>
              <a:rPr lang="en-US" sz="1100"/>
              <a:t>U.  Kristiansen,  H.  Dong,  U. P.  Svensson,  E.  Vernet,  and  J.-N. Liabeuf: "Calculating sound impulse responses in city streets," in Proc. of the 17th Intern. Congress on Acoust., Rome, 2001.</a:t>
            </a:r>
            <a:br>
              <a:rPr lang="en-US" sz="1100"/>
            </a:br>
            <a:endParaRPr lang="en-US" sz="1100"/>
          </a:p>
          <a:p>
            <a:r>
              <a:rPr lang="en-US" sz="1100"/>
              <a:t>D. Menzies: "W-panning and o-format, tools for object spatialization," in Proc. of 22nd AES Int. Conf., Helsinki, 2002.</a:t>
            </a:r>
            <a:br>
              <a:rPr lang="en-US" sz="1100"/>
            </a:br>
            <a:endParaRPr lang="en-US" sz="1100"/>
          </a:p>
          <a:p>
            <a:r>
              <a:rPr lang="en-US" sz="1100"/>
              <a:t>F.  Otondo,  J. H. Rindel: "A new method for the radiation representation of musical instruments in auralizations," Acta Acustica/Acustica 91, pp. 902-906, 2005.</a:t>
            </a:r>
            <a:br>
              <a:rPr lang="en-US" sz="1100"/>
            </a:br>
            <a:endParaRPr lang="en-US" sz="1100"/>
          </a:p>
          <a:p>
            <a:r>
              <a:rPr lang="en-US" sz="1100"/>
              <a:t>L. Savioja, U. P. Svensson: “Overview of geometrical room acoustic modeling techniques,” J. Acoust. Soc. Am. 138, pp. 708-730, 2015.</a:t>
            </a:r>
            <a:br>
              <a:rPr lang="en-US" sz="1100"/>
            </a:br>
            <a:endParaRPr lang="en-US" sz="1100"/>
          </a:p>
          <a:p>
            <a:r>
              <a:rPr lang="en-US" sz="1100"/>
              <a:t>C.  Schissler,  R.  Mehra,  and  D. Manocha: "High-order diffraction and diffuse reflections for interactive sound propagation in large environments," ACM Transactions on Graphics (TOG) - Proceedings of ACM SIGGRAPH 2014 33, Article 39, 2014.</a:t>
            </a:r>
          </a:p>
          <a:p>
            <a:endParaRPr lang="en-US" sz="1100"/>
          </a:p>
          <a:p>
            <a:r>
              <a:rPr lang="en-US" sz="1100"/>
              <a:t>B. Støfringsdal,  U. P. Svensson: "Conversion of discretely sampled sound field data to auralization formats," J. Audio Eng. Soc. 54, pp. 380-400, 2006.</a:t>
            </a:r>
            <a:br>
              <a:rPr lang="en-US" sz="1100"/>
            </a:br>
            <a:endParaRPr lang="en-US" sz="1100"/>
          </a:p>
          <a:p>
            <a:r>
              <a:rPr lang="en-US" sz="1100"/>
              <a:t>U. P. Svensson,  A. Asheim: "Time-domain formulation of an edge source integral equation," in Proc. of ICA2013, Montreal, 2013.</a:t>
            </a:r>
          </a:p>
          <a:p>
            <a:endParaRPr lang="en-US" sz="1100"/>
          </a:p>
        </p:txBody>
      </p:sp>
    </p:spTree>
    <p:extLst>
      <p:ext uri="{BB962C8B-B14F-4D97-AF65-F5344CB8AC3E}">
        <p14:creationId xmlns:p14="http://schemas.microsoft.com/office/powerpoint/2010/main" val="240504171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This tutorial</a:t>
            </a:r>
            <a:endParaRPr lang="en-US" sz="4000" dirty="0"/>
          </a:p>
        </p:txBody>
      </p:sp>
      <p:sp>
        <p:nvSpPr>
          <p:cNvPr id="2" name="TextBox 1"/>
          <p:cNvSpPr txBox="1"/>
          <p:nvPr/>
        </p:nvSpPr>
        <p:spPr>
          <a:xfrm>
            <a:off x="611560" y="1668864"/>
            <a:ext cx="7920880" cy="4524315"/>
          </a:xfrm>
          <a:prstGeom prst="rect">
            <a:avLst/>
          </a:prstGeom>
          <a:noFill/>
        </p:spPr>
        <p:txBody>
          <a:bodyPr wrap="square" rtlCol="0">
            <a:spAutoFit/>
          </a:bodyPr>
          <a:lstStyle/>
          <a:p>
            <a:r>
              <a:rPr lang="en-US" sz="2400"/>
              <a:t>• Recap: the auralization block diagram </a:t>
            </a:r>
            <a:br>
              <a:rPr lang="en-US" sz="2400"/>
            </a:br>
            <a:r>
              <a:rPr lang="en-US" sz="2400"/>
              <a:t>        Source   -   Impulse response  -   Sound rendering</a:t>
            </a:r>
          </a:p>
          <a:p>
            <a:endParaRPr lang="en-US" sz="2400"/>
          </a:p>
          <a:p>
            <a:r>
              <a:rPr lang="en-US" sz="2400"/>
              <a:t>• Computation of impulse responses for auralization</a:t>
            </a:r>
          </a:p>
          <a:p>
            <a:r>
              <a:rPr lang="en-US" sz="2400"/>
              <a:t>	- “Exact” methods – how to use them in auralization</a:t>
            </a:r>
          </a:p>
          <a:p>
            <a:r>
              <a:rPr lang="en-US" sz="2400"/>
              <a:t>	- Geometrical acoustics (GA) methods</a:t>
            </a:r>
          </a:p>
          <a:p>
            <a:endParaRPr lang="en-US" sz="2400"/>
          </a:p>
          <a:p>
            <a:r>
              <a:rPr lang="en-US" sz="2400"/>
              <a:t>• In GA: importance of specular reflections, diffuse reflections, diffraction</a:t>
            </a:r>
          </a:p>
          <a:p>
            <a:endParaRPr lang="en-US" sz="2400"/>
          </a:p>
          <a:p>
            <a:r>
              <a:rPr lang="en-US" sz="2400"/>
              <a:t>• Demonstration of the Matlab “Edge diffraction toolbox”</a:t>
            </a:r>
          </a:p>
          <a:p>
            <a:endParaRPr lang="en-US" sz="2400"/>
          </a:p>
        </p:txBody>
      </p:sp>
      <p:sp>
        <p:nvSpPr>
          <p:cNvPr id="4" name="Oval 3"/>
          <p:cNvSpPr/>
          <p:nvPr/>
        </p:nvSpPr>
        <p:spPr bwMode="auto">
          <a:xfrm>
            <a:off x="3707904" y="4293096"/>
            <a:ext cx="2808312" cy="432048"/>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p:nvPr/>
        </p:nvCxnSpPr>
        <p:spPr bwMode="auto">
          <a:xfrm flipH="1" flipV="1">
            <a:off x="5220072" y="4725144"/>
            <a:ext cx="648072" cy="648072"/>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6" name="Oval 5"/>
          <p:cNvSpPr/>
          <p:nvPr/>
        </p:nvSpPr>
        <p:spPr bwMode="auto">
          <a:xfrm>
            <a:off x="2123728" y="4581128"/>
            <a:ext cx="1728192" cy="504056"/>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8" name="Straight Connector 7"/>
          <p:cNvCxnSpPr/>
          <p:nvPr/>
        </p:nvCxnSpPr>
        <p:spPr bwMode="auto">
          <a:xfrm flipH="1" flipV="1">
            <a:off x="3779912" y="4941168"/>
            <a:ext cx="1872208" cy="504056"/>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09856278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848" y="1334588"/>
            <a:ext cx="4094336" cy="3894612"/>
          </a:xfrm>
          <a:prstGeom prst="rect">
            <a:avLst/>
          </a:prstGeom>
        </p:spPr>
      </p:pic>
      <p:sp>
        <p:nvSpPr>
          <p:cNvPr id="2" name="TextBox 1"/>
          <p:cNvSpPr txBox="1"/>
          <p:nvPr/>
        </p:nvSpPr>
        <p:spPr>
          <a:xfrm>
            <a:off x="5575994" y="2348880"/>
            <a:ext cx="1368152" cy="261610"/>
          </a:xfrm>
          <a:prstGeom prst="rect">
            <a:avLst/>
          </a:prstGeom>
          <a:noFill/>
        </p:spPr>
        <p:txBody>
          <a:bodyPr wrap="square" rtlCol="0">
            <a:spAutoFit/>
          </a:bodyPr>
          <a:lstStyle/>
          <a:p>
            <a:r>
              <a:rPr lang="en-US" sz="1100" b="1"/>
              <a:t>/RENDERING</a:t>
            </a:r>
          </a:p>
        </p:txBody>
      </p:sp>
    </p:spTree>
    <p:extLst>
      <p:ext uri="{BB962C8B-B14F-4D97-AF65-F5344CB8AC3E}">
        <p14:creationId xmlns:p14="http://schemas.microsoft.com/office/powerpoint/2010/main" val="87923330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037" y="1196752"/>
            <a:ext cx="1301683" cy="1238186"/>
          </a:xfrm>
          <a:prstGeom prst="rect">
            <a:avLst/>
          </a:prstGeom>
        </p:spPr>
      </p:pic>
      <p:sp>
        <p:nvSpPr>
          <p:cNvPr id="2" name="TextBox 1"/>
          <p:cNvSpPr txBox="1"/>
          <p:nvPr/>
        </p:nvSpPr>
        <p:spPr>
          <a:xfrm>
            <a:off x="2195736" y="1268760"/>
            <a:ext cx="6768752" cy="1200328"/>
          </a:xfrm>
          <a:prstGeom prst="rect">
            <a:avLst/>
          </a:prstGeom>
          <a:noFill/>
        </p:spPr>
        <p:txBody>
          <a:bodyPr wrap="square" rtlCol="0">
            <a:spAutoFit/>
          </a:bodyPr>
          <a:lstStyle/>
          <a:p>
            <a:r>
              <a:rPr lang="en-US" sz="2400"/>
              <a:t>Footnote:</a:t>
            </a:r>
          </a:p>
          <a:p>
            <a:r>
              <a:rPr lang="en-US" sz="2400"/>
              <a:t>this block diagram is based on the relationship for a linear, time-invariant (LTI) system:</a:t>
            </a:r>
          </a:p>
        </p:txBody>
      </p:sp>
      <p:sp>
        <p:nvSpPr>
          <p:cNvPr id="4" name="Rectangle 3"/>
          <p:cNvSpPr/>
          <p:nvPr/>
        </p:nvSpPr>
        <p:spPr bwMode="auto">
          <a:xfrm>
            <a:off x="2699792" y="2636912"/>
            <a:ext cx="3024336" cy="1296144"/>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5" name="TextBox 4"/>
          <p:cNvSpPr txBox="1"/>
          <p:nvPr/>
        </p:nvSpPr>
        <p:spPr>
          <a:xfrm>
            <a:off x="2987824" y="2793702"/>
            <a:ext cx="2592288" cy="923330"/>
          </a:xfrm>
          <a:prstGeom prst="rect">
            <a:avLst/>
          </a:prstGeom>
          <a:noFill/>
        </p:spPr>
        <p:txBody>
          <a:bodyPr wrap="square" rtlCol="0">
            <a:spAutoFit/>
          </a:bodyPr>
          <a:lstStyle/>
          <a:p>
            <a:r>
              <a:rPr lang="en-US" sz="1800"/>
              <a:t>LTI system:</a:t>
            </a:r>
          </a:p>
          <a:p>
            <a:r>
              <a:rPr lang="en-US" sz="1800"/>
              <a:t>Impulse response </a:t>
            </a:r>
            <a:r>
              <a:rPr lang="en-US" sz="1800" i="1"/>
              <a:t>h</a:t>
            </a:r>
            <a:r>
              <a:rPr lang="en-US" sz="1800"/>
              <a:t>(</a:t>
            </a:r>
            <a:r>
              <a:rPr lang="en-US" sz="1800" i="1">
                <a:latin typeface="Symbol" charset="2"/>
                <a:cs typeface="Symbol" charset="2"/>
              </a:rPr>
              <a:t>t</a:t>
            </a:r>
            <a:r>
              <a:rPr lang="en-US" sz="1800"/>
              <a:t>)</a:t>
            </a:r>
          </a:p>
          <a:p>
            <a:r>
              <a:rPr lang="en-US" sz="1800"/>
              <a:t>Transfer function </a:t>
            </a:r>
            <a:r>
              <a:rPr lang="en-US" sz="1800" i="1"/>
              <a:t>H</a:t>
            </a:r>
            <a:r>
              <a:rPr lang="en-US" sz="1800"/>
              <a:t>(</a:t>
            </a:r>
            <a:r>
              <a:rPr lang="en-US" sz="1800" i="1">
                <a:latin typeface="Symbol" charset="2"/>
                <a:cs typeface="Symbol" charset="2"/>
              </a:rPr>
              <a:t>w</a:t>
            </a:r>
            <a:r>
              <a:rPr lang="en-US" sz="1800"/>
              <a:t>)</a:t>
            </a:r>
          </a:p>
        </p:txBody>
      </p:sp>
      <p:cxnSp>
        <p:nvCxnSpPr>
          <p:cNvPr id="7" name="Straight Arrow Connector 6"/>
          <p:cNvCxnSpPr/>
          <p:nvPr/>
        </p:nvCxnSpPr>
        <p:spPr bwMode="auto">
          <a:xfrm>
            <a:off x="1331640" y="3212976"/>
            <a:ext cx="1368152"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9" name="Straight Arrow Connector 8"/>
          <p:cNvCxnSpPr/>
          <p:nvPr/>
        </p:nvCxnSpPr>
        <p:spPr bwMode="auto">
          <a:xfrm>
            <a:off x="5724128" y="3212976"/>
            <a:ext cx="1368152" cy="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11" name="TextBox 10"/>
          <p:cNvSpPr txBox="1"/>
          <p:nvPr/>
        </p:nvSpPr>
        <p:spPr>
          <a:xfrm>
            <a:off x="683568" y="2708920"/>
            <a:ext cx="2592288" cy="923330"/>
          </a:xfrm>
          <a:prstGeom prst="rect">
            <a:avLst/>
          </a:prstGeom>
          <a:noFill/>
        </p:spPr>
        <p:txBody>
          <a:bodyPr wrap="square" rtlCol="0">
            <a:spAutoFit/>
          </a:bodyPr>
          <a:lstStyle/>
          <a:p>
            <a:r>
              <a:rPr lang="en-US" sz="1800"/>
              <a:t>Input signal:</a:t>
            </a:r>
          </a:p>
          <a:p>
            <a:endParaRPr lang="en-US" sz="1800"/>
          </a:p>
          <a:p>
            <a:r>
              <a:rPr lang="en-US" sz="1800" i="1"/>
              <a:t>x</a:t>
            </a:r>
            <a:r>
              <a:rPr lang="en-US" sz="1800"/>
              <a:t>(</a:t>
            </a:r>
            <a:r>
              <a:rPr lang="en-US" sz="1800" i="1"/>
              <a:t>t</a:t>
            </a:r>
            <a:r>
              <a:rPr lang="en-US" sz="1800"/>
              <a:t>), or </a:t>
            </a:r>
            <a:r>
              <a:rPr lang="en-US" sz="1800" i="1"/>
              <a:t>X</a:t>
            </a:r>
            <a:r>
              <a:rPr lang="en-US" sz="1800"/>
              <a:t>(</a:t>
            </a:r>
            <a:r>
              <a:rPr lang="en-US" sz="1800" i="1">
                <a:latin typeface="Symbol" charset="2"/>
                <a:cs typeface="Symbol" charset="2"/>
              </a:rPr>
              <a:t>w</a:t>
            </a:r>
            <a:r>
              <a:rPr lang="en-US" sz="1800"/>
              <a:t>)</a:t>
            </a:r>
          </a:p>
        </p:txBody>
      </p:sp>
      <p:sp>
        <p:nvSpPr>
          <p:cNvPr id="12" name="TextBox 11"/>
          <p:cNvSpPr txBox="1"/>
          <p:nvPr/>
        </p:nvSpPr>
        <p:spPr>
          <a:xfrm>
            <a:off x="6444208" y="2759422"/>
            <a:ext cx="2592288" cy="923330"/>
          </a:xfrm>
          <a:prstGeom prst="rect">
            <a:avLst/>
          </a:prstGeom>
          <a:noFill/>
        </p:spPr>
        <p:txBody>
          <a:bodyPr wrap="square" rtlCol="0">
            <a:spAutoFit/>
          </a:bodyPr>
          <a:lstStyle/>
          <a:p>
            <a:r>
              <a:rPr lang="en-US" sz="1800"/>
              <a:t>Output signal:</a:t>
            </a:r>
          </a:p>
          <a:p>
            <a:endParaRPr lang="en-US" sz="1800"/>
          </a:p>
          <a:p>
            <a:r>
              <a:rPr lang="en-US" sz="1800" i="1"/>
              <a:t>y</a:t>
            </a:r>
            <a:r>
              <a:rPr lang="en-US" sz="1800"/>
              <a:t>(</a:t>
            </a:r>
            <a:r>
              <a:rPr lang="en-US" sz="1800" i="1"/>
              <a:t>t</a:t>
            </a:r>
            <a:r>
              <a:rPr lang="en-US" sz="1800"/>
              <a:t>), or </a:t>
            </a:r>
            <a:r>
              <a:rPr lang="en-US" sz="1800" i="1"/>
              <a:t>Y</a:t>
            </a:r>
            <a:r>
              <a:rPr lang="en-US" sz="1800"/>
              <a:t>(</a:t>
            </a:r>
            <a:r>
              <a:rPr lang="en-US" sz="1800" i="1">
                <a:latin typeface="Symbol" charset="2"/>
                <a:cs typeface="Symbol" charset="2"/>
              </a:rPr>
              <a:t>w</a:t>
            </a:r>
            <a:r>
              <a:rPr lang="en-US" sz="1800"/>
              <a:t>)</a:t>
            </a:r>
          </a:p>
        </p:txBody>
      </p:sp>
      <p:graphicFrame>
        <p:nvGraphicFramePr>
          <p:cNvPr id="8" name="Object 7"/>
          <p:cNvGraphicFramePr>
            <a:graphicFrameLocks noChangeAspect="1"/>
          </p:cNvGraphicFramePr>
          <p:nvPr>
            <p:extLst>
              <p:ext uri="{D42A27DB-BD31-4B8C-83A1-F6EECF244321}">
                <p14:modId xmlns:p14="http://schemas.microsoft.com/office/powerpoint/2010/main" val="2756456254"/>
              </p:ext>
            </p:extLst>
          </p:nvPr>
        </p:nvGraphicFramePr>
        <p:xfrm>
          <a:off x="2195736" y="4077072"/>
          <a:ext cx="4533900" cy="685800"/>
        </p:xfrm>
        <a:graphic>
          <a:graphicData uri="http://schemas.openxmlformats.org/presentationml/2006/ole">
            <mc:AlternateContent xmlns:mc="http://schemas.openxmlformats.org/markup-compatibility/2006">
              <mc:Choice xmlns:v="urn:schemas-microsoft-com:vml" Requires="v">
                <p:oleObj spid="_x0000_s6422" name="Equation" r:id="rId5" imgW="4533900" imgH="685800" progId="Equation.3">
                  <p:embed/>
                </p:oleObj>
              </mc:Choice>
              <mc:Fallback>
                <p:oleObj name="Equation" r:id="rId5" imgW="4533900" imgH="685800" progId="Equation.3">
                  <p:embed/>
                  <p:pic>
                    <p:nvPicPr>
                      <p:cNvPr id="0" name=""/>
                      <p:cNvPicPr/>
                      <p:nvPr/>
                    </p:nvPicPr>
                    <p:blipFill>
                      <a:blip r:embed="rId6"/>
                      <a:stretch>
                        <a:fillRect/>
                      </a:stretch>
                    </p:blipFill>
                    <p:spPr>
                      <a:xfrm>
                        <a:off x="2195736" y="4077072"/>
                        <a:ext cx="4533900" cy="685800"/>
                      </a:xfrm>
                      <a:prstGeom prst="rect">
                        <a:avLst/>
                      </a:prstGeom>
                    </p:spPr>
                  </p:pic>
                </p:oleObj>
              </mc:Fallback>
            </mc:AlternateContent>
          </a:graphicData>
        </a:graphic>
      </p:graphicFrame>
    </p:spTree>
    <p:extLst>
      <p:ext uri="{BB962C8B-B14F-4D97-AF65-F5344CB8AC3E}">
        <p14:creationId xmlns:p14="http://schemas.microsoft.com/office/powerpoint/2010/main" val="179633990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037" y="1196752"/>
            <a:ext cx="1301683" cy="1238186"/>
          </a:xfrm>
          <a:prstGeom prst="rect">
            <a:avLst/>
          </a:prstGeom>
        </p:spPr>
      </p:pic>
      <p:sp>
        <p:nvSpPr>
          <p:cNvPr id="2" name="TextBox 1"/>
          <p:cNvSpPr txBox="1"/>
          <p:nvPr/>
        </p:nvSpPr>
        <p:spPr>
          <a:xfrm>
            <a:off x="2195736" y="1268760"/>
            <a:ext cx="3960440" cy="738664"/>
          </a:xfrm>
          <a:prstGeom prst="rect">
            <a:avLst/>
          </a:prstGeom>
          <a:noFill/>
        </p:spPr>
        <p:txBody>
          <a:bodyPr wrap="square" rtlCol="0">
            <a:spAutoFit/>
          </a:bodyPr>
          <a:lstStyle/>
          <a:p>
            <a:r>
              <a:rPr lang="en-US" sz="1400"/>
              <a:t>Footnote:</a:t>
            </a:r>
          </a:p>
          <a:p>
            <a:r>
              <a:rPr lang="en-US" sz="1400"/>
              <a:t>this block diagram is based on the relationship for a linear, time-invariant (LTI) system:</a:t>
            </a:r>
          </a:p>
        </p:txBody>
      </p:sp>
      <p:sp>
        <p:nvSpPr>
          <p:cNvPr id="13" name="TextBox 12"/>
          <p:cNvSpPr txBox="1"/>
          <p:nvPr/>
        </p:nvSpPr>
        <p:spPr>
          <a:xfrm>
            <a:off x="323528" y="3524816"/>
            <a:ext cx="7992888" cy="2677656"/>
          </a:xfrm>
          <a:prstGeom prst="rect">
            <a:avLst/>
          </a:prstGeom>
          <a:noFill/>
        </p:spPr>
        <p:txBody>
          <a:bodyPr wrap="square" rtlCol="0">
            <a:spAutoFit/>
          </a:bodyPr>
          <a:lstStyle/>
          <a:p>
            <a:r>
              <a:rPr lang="en-US" sz="2400"/>
              <a:t>We might want to auralize “walking around”, which means that we don’t have a “TI” system. Can usually be done by piecewise stationary models, that are interleaved. Doppler effects require some more advanced handling.</a:t>
            </a:r>
          </a:p>
          <a:p>
            <a:endParaRPr lang="en-US" sz="2400"/>
          </a:p>
          <a:p>
            <a:r>
              <a:rPr lang="en-US" sz="2400"/>
              <a:t>We might have a non-linear source mechanism – but the sound propagation is usually linear!</a:t>
            </a:r>
          </a:p>
        </p:txBody>
      </p:sp>
      <p:pic>
        <p:nvPicPr>
          <p:cNvPr id="14" name="Picture 13" descr="blockdiag.tif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5144" y="2087403"/>
            <a:ext cx="4547096" cy="1413605"/>
          </a:xfrm>
          <a:prstGeom prst="rect">
            <a:avLst/>
          </a:prstGeom>
        </p:spPr>
      </p:pic>
    </p:spTree>
    <p:extLst>
      <p:ext uri="{BB962C8B-B14F-4D97-AF65-F5344CB8AC3E}">
        <p14:creationId xmlns:p14="http://schemas.microsoft.com/office/powerpoint/2010/main" val="296918896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546100" y="188640"/>
            <a:ext cx="8418388" cy="1152128"/>
          </a:xfrm>
        </p:spPr>
        <p:txBody>
          <a:bodyPr/>
          <a:lstStyle/>
          <a:p>
            <a:r>
              <a:rPr lang="en-US" sz="4000" b="1" dirty="0"/>
              <a:t>The auralization block diagram</a:t>
            </a:r>
            <a:endParaRPr lang="en-US" sz="4000" dirty="0"/>
          </a:p>
        </p:txBody>
      </p:sp>
      <p:pic>
        <p:nvPicPr>
          <p:cNvPr id="3" name="Picture 2" descr="Chalmers_Aural2015_blockdiagr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27123" y="1340768"/>
            <a:ext cx="3413029" cy="3246540"/>
          </a:xfrm>
          <a:prstGeom prst="rect">
            <a:avLst/>
          </a:prstGeom>
        </p:spPr>
      </p:pic>
      <p:sp>
        <p:nvSpPr>
          <p:cNvPr id="2" name="Oval 1"/>
          <p:cNvSpPr/>
          <p:nvPr/>
        </p:nvSpPr>
        <p:spPr bwMode="auto">
          <a:xfrm>
            <a:off x="3131840" y="1916832"/>
            <a:ext cx="648072" cy="648072"/>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5" name="Straight Connector 4"/>
          <p:cNvCxnSpPr>
            <a:stCxn id="2" idx="6"/>
          </p:cNvCxnSpPr>
          <p:nvPr/>
        </p:nvCxnSpPr>
        <p:spPr bwMode="auto">
          <a:xfrm flipV="1">
            <a:off x="3779912" y="1772816"/>
            <a:ext cx="2520280" cy="468052"/>
          </a:xfrm>
          <a:prstGeom prst="line">
            <a:avLst/>
          </a:prstGeom>
          <a:solidFill>
            <a:schemeClr val="accent1"/>
          </a:solidFill>
          <a:ln w="38100" cap="flat" cmpd="sng" algn="ctr">
            <a:solidFill>
              <a:srgbClr val="FF0000"/>
            </a:solidFill>
            <a:prstDash val="solid"/>
            <a:round/>
            <a:headEnd type="none" w="med" len="med"/>
            <a:tailEnd type="none" w="med" len="med"/>
          </a:ln>
          <a:effectLst/>
        </p:spPr>
      </p:cxnSp>
      <p:sp>
        <p:nvSpPr>
          <p:cNvPr id="6" name="TextBox 5"/>
          <p:cNvSpPr txBox="1"/>
          <p:nvPr/>
        </p:nvSpPr>
        <p:spPr>
          <a:xfrm>
            <a:off x="6300192" y="1353542"/>
            <a:ext cx="2843808" cy="3139321"/>
          </a:xfrm>
          <a:prstGeom prst="rect">
            <a:avLst/>
          </a:prstGeom>
          <a:noFill/>
        </p:spPr>
        <p:txBody>
          <a:bodyPr wrap="square" rtlCol="0">
            <a:spAutoFit/>
          </a:bodyPr>
          <a:lstStyle/>
          <a:p>
            <a:r>
              <a:rPr lang="en-US" sz="1800"/>
              <a:t>The IR can be measured or synthesized/computed.</a:t>
            </a:r>
          </a:p>
          <a:p>
            <a:endParaRPr lang="en-US" sz="1800"/>
          </a:p>
          <a:p>
            <a:r>
              <a:rPr lang="en-US" sz="1800"/>
              <a:t>Different formats:</a:t>
            </a:r>
          </a:p>
          <a:p>
            <a:pPr marL="285750" indent="-285750">
              <a:buFontTx/>
              <a:buChar char="-"/>
            </a:pPr>
            <a:r>
              <a:rPr lang="en-US" sz="1800"/>
              <a:t>Binaural (2 channels)</a:t>
            </a:r>
          </a:p>
          <a:p>
            <a:pPr marL="285750" indent="-285750">
              <a:buFontTx/>
              <a:buChar char="-"/>
            </a:pPr>
            <a:r>
              <a:rPr lang="en-US" sz="1800"/>
              <a:t>HOA (N channels)</a:t>
            </a:r>
          </a:p>
          <a:p>
            <a:pPr marL="285750" indent="-285750">
              <a:buFontTx/>
              <a:buChar char="-"/>
            </a:pPr>
            <a:r>
              <a:rPr lang="en-US" sz="1800"/>
              <a:t>Discrete directions (N channels)</a:t>
            </a:r>
          </a:p>
          <a:p>
            <a:pPr marL="285750" indent="-285750">
              <a:buFontTx/>
              <a:buChar char="-"/>
            </a:pPr>
            <a:r>
              <a:rPr lang="en-US" sz="1800"/>
              <a:t>Set of virtual sources</a:t>
            </a:r>
          </a:p>
          <a:p>
            <a:endParaRPr lang="en-US" sz="1800"/>
          </a:p>
          <a:p>
            <a:r>
              <a:rPr lang="en-US" sz="1800"/>
              <a:t>or a combination of these. </a:t>
            </a:r>
          </a:p>
        </p:txBody>
      </p:sp>
      <p:sp>
        <p:nvSpPr>
          <p:cNvPr id="7" name="Rectangle 6"/>
          <p:cNvSpPr/>
          <p:nvPr/>
        </p:nvSpPr>
        <p:spPr bwMode="auto">
          <a:xfrm>
            <a:off x="6300192" y="1340768"/>
            <a:ext cx="2808312" cy="3168352"/>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4" name="TextBox 3"/>
          <p:cNvSpPr txBox="1"/>
          <p:nvPr/>
        </p:nvSpPr>
        <p:spPr>
          <a:xfrm>
            <a:off x="1259632" y="5301208"/>
            <a:ext cx="6480720" cy="369332"/>
          </a:xfrm>
          <a:prstGeom prst="rect">
            <a:avLst/>
          </a:prstGeom>
          <a:noFill/>
        </p:spPr>
        <p:txBody>
          <a:bodyPr wrap="square" rtlCol="0">
            <a:spAutoFit/>
          </a:bodyPr>
          <a:lstStyle/>
          <a:p>
            <a:r>
              <a:rPr lang="en-US" sz="1800"/>
              <a:t>HOA = Higher-order Ambisonics = multi-channel format</a:t>
            </a:r>
          </a:p>
        </p:txBody>
      </p:sp>
    </p:spTree>
    <p:extLst>
      <p:ext uri="{BB962C8B-B14F-4D97-AF65-F5344CB8AC3E}">
        <p14:creationId xmlns:p14="http://schemas.microsoft.com/office/powerpoint/2010/main" val="163496968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om_liggende">
  <a:themeElements>
    <a:clrScheme name="tom_liggend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om_liggend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n-NO" sz="3600" b="0"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n-NO" sz="3600" b="0" i="0" u="none" strike="noStrike" cap="none" normalizeH="0" baseline="0">
            <a:ln>
              <a:noFill/>
            </a:ln>
            <a:solidFill>
              <a:schemeClr val="tx1"/>
            </a:solidFill>
            <a:effectLst/>
            <a:latin typeface="Arial" charset="0"/>
          </a:defRPr>
        </a:defPPr>
      </a:lstStyle>
    </a:lnDef>
  </a:objectDefaults>
  <a:extraClrSchemeLst>
    <a:extraClrScheme>
      <a:clrScheme name="tom_liggend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om_liggend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om_liggend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om_liggend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om_liggend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om_liggend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om_liggend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E:\maler\info\tom_liggende.pot</Template>
  <TotalTime>23099</TotalTime>
  <Words>2651</Words>
  <Application>Microsoft Macintosh PowerPoint</Application>
  <PresentationFormat>On-screen Show (4:3)</PresentationFormat>
  <Paragraphs>375</Paragraphs>
  <Slides>44</Slides>
  <Notes>44</Notes>
  <HiddenSlides>0</HiddenSlides>
  <MMClips>24</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46" baseType="lpstr">
      <vt:lpstr>tom_liggende</vt:lpstr>
      <vt:lpstr>Equation</vt:lpstr>
      <vt:lpstr>PowerPoint Presentation</vt:lpstr>
      <vt:lpstr>This tutorial</vt:lpstr>
      <vt:lpstr>This tutorial</vt:lpstr>
      <vt:lpstr>This tutorial</vt:lpstr>
      <vt:lpstr>This tutorial</vt:lpstr>
      <vt:lpstr>The auralization block diagram</vt:lpstr>
      <vt:lpstr>The auralization block diagram</vt:lpstr>
      <vt:lpstr>The auralization block diagram</vt:lpstr>
      <vt:lpstr>The auralization block diagram</vt:lpstr>
      <vt:lpstr>The auralization block diagram</vt:lpstr>
      <vt:lpstr>The auralization block diagram</vt:lpstr>
      <vt:lpstr>The auralization block diagram</vt:lpstr>
      <vt:lpstr>The auralization block diagram</vt:lpstr>
      <vt:lpstr>The auralization block diagram</vt:lpstr>
      <vt:lpstr>The auralization block diagram</vt:lpstr>
      <vt:lpstr>The auralization block diagram</vt:lpstr>
      <vt:lpstr>Some historical notes</vt:lpstr>
      <vt:lpstr>Some historical notes</vt:lpstr>
      <vt:lpstr>Some historical notes</vt:lpstr>
      <vt:lpstr>Computing/synthesizing the IR using different approaches</vt:lpstr>
      <vt:lpstr>Computing/synthesizing the IR using different approaches</vt:lpstr>
      <vt:lpstr>Wave-theoretical methods, 1</vt:lpstr>
      <vt:lpstr>Wave-theoretical methods, 1</vt:lpstr>
      <vt:lpstr>Wave-theoretical methods, 2</vt:lpstr>
      <vt:lpstr>GA-based methods, 1 </vt:lpstr>
      <vt:lpstr>GA-based methods, 2 </vt:lpstr>
      <vt:lpstr>GA-based methods, 3a </vt:lpstr>
      <vt:lpstr>GA-based methods, 3a </vt:lpstr>
      <vt:lpstr>GA-based methods, 3a </vt:lpstr>
      <vt:lpstr>GA-based methods, 3a </vt:lpstr>
      <vt:lpstr>GA-based methods, 3a </vt:lpstr>
      <vt:lpstr>GA-based methods, 3a </vt:lpstr>
      <vt:lpstr>GA-based methods, 3a </vt:lpstr>
      <vt:lpstr>GA-based methods, 3b </vt:lpstr>
      <vt:lpstr>GA-based methods, 3b </vt:lpstr>
      <vt:lpstr>GA-based methods, 3b </vt:lpstr>
      <vt:lpstr>GA-based methods, 4 </vt:lpstr>
      <vt:lpstr>The Edge Diffraction Toolbox</vt:lpstr>
      <vt:lpstr>PowerPoint Presentation</vt:lpstr>
      <vt:lpstr>Numerical example 2 – six-sided disc</vt:lpstr>
      <vt:lpstr>Numerical example 2 – six-sided disc</vt:lpstr>
      <vt:lpstr>Numerical example 2 – six-sided disc</vt:lpstr>
      <vt:lpstr>So, how should we auralize indoors cases?</vt:lpstr>
      <vt:lpstr>References</vt:lpstr>
    </vt:vector>
  </TitlesOfParts>
  <Company>NTNU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Ingen lysbildetittel</dc:title>
  <dc:creator>Even Gran</dc:creator>
  <cp:lastModifiedBy>Peter Svensson</cp:lastModifiedBy>
  <cp:revision>1427</cp:revision>
  <cp:lastPrinted>2015-10-12T12:33:00Z</cp:lastPrinted>
  <dcterms:created xsi:type="dcterms:W3CDTF">2010-08-24T21:08:52Z</dcterms:created>
  <dcterms:modified xsi:type="dcterms:W3CDTF">2015-12-07T20:57:16Z</dcterms:modified>
</cp:coreProperties>
</file>