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0" r:id="rId3"/>
    <p:sldId id="265" r:id="rId4"/>
    <p:sldId id="262" r:id="rId5"/>
    <p:sldId id="266" r:id="rId6"/>
    <p:sldId id="276" r:id="rId7"/>
    <p:sldId id="271" r:id="rId8"/>
    <p:sldId id="273" r:id="rId9"/>
    <p:sldId id="264" r:id="rId10"/>
    <p:sldId id="274" r:id="rId11"/>
    <p:sldId id="275" r:id="rId12"/>
    <p:sldId id="286" r:id="rId13"/>
    <p:sldId id="287" r:id="rId14"/>
    <p:sldId id="288" r:id="rId15"/>
    <p:sldId id="263" r:id="rId16"/>
    <p:sldId id="272" r:id="rId17"/>
    <p:sldId id="278" r:id="rId18"/>
    <p:sldId id="284" r:id="rId19"/>
    <p:sldId id="285" r:id="rId20"/>
    <p:sldId id="290" r:id="rId21"/>
    <p:sldId id="292" r:id="rId22"/>
    <p:sldId id="279" r:id="rId23"/>
    <p:sldId id="280" r:id="rId24"/>
    <p:sldId id="281" r:id="rId25"/>
    <p:sldId id="282" r:id="rId26"/>
    <p:sldId id="289" r:id="rId27"/>
    <p:sldId id="291" r:id="rId28"/>
    <p:sldId id="283" r:id="rId29"/>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623"/>
    <a:srgbClr val="7375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4" d="100"/>
          <a:sy n="114" d="100"/>
        </p:scale>
        <p:origin x="714" y="96"/>
      </p:cViewPr>
      <p:guideLst>
        <p:guide orient="horz" pos="3239"/>
        <p:guide/>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A3A10-9288-0549-AEF5-47C920945DE1}" type="datetimeFigureOut">
              <a:rPr lang="nb-NO" smtClean="0"/>
              <a:t>12.12.2016</a:t>
            </a:fld>
            <a:endParaRPr lang="en-GB"/>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FB80AF-E2EE-954A-9390-388538DDFAB4}" type="slidenum">
              <a:rPr lang="en-GB" smtClean="0"/>
              <a:t>‹#›</a:t>
            </a:fld>
            <a:endParaRPr lang="en-GB"/>
          </a:p>
        </p:txBody>
      </p:sp>
    </p:spTree>
    <p:extLst>
      <p:ext uri="{BB962C8B-B14F-4D97-AF65-F5344CB8AC3E}">
        <p14:creationId xmlns:p14="http://schemas.microsoft.com/office/powerpoint/2010/main" val="1374409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7" name="Tittel 1"/>
          <p:cNvSpPr>
            <a:spLocks noGrp="1"/>
          </p:cNvSpPr>
          <p:nvPr>
            <p:ph type="ctrTitle" hasCustomPrompt="1"/>
          </p:nvPr>
        </p:nvSpPr>
        <p:spPr>
          <a:xfrm>
            <a:off x="1162051" y="829088"/>
            <a:ext cx="7678082" cy="440410"/>
          </a:xfrm>
          <a:prstGeom prst="rect">
            <a:avLst/>
          </a:prstGeom>
        </p:spPr>
        <p:txBody>
          <a:bodyPr/>
          <a:lstStyle>
            <a:lvl1pPr algn="r">
              <a:defRPr sz="3200">
                <a:solidFill>
                  <a:srgbClr val="F15623"/>
                </a:solidFill>
                <a:latin typeface="Avenir Next Condensed Demi Bold"/>
                <a:cs typeface="Avenir Next Condensed Demi Bold"/>
              </a:defRPr>
            </a:lvl1pPr>
          </a:lstStyle>
          <a:p>
            <a:r>
              <a:rPr lang="nb-NO" dirty="0" smtClean="0"/>
              <a:t>Klikk for å legge til en tittel</a:t>
            </a:r>
            <a:endParaRPr lang="nb-NO" dirty="0"/>
          </a:p>
        </p:txBody>
      </p:sp>
      <p:sp>
        <p:nvSpPr>
          <p:cNvPr id="18" name="Plassholder for innhold 5"/>
          <p:cNvSpPr>
            <a:spLocks noGrp="1"/>
          </p:cNvSpPr>
          <p:nvPr>
            <p:ph sz="quarter" idx="4" hasCustomPrompt="1"/>
          </p:nvPr>
        </p:nvSpPr>
        <p:spPr>
          <a:xfrm>
            <a:off x="1162051" y="1708458"/>
            <a:ext cx="7678081" cy="1818821"/>
          </a:xfrm>
          <a:prstGeom prst="rect">
            <a:avLst/>
          </a:prstGeom>
        </p:spPr>
        <p:txBody>
          <a:bodyPr/>
          <a:lstStyle>
            <a:lvl1pPr marL="0" indent="0">
              <a:buNone/>
              <a:defRPr sz="1600">
                <a:solidFill>
                  <a:schemeClr val="tx1"/>
                </a:solidFill>
                <a:latin typeface="Avenir Next Condensed Medium"/>
                <a:cs typeface="Avenir Next Condensed Medium"/>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legge til tekst</a:t>
            </a:r>
            <a:endParaRPr lang="nb-NO" dirty="0"/>
          </a:p>
        </p:txBody>
      </p:sp>
      <p:sp>
        <p:nvSpPr>
          <p:cNvPr id="19" name="Plassholder for tekst 2"/>
          <p:cNvSpPr>
            <a:spLocks noGrp="1"/>
          </p:cNvSpPr>
          <p:nvPr>
            <p:ph type="body" idx="30" hasCustomPrompt="1"/>
          </p:nvPr>
        </p:nvSpPr>
        <p:spPr>
          <a:xfrm>
            <a:off x="1162051" y="1275336"/>
            <a:ext cx="7678081" cy="400097"/>
          </a:xfrm>
          <a:prstGeom prst="rect">
            <a:avLst/>
          </a:prstGeom>
        </p:spPr>
        <p:txBody>
          <a:bodyPr wrap="square" lIns="91428" tIns="45714" rIns="91428" bIns="45714" anchor="t" anchorCtr="0">
            <a:spAutoFit/>
          </a:bodyPr>
          <a:lstStyle>
            <a:lvl1pPr marL="0" indent="0" algn="r">
              <a:spcAft>
                <a:spcPts val="0"/>
              </a:spcAft>
              <a:buNone/>
              <a:defRPr sz="2000" b="0" i="0">
                <a:solidFill>
                  <a:srgbClr val="737577"/>
                </a:solidFill>
                <a:latin typeface="Avenir Next Condensed Demi Bold"/>
                <a:cs typeface="Avenir Next Condensed Demi Bold"/>
              </a:defRPr>
            </a:lvl1pPr>
            <a:lvl2pPr marL="2077695" indent="0">
              <a:buNone/>
              <a:defRPr sz="9100" b="1"/>
            </a:lvl2pPr>
            <a:lvl3pPr marL="4155390" indent="0">
              <a:buNone/>
              <a:defRPr sz="8100" b="1"/>
            </a:lvl3pPr>
            <a:lvl4pPr marL="6233085" indent="0">
              <a:buNone/>
              <a:defRPr sz="7100" b="1"/>
            </a:lvl4pPr>
            <a:lvl5pPr marL="8310780" indent="0">
              <a:buNone/>
              <a:defRPr sz="7100" b="1"/>
            </a:lvl5pPr>
            <a:lvl6pPr marL="10388475" indent="0">
              <a:buNone/>
              <a:defRPr sz="7100" b="1"/>
            </a:lvl6pPr>
            <a:lvl7pPr marL="12466170" indent="0">
              <a:buNone/>
              <a:defRPr sz="7100" b="1"/>
            </a:lvl7pPr>
            <a:lvl8pPr marL="14543872" indent="0">
              <a:buNone/>
              <a:defRPr sz="7100" b="1"/>
            </a:lvl8pPr>
            <a:lvl9pPr marL="16621564" indent="0">
              <a:buNone/>
              <a:defRPr sz="7100" b="1"/>
            </a:lvl9pPr>
          </a:lstStyle>
          <a:p>
            <a:pPr lvl="0"/>
            <a:r>
              <a:rPr lang="nb-NO" dirty="0" smtClean="0"/>
              <a:t>Klikk for å legge til en undertittel</a:t>
            </a:r>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618" y="4226614"/>
            <a:ext cx="7519670" cy="724434"/>
          </a:xfrm>
          <a:prstGeom prst="rect">
            <a:avLst/>
          </a:prstGeom>
        </p:spPr>
      </p:pic>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3585" y="3683732"/>
            <a:ext cx="7511271" cy="432123"/>
          </a:xfrm>
          <a:prstGeom prst="rect">
            <a:avLst/>
          </a:prstGeom>
        </p:spPr>
      </p:pic>
      <p:pic>
        <p:nvPicPr>
          <p:cNvPr id="7" name="Bild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595" y="44666"/>
            <a:ext cx="3619637" cy="738887"/>
          </a:xfrm>
          <a:prstGeom prst="rect">
            <a:avLst/>
          </a:prstGeom>
        </p:spPr>
      </p:pic>
    </p:spTree>
    <p:extLst>
      <p:ext uri="{BB962C8B-B14F-4D97-AF65-F5344CB8AC3E}">
        <p14:creationId xmlns:p14="http://schemas.microsoft.com/office/powerpoint/2010/main" val="21314860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tel 1"/>
          <p:cNvSpPr>
            <a:spLocks noGrp="1"/>
          </p:cNvSpPr>
          <p:nvPr>
            <p:ph type="ctrTitle" hasCustomPrompt="1"/>
          </p:nvPr>
        </p:nvSpPr>
        <p:spPr>
          <a:xfrm>
            <a:off x="1162051" y="848757"/>
            <a:ext cx="7678081" cy="375893"/>
          </a:xfrm>
          <a:prstGeom prst="rect">
            <a:avLst/>
          </a:prstGeom>
        </p:spPr>
        <p:txBody>
          <a:bodyPr/>
          <a:lstStyle>
            <a:lvl1pPr algn="r">
              <a:defRPr sz="2800">
                <a:solidFill>
                  <a:srgbClr val="F15623"/>
                </a:solidFill>
                <a:latin typeface="Avenir Next Condensed Demi Bold"/>
                <a:cs typeface="Avenir Next Condensed Demi Bold"/>
              </a:defRPr>
            </a:lvl1pPr>
          </a:lstStyle>
          <a:p>
            <a:r>
              <a:rPr lang="nb-NO" dirty="0" smtClean="0"/>
              <a:t>Klikk for å legge til en tittel</a:t>
            </a:r>
            <a:endParaRPr lang="nb-NO" dirty="0"/>
          </a:p>
        </p:txBody>
      </p:sp>
      <p:sp>
        <p:nvSpPr>
          <p:cNvPr id="12" name="Plassholder for innhold 5"/>
          <p:cNvSpPr>
            <a:spLocks noGrp="1"/>
          </p:cNvSpPr>
          <p:nvPr>
            <p:ph sz="quarter" idx="4" hasCustomPrompt="1"/>
          </p:nvPr>
        </p:nvSpPr>
        <p:spPr>
          <a:xfrm>
            <a:off x="1162050" y="1672176"/>
            <a:ext cx="7678081" cy="3274784"/>
          </a:xfrm>
          <a:prstGeom prst="rect">
            <a:avLst/>
          </a:prstGeom>
        </p:spPr>
        <p:txBody>
          <a:bodyPr/>
          <a:lstStyle>
            <a:lvl1pPr marL="0" indent="0">
              <a:buNone/>
              <a:defRPr sz="1600">
                <a:solidFill>
                  <a:schemeClr val="tx1"/>
                </a:solidFill>
                <a:latin typeface="Avenir Next Condensed Medium"/>
                <a:cs typeface="Avenir Next Condensed Medium"/>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legge til tekst</a:t>
            </a:r>
            <a:endParaRPr lang="nb-NO" dirty="0"/>
          </a:p>
        </p:txBody>
      </p:sp>
      <p:sp>
        <p:nvSpPr>
          <p:cNvPr id="15" name="Plassholder for tekst 2"/>
          <p:cNvSpPr>
            <a:spLocks noGrp="1"/>
          </p:cNvSpPr>
          <p:nvPr>
            <p:ph type="body" idx="30" hasCustomPrompt="1"/>
          </p:nvPr>
        </p:nvSpPr>
        <p:spPr>
          <a:xfrm>
            <a:off x="1162051" y="1254181"/>
            <a:ext cx="7678080" cy="400097"/>
          </a:xfrm>
          <a:prstGeom prst="rect">
            <a:avLst/>
          </a:prstGeom>
        </p:spPr>
        <p:txBody>
          <a:bodyPr wrap="square" lIns="91428" tIns="45714" rIns="91428" bIns="45714" anchor="t" anchorCtr="0">
            <a:spAutoFit/>
          </a:bodyPr>
          <a:lstStyle>
            <a:lvl1pPr marL="0" indent="0" algn="r">
              <a:spcAft>
                <a:spcPts val="0"/>
              </a:spcAft>
              <a:buNone/>
              <a:defRPr sz="2000" b="0" i="0">
                <a:solidFill>
                  <a:srgbClr val="737577"/>
                </a:solidFill>
                <a:latin typeface="Avenir Next Condensed Demi Bold"/>
                <a:cs typeface="Avenir Next Condensed Demi Bold"/>
              </a:defRPr>
            </a:lvl1pPr>
            <a:lvl2pPr marL="2077695" indent="0">
              <a:buNone/>
              <a:defRPr sz="9100" b="1"/>
            </a:lvl2pPr>
            <a:lvl3pPr marL="4155390" indent="0">
              <a:buNone/>
              <a:defRPr sz="8100" b="1"/>
            </a:lvl3pPr>
            <a:lvl4pPr marL="6233085" indent="0">
              <a:buNone/>
              <a:defRPr sz="7100" b="1"/>
            </a:lvl4pPr>
            <a:lvl5pPr marL="8310780" indent="0">
              <a:buNone/>
              <a:defRPr sz="7100" b="1"/>
            </a:lvl5pPr>
            <a:lvl6pPr marL="10388475" indent="0">
              <a:buNone/>
              <a:defRPr sz="7100" b="1"/>
            </a:lvl6pPr>
            <a:lvl7pPr marL="12466170" indent="0">
              <a:buNone/>
              <a:defRPr sz="7100" b="1"/>
            </a:lvl7pPr>
            <a:lvl8pPr marL="14543872" indent="0">
              <a:buNone/>
              <a:defRPr sz="7100" b="1"/>
            </a:lvl8pPr>
            <a:lvl9pPr marL="16621564" indent="0">
              <a:buNone/>
              <a:defRPr sz="7100" b="1"/>
            </a:lvl9pPr>
          </a:lstStyle>
          <a:p>
            <a:pPr lvl="0"/>
            <a:r>
              <a:rPr lang="nb-NO" dirty="0" smtClean="0"/>
              <a:t>Klikk for å legge til en undertittel</a:t>
            </a:r>
          </a:p>
        </p:txBody>
      </p:sp>
    </p:spTree>
    <p:extLst>
      <p:ext uri="{BB962C8B-B14F-4D97-AF65-F5344CB8AC3E}">
        <p14:creationId xmlns:p14="http://schemas.microsoft.com/office/powerpoint/2010/main" val="31069677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9" name="Tittel 1"/>
          <p:cNvSpPr>
            <a:spLocks noGrp="1"/>
          </p:cNvSpPr>
          <p:nvPr>
            <p:ph type="ctrTitle" hasCustomPrompt="1"/>
          </p:nvPr>
        </p:nvSpPr>
        <p:spPr>
          <a:xfrm>
            <a:off x="1162052" y="963670"/>
            <a:ext cx="3748616" cy="306338"/>
          </a:xfrm>
          <a:prstGeom prst="rect">
            <a:avLst/>
          </a:prstGeom>
        </p:spPr>
        <p:txBody>
          <a:bodyPr>
            <a:noAutofit/>
          </a:bodyPr>
          <a:lstStyle>
            <a:lvl1pPr algn="l">
              <a:defRPr sz="2400">
                <a:solidFill>
                  <a:srgbClr val="F15623"/>
                </a:solidFill>
                <a:latin typeface="Avenir Next Condensed Demi Bold"/>
                <a:cs typeface="Avenir Next Condensed Demi Bold"/>
              </a:defRPr>
            </a:lvl1pPr>
          </a:lstStyle>
          <a:p>
            <a:r>
              <a:rPr lang="nb-NO" dirty="0" smtClean="0"/>
              <a:t>Tittel</a:t>
            </a:r>
            <a:endParaRPr lang="nb-NO" dirty="0"/>
          </a:p>
        </p:txBody>
      </p:sp>
      <p:sp>
        <p:nvSpPr>
          <p:cNvPr id="15" name="Plassholder for tekst 2"/>
          <p:cNvSpPr>
            <a:spLocks noGrp="1"/>
          </p:cNvSpPr>
          <p:nvPr>
            <p:ph type="body" idx="30" hasCustomPrompt="1"/>
          </p:nvPr>
        </p:nvSpPr>
        <p:spPr>
          <a:xfrm>
            <a:off x="1162051" y="1272326"/>
            <a:ext cx="3748616" cy="369320"/>
          </a:xfrm>
          <a:prstGeom prst="rect">
            <a:avLst/>
          </a:prstGeom>
        </p:spPr>
        <p:txBody>
          <a:bodyPr wrap="square" lIns="91428" tIns="45714" rIns="91428" bIns="45714" anchor="t" anchorCtr="0">
            <a:spAutoFit/>
          </a:bodyPr>
          <a:lstStyle>
            <a:lvl1pPr marL="0" indent="0" algn="l">
              <a:spcAft>
                <a:spcPts val="0"/>
              </a:spcAft>
              <a:buNone/>
              <a:defRPr sz="1800" b="0" i="0">
                <a:solidFill>
                  <a:srgbClr val="737577"/>
                </a:solidFill>
                <a:latin typeface="Avenir Next Condensed Demi Bold"/>
                <a:cs typeface="Avenir Next Condensed Demi Bold"/>
              </a:defRPr>
            </a:lvl1pPr>
            <a:lvl2pPr marL="2077695" indent="0">
              <a:buNone/>
              <a:defRPr sz="9100" b="1"/>
            </a:lvl2pPr>
            <a:lvl3pPr marL="4155390" indent="0">
              <a:buNone/>
              <a:defRPr sz="8100" b="1"/>
            </a:lvl3pPr>
            <a:lvl4pPr marL="6233085" indent="0">
              <a:buNone/>
              <a:defRPr sz="7100" b="1"/>
            </a:lvl4pPr>
            <a:lvl5pPr marL="8310780" indent="0">
              <a:buNone/>
              <a:defRPr sz="7100" b="1"/>
            </a:lvl5pPr>
            <a:lvl6pPr marL="10388475" indent="0">
              <a:buNone/>
              <a:defRPr sz="7100" b="1"/>
            </a:lvl6pPr>
            <a:lvl7pPr marL="12466170" indent="0">
              <a:buNone/>
              <a:defRPr sz="7100" b="1"/>
            </a:lvl7pPr>
            <a:lvl8pPr marL="14543872" indent="0">
              <a:buNone/>
              <a:defRPr sz="7100" b="1"/>
            </a:lvl8pPr>
            <a:lvl9pPr marL="16621564" indent="0">
              <a:buNone/>
              <a:defRPr sz="7100" b="1"/>
            </a:lvl9pPr>
          </a:lstStyle>
          <a:p>
            <a:pPr lvl="0"/>
            <a:r>
              <a:rPr lang="nb-NO" dirty="0" smtClean="0"/>
              <a:t>Undertittel</a:t>
            </a:r>
          </a:p>
        </p:txBody>
      </p:sp>
      <p:sp>
        <p:nvSpPr>
          <p:cNvPr id="5" name="Plassholder for innhold 5"/>
          <p:cNvSpPr>
            <a:spLocks noGrp="1"/>
          </p:cNvSpPr>
          <p:nvPr>
            <p:ph sz="quarter" idx="31" hasCustomPrompt="1"/>
          </p:nvPr>
        </p:nvSpPr>
        <p:spPr>
          <a:xfrm>
            <a:off x="1162050" y="1805232"/>
            <a:ext cx="3748617" cy="3190101"/>
          </a:xfrm>
          <a:prstGeom prst="rect">
            <a:avLst/>
          </a:prstGeom>
        </p:spPr>
        <p:txBody>
          <a:bodyPr>
            <a:normAutofit/>
          </a:bodyPr>
          <a:lstStyle>
            <a:lvl1pPr marL="0" indent="0">
              <a:buNone/>
              <a:defRPr sz="1400">
                <a:solidFill>
                  <a:schemeClr val="tx1"/>
                </a:solidFill>
                <a:latin typeface="Avenir Next Condensed Medium"/>
                <a:cs typeface="Avenir Next Condensed Medium"/>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legge til tekst</a:t>
            </a:r>
            <a:endParaRPr lang="nb-NO" dirty="0"/>
          </a:p>
        </p:txBody>
      </p:sp>
      <p:sp>
        <p:nvSpPr>
          <p:cNvPr id="13" name="Plassholder for innhold 5"/>
          <p:cNvSpPr>
            <a:spLocks noGrp="1"/>
          </p:cNvSpPr>
          <p:nvPr>
            <p:ph sz="quarter" idx="32" hasCustomPrompt="1"/>
          </p:nvPr>
        </p:nvSpPr>
        <p:spPr>
          <a:xfrm>
            <a:off x="5116513" y="1809476"/>
            <a:ext cx="3748617" cy="3184800"/>
          </a:xfrm>
          <a:prstGeom prst="rect">
            <a:avLst/>
          </a:prstGeom>
        </p:spPr>
        <p:txBody>
          <a:bodyPr>
            <a:normAutofit/>
          </a:bodyPr>
          <a:lstStyle>
            <a:lvl1pPr marL="0" indent="0">
              <a:buNone/>
              <a:defRPr sz="1400">
                <a:solidFill>
                  <a:schemeClr val="tx1"/>
                </a:solidFill>
                <a:latin typeface="Avenir Next Condensed Medium"/>
                <a:cs typeface="Avenir Next Condensed Medium"/>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legge til tekst</a:t>
            </a:r>
            <a:endParaRPr lang="nb-NO" dirty="0"/>
          </a:p>
        </p:txBody>
      </p:sp>
      <p:sp>
        <p:nvSpPr>
          <p:cNvPr id="14" name="Plassholder for tekst 2"/>
          <p:cNvSpPr>
            <a:spLocks noGrp="1"/>
          </p:cNvSpPr>
          <p:nvPr>
            <p:ph type="body" idx="33" hasCustomPrompt="1"/>
          </p:nvPr>
        </p:nvSpPr>
        <p:spPr>
          <a:xfrm>
            <a:off x="5116514" y="1272326"/>
            <a:ext cx="3748616" cy="369320"/>
          </a:xfrm>
          <a:prstGeom prst="rect">
            <a:avLst/>
          </a:prstGeom>
        </p:spPr>
        <p:txBody>
          <a:bodyPr wrap="square" lIns="91428" tIns="45714" rIns="91428" bIns="45714" anchor="t" anchorCtr="0">
            <a:spAutoFit/>
          </a:bodyPr>
          <a:lstStyle>
            <a:lvl1pPr marL="0" indent="0" algn="l">
              <a:spcAft>
                <a:spcPts val="0"/>
              </a:spcAft>
              <a:buNone/>
              <a:defRPr sz="1800" b="0" i="0">
                <a:solidFill>
                  <a:srgbClr val="737577"/>
                </a:solidFill>
                <a:latin typeface="Avenir Next Condensed Demi Bold"/>
                <a:cs typeface="Avenir Next Condensed Demi Bold"/>
              </a:defRPr>
            </a:lvl1pPr>
            <a:lvl2pPr marL="2077695" indent="0">
              <a:buNone/>
              <a:defRPr sz="9100" b="1"/>
            </a:lvl2pPr>
            <a:lvl3pPr marL="4155390" indent="0">
              <a:buNone/>
              <a:defRPr sz="8100" b="1"/>
            </a:lvl3pPr>
            <a:lvl4pPr marL="6233085" indent="0">
              <a:buNone/>
              <a:defRPr sz="7100" b="1"/>
            </a:lvl4pPr>
            <a:lvl5pPr marL="8310780" indent="0">
              <a:buNone/>
              <a:defRPr sz="7100" b="1"/>
            </a:lvl5pPr>
            <a:lvl6pPr marL="10388475" indent="0">
              <a:buNone/>
              <a:defRPr sz="7100" b="1"/>
            </a:lvl6pPr>
            <a:lvl7pPr marL="12466170" indent="0">
              <a:buNone/>
              <a:defRPr sz="7100" b="1"/>
            </a:lvl7pPr>
            <a:lvl8pPr marL="14543872" indent="0">
              <a:buNone/>
              <a:defRPr sz="7100" b="1"/>
            </a:lvl8pPr>
            <a:lvl9pPr marL="16621564" indent="0">
              <a:buNone/>
              <a:defRPr sz="7100" b="1"/>
            </a:lvl9pPr>
          </a:lstStyle>
          <a:p>
            <a:pPr lvl="0"/>
            <a:r>
              <a:rPr lang="nb-NO" dirty="0" smtClean="0"/>
              <a:t>Undertittel</a:t>
            </a:r>
          </a:p>
        </p:txBody>
      </p:sp>
      <p:sp>
        <p:nvSpPr>
          <p:cNvPr id="19" name="Plassholder for tekst 18"/>
          <p:cNvSpPr>
            <a:spLocks noGrp="1"/>
          </p:cNvSpPr>
          <p:nvPr>
            <p:ph type="body" sz="quarter" idx="34" hasCustomPrompt="1"/>
          </p:nvPr>
        </p:nvSpPr>
        <p:spPr>
          <a:xfrm>
            <a:off x="5116513" y="889003"/>
            <a:ext cx="3748617" cy="375028"/>
          </a:xfrm>
        </p:spPr>
        <p:txBody>
          <a:bodyPr>
            <a:noAutofit/>
          </a:bodyPr>
          <a:lstStyle>
            <a:lvl1pPr algn="l">
              <a:defRPr sz="2400">
                <a:solidFill>
                  <a:srgbClr val="F15623"/>
                </a:solidFill>
                <a:latin typeface="Avenir Next Condensed Demi Bold"/>
                <a:cs typeface="Avenir Next Condensed Demi Bold"/>
              </a:defRPr>
            </a:lvl1pPr>
          </a:lstStyle>
          <a:p>
            <a:pPr lvl="0"/>
            <a:r>
              <a:rPr lang="nb-NO" dirty="0" smtClean="0"/>
              <a:t>Tittel</a:t>
            </a:r>
          </a:p>
        </p:txBody>
      </p:sp>
    </p:spTree>
    <p:extLst>
      <p:ext uri="{BB962C8B-B14F-4D97-AF65-F5344CB8AC3E}">
        <p14:creationId xmlns:p14="http://schemas.microsoft.com/office/powerpoint/2010/main" val="9847826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9" name="Tittel 1"/>
          <p:cNvSpPr>
            <a:spLocks noGrp="1"/>
          </p:cNvSpPr>
          <p:nvPr>
            <p:ph type="ctrTitle" hasCustomPrompt="1"/>
          </p:nvPr>
        </p:nvSpPr>
        <p:spPr>
          <a:xfrm>
            <a:off x="1439856" y="758036"/>
            <a:ext cx="7400276" cy="375893"/>
          </a:xfrm>
          <a:prstGeom prst="rect">
            <a:avLst/>
          </a:prstGeom>
        </p:spPr>
        <p:txBody>
          <a:bodyPr/>
          <a:lstStyle>
            <a:lvl1pPr algn="r">
              <a:defRPr sz="2800">
                <a:solidFill>
                  <a:srgbClr val="F15623"/>
                </a:solidFill>
                <a:latin typeface="Avenir Next Condensed Demi Bold"/>
                <a:cs typeface="Avenir Next Condensed Demi Bold"/>
              </a:defRPr>
            </a:lvl1pPr>
          </a:lstStyle>
          <a:p>
            <a:r>
              <a:rPr lang="nb-NO" dirty="0" smtClean="0"/>
              <a:t>Klikk for å redigere </a:t>
            </a:r>
            <a:r>
              <a:rPr lang="nb-NO" dirty="0" err="1" smtClean="0"/>
              <a:t>hovedtittel</a:t>
            </a:r>
            <a:endParaRPr lang="nb-NO" dirty="0"/>
          </a:p>
        </p:txBody>
      </p:sp>
      <p:sp>
        <p:nvSpPr>
          <p:cNvPr id="12" name="Plassholder for innhold 5"/>
          <p:cNvSpPr>
            <a:spLocks noGrp="1"/>
          </p:cNvSpPr>
          <p:nvPr>
            <p:ph sz="quarter" idx="4" hasCustomPrompt="1"/>
          </p:nvPr>
        </p:nvSpPr>
        <p:spPr>
          <a:xfrm>
            <a:off x="1439857" y="1569358"/>
            <a:ext cx="7315607" cy="3415397"/>
          </a:xfrm>
          <a:prstGeom prst="rect">
            <a:avLst/>
          </a:prstGeom>
        </p:spPr>
        <p:txBody>
          <a:bodyPr/>
          <a:lstStyle>
            <a:lvl1pPr marL="0" indent="0">
              <a:buNone/>
              <a:defRPr sz="1600">
                <a:solidFill>
                  <a:schemeClr val="tx1"/>
                </a:solidFill>
                <a:latin typeface="Avenir Next Condensed Medium"/>
                <a:cs typeface="Avenir Next Condensed Medium"/>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brødtekst</a:t>
            </a:r>
            <a:endParaRPr lang="nb-NO" dirty="0"/>
          </a:p>
        </p:txBody>
      </p:sp>
      <p:sp>
        <p:nvSpPr>
          <p:cNvPr id="15" name="Plassholder for tekst 2"/>
          <p:cNvSpPr>
            <a:spLocks noGrp="1"/>
          </p:cNvSpPr>
          <p:nvPr>
            <p:ph type="body" idx="30" hasCustomPrompt="1"/>
          </p:nvPr>
        </p:nvSpPr>
        <p:spPr>
          <a:xfrm>
            <a:off x="1422922" y="1163460"/>
            <a:ext cx="7383342" cy="400097"/>
          </a:xfrm>
          <a:prstGeom prst="rect">
            <a:avLst/>
          </a:prstGeom>
        </p:spPr>
        <p:txBody>
          <a:bodyPr wrap="square" lIns="91428" tIns="45714" rIns="91428" bIns="45714" anchor="t" anchorCtr="0">
            <a:spAutoFit/>
          </a:bodyPr>
          <a:lstStyle>
            <a:lvl1pPr marL="0" indent="0" algn="r">
              <a:spcAft>
                <a:spcPts val="0"/>
              </a:spcAft>
              <a:buNone/>
              <a:defRPr sz="2000" b="0" i="0">
                <a:solidFill>
                  <a:srgbClr val="737577"/>
                </a:solidFill>
                <a:latin typeface="Avenir Next Condensed Demi Bold"/>
                <a:cs typeface="Avenir Next Condensed Demi Bold"/>
              </a:defRPr>
            </a:lvl1pPr>
            <a:lvl2pPr marL="2077695" indent="0">
              <a:buNone/>
              <a:defRPr sz="9100" b="1"/>
            </a:lvl2pPr>
            <a:lvl3pPr marL="4155390" indent="0">
              <a:buNone/>
              <a:defRPr sz="8100" b="1"/>
            </a:lvl3pPr>
            <a:lvl4pPr marL="6233085" indent="0">
              <a:buNone/>
              <a:defRPr sz="7100" b="1"/>
            </a:lvl4pPr>
            <a:lvl5pPr marL="8310780" indent="0">
              <a:buNone/>
              <a:defRPr sz="7100" b="1"/>
            </a:lvl5pPr>
            <a:lvl6pPr marL="10388475" indent="0">
              <a:buNone/>
              <a:defRPr sz="7100" b="1"/>
            </a:lvl6pPr>
            <a:lvl7pPr marL="12466170" indent="0">
              <a:buNone/>
              <a:defRPr sz="7100" b="1"/>
            </a:lvl7pPr>
            <a:lvl8pPr marL="14543872" indent="0">
              <a:buNone/>
              <a:defRPr sz="7100" b="1"/>
            </a:lvl8pPr>
            <a:lvl9pPr marL="16621564" indent="0">
              <a:buNone/>
              <a:defRPr sz="7100" b="1"/>
            </a:lvl9pPr>
          </a:lstStyle>
          <a:p>
            <a:pPr lvl="0"/>
            <a:r>
              <a:rPr lang="nb-NO" dirty="0" smtClean="0"/>
              <a:t>Klikk for å redigere undertittel</a:t>
            </a:r>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15" y="1205566"/>
            <a:ext cx="831142" cy="3408003"/>
          </a:xfrm>
          <a:prstGeom prst="roundRect">
            <a:avLst>
              <a:gd name="adj" fmla="val 13154"/>
            </a:avLst>
          </a:prstGeom>
          <a:solidFill>
            <a:srgbClr val="FFFFFF">
              <a:shade val="85000"/>
            </a:srgbClr>
          </a:solidFill>
          <a:ln>
            <a:noFill/>
          </a:ln>
          <a:effectLst/>
        </p:spPr>
      </p:pic>
    </p:spTree>
    <p:extLst>
      <p:ext uri="{BB962C8B-B14F-4D97-AF65-F5344CB8AC3E}">
        <p14:creationId xmlns:p14="http://schemas.microsoft.com/office/powerpoint/2010/main" val="134689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6100" y="400050"/>
            <a:ext cx="7772400" cy="551520"/>
          </a:xfrm>
          <a:prstGeom prst="rect">
            <a:avLst/>
          </a:prstGeom>
        </p:spPr>
        <p:txBody>
          <a:bodyPr/>
          <a:lstStyle/>
          <a:p>
            <a:r>
              <a:rPr lang="en-US" smtClean="0"/>
              <a:t>Click to edit Master title style</a:t>
            </a:r>
            <a:endParaRPr lang="nb-NO"/>
          </a:p>
        </p:txBody>
      </p:sp>
    </p:spTree>
    <p:extLst>
      <p:ext uri="{BB962C8B-B14F-4D97-AF65-F5344CB8AC3E}">
        <p14:creationId xmlns:p14="http://schemas.microsoft.com/office/powerpoint/2010/main" val="21297609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Plassholder for tittel 13"/>
          <p:cNvSpPr>
            <a:spLocks noGrp="1"/>
          </p:cNvSpPr>
          <p:nvPr>
            <p:ph type="title"/>
          </p:nvPr>
        </p:nvSpPr>
        <p:spPr>
          <a:xfrm>
            <a:off x="1162050" y="844220"/>
            <a:ext cx="7675944" cy="375893"/>
          </a:xfrm>
          <a:prstGeom prst="rect">
            <a:avLst/>
          </a:prstGeom>
        </p:spPr>
        <p:txBody>
          <a:bodyPr vert="horz" lIns="91440" tIns="45720" rIns="91440" bIns="45720" rtlCol="0" anchor="ctr">
            <a:normAutofit/>
          </a:bodyPr>
          <a:lstStyle/>
          <a:p>
            <a:r>
              <a:rPr lang="nb-NO" dirty="0" smtClean="0"/>
              <a:t>Klikk for å legge til en tittel</a:t>
            </a:r>
            <a:endParaRPr lang="en-GB" dirty="0"/>
          </a:p>
        </p:txBody>
      </p:sp>
      <p:sp>
        <p:nvSpPr>
          <p:cNvPr id="25" name="Plassholder for tekst 24"/>
          <p:cNvSpPr>
            <a:spLocks noGrp="1"/>
          </p:cNvSpPr>
          <p:nvPr>
            <p:ph type="body" idx="1"/>
          </p:nvPr>
        </p:nvSpPr>
        <p:spPr>
          <a:xfrm>
            <a:off x="1162051" y="1662861"/>
            <a:ext cx="7675944" cy="3199429"/>
          </a:xfrm>
          <a:prstGeom prst="rect">
            <a:avLst/>
          </a:prstGeom>
        </p:spPr>
        <p:txBody>
          <a:bodyPr vert="horz" lIns="91440" tIns="45720" rIns="91440" bIns="45720" rtlCol="0">
            <a:normAutofit/>
          </a:bodyPr>
          <a:lstStyle/>
          <a:p>
            <a:pPr lvl="0"/>
            <a:r>
              <a:rPr lang="nb-NO" dirty="0" smtClean="0"/>
              <a:t>Klikk for å legge til tekst</a:t>
            </a:r>
          </a:p>
        </p:txBody>
      </p:sp>
      <p:sp>
        <p:nvSpPr>
          <p:cNvPr id="28" name="Plassholder for dato 27"/>
          <p:cNvSpPr>
            <a:spLocks noGrp="1"/>
          </p:cNvSpPr>
          <p:nvPr>
            <p:ph type="dt" sz="half" idx="2"/>
          </p:nvPr>
        </p:nvSpPr>
        <p:spPr>
          <a:xfrm>
            <a:off x="1162050" y="1257902"/>
            <a:ext cx="7675943" cy="270635"/>
          </a:xfrm>
          <a:prstGeom prst="rect">
            <a:avLst/>
          </a:prstGeom>
        </p:spPr>
        <p:txBody>
          <a:bodyPr vert="horz" lIns="91440" tIns="45720" rIns="91440" bIns="45720" rtlCol="0" anchor="ctr"/>
          <a:lstStyle>
            <a:lvl1pPr algn="r">
              <a:defRPr sz="2000">
                <a:solidFill>
                  <a:srgbClr val="737577"/>
                </a:solidFill>
                <a:latin typeface="Avenir Next Condensed Demi Bold"/>
                <a:cs typeface="Avenir Next Condensed Demi Bold"/>
              </a:defRPr>
            </a:lvl1pPr>
          </a:lstStyle>
          <a:p>
            <a:r>
              <a:rPr lang="nb-NO" dirty="0" smtClean="0"/>
              <a:t>Klikk for å legge til en undertittel</a:t>
            </a:r>
            <a:endParaRPr lang="en-GB" dirty="0"/>
          </a:p>
        </p:txBody>
      </p:sp>
      <p:pic>
        <p:nvPicPr>
          <p:cNvPr id="8" name="Bild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295" y="120606"/>
            <a:ext cx="1995539" cy="601009"/>
          </a:xfrm>
          <a:prstGeom prst="rect">
            <a:avLst/>
          </a:prstGeom>
        </p:spPr>
      </p:pic>
      <p:sp>
        <p:nvSpPr>
          <p:cNvPr id="9" name="Avrund hjørner på samme side i rektangel 8"/>
          <p:cNvSpPr/>
          <p:nvPr userDrawn="1"/>
        </p:nvSpPr>
        <p:spPr>
          <a:xfrm rot="5400000">
            <a:off x="-1607125" y="2512001"/>
            <a:ext cx="3957415" cy="743164"/>
          </a:xfrm>
          <a:prstGeom prst="round2SameRect">
            <a:avLst/>
          </a:prstGeom>
          <a:noFill/>
          <a:ln w="9525"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noFill/>
            </a:endParaRPr>
          </a:p>
        </p:txBody>
      </p:sp>
      <p:pic>
        <p:nvPicPr>
          <p:cNvPr id="10" name="Bild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5794" y="1196596"/>
            <a:ext cx="618249" cy="3380078"/>
          </a:xfrm>
          <a:prstGeom prst="roundRect">
            <a:avLst>
              <a:gd name="adj" fmla="val 13154"/>
            </a:avLst>
          </a:prstGeom>
          <a:solidFill>
            <a:srgbClr val="FFFFFF">
              <a:shade val="85000"/>
            </a:srgbClr>
          </a:solidFill>
          <a:ln>
            <a:noFill/>
          </a:ln>
          <a:effectLst/>
        </p:spPr>
      </p:pic>
    </p:spTree>
    <p:extLst>
      <p:ext uri="{BB962C8B-B14F-4D97-AF65-F5344CB8AC3E}">
        <p14:creationId xmlns:p14="http://schemas.microsoft.com/office/powerpoint/2010/main" val="2162798457"/>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Lst>
  <p:timing>
    <p:tnLst>
      <p:par>
        <p:cTn id="1" dur="indefinite" restart="never" nodeType="tmRoot"/>
      </p:par>
    </p:tnLst>
  </p:timing>
  <p:txStyles>
    <p:titleStyle>
      <a:lvl1pPr algn="r" defTabSz="457200" rtl="0" eaLnBrk="1" latinLnBrk="0" hangingPunct="1">
        <a:spcBef>
          <a:spcPct val="0"/>
        </a:spcBef>
        <a:buNone/>
        <a:defRPr sz="2800" kern="1200">
          <a:solidFill>
            <a:srgbClr val="F15623"/>
          </a:solidFill>
          <a:latin typeface="Avenir Next Condensed Demi Bold"/>
          <a:ea typeface="+mj-ea"/>
          <a:cs typeface="Avenir Next Condensed Demi Bold"/>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600" kern="1200">
          <a:solidFill>
            <a:schemeClr val="tx1"/>
          </a:solidFill>
          <a:latin typeface="Avenir Next Condensed Medium"/>
          <a:ea typeface="+mn-ea"/>
          <a:cs typeface="Avenir Next Condensed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GB" dirty="0" smtClean="0"/>
              <a:t>Green competitiveness in the silicon industry?</a:t>
            </a:r>
            <a:endParaRPr lang="en-GB" dirty="0"/>
          </a:p>
        </p:txBody>
      </p:sp>
      <p:sp>
        <p:nvSpPr>
          <p:cNvPr id="6" name="Content Placeholder 5"/>
          <p:cNvSpPr>
            <a:spLocks noGrp="1"/>
          </p:cNvSpPr>
          <p:nvPr>
            <p:ph sz="quarter" idx="4"/>
          </p:nvPr>
        </p:nvSpPr>
        <p:spPr/>
        <p:txBody>
          <a:bodyPr/>
          <a:lstStyle/>
          <a:p>
            <a:pPr marL="285750" indent="-285750">
              <a:buFont typeface="Arial" panose="020B0604020202020204" pitchFamily="34" charset="0"/>
              <a:buChar char="•"/>
            </a:pPr>
            <a:r>
              <a:rPr lang="en-US" dirty="0"/>
              <a:t>Climate change has gone from </a:t>
            </a:r>
            <a:r>
              <a:rPr lang="en-US" b="1" u="sng" dirty="0">
                <a:solidFill>
                  <a:schemeClr val="accent2">
                    <a:lumMod val="75000"/>
                  </a:schemeClr>
                </a:solidFill>
              </a:rPr>
              <a:t>If</a:t>
            </a:r>
            <a:r>
              <a:rPr lang="en-US" dirty="0"/>
              <a:t> to </a:t>
            </a:r>
            <a:r>
              <a:rPr lang="en-US" b="1" u="sng" dirty="0">
                <a:solidFill>
                  <a:schemeClr val="accent2">
                    <a:lumMod val="75000"/>
                  </a:schemeClr>
                </a:solidFill>
              </a:rPr>
              <a:t>When</a:t>
            </a:r>
            <a:r>
              <a:rPr lang="en-US" dirty="0"/>
              <a:t> to </a:t>
            </a:r>
            <a:r>
              <a:rPr lang="en-US" b="1" u="sng" dirty="0">
                <a:solidFill>
                  <a:schemeClr val="accent2">
                    <a:lumMod val="75000"/>
                  </a:schemeClr>
                </a:solidFill>
              </a:rPr>
              <a:t>Now</a:t>
            </a:r>
            <a:r>
              <a:rPr lang="en-US" dirty="0"/>
              <a:t> (World Bank)</a:t>
            </a:r>
          </a:p>
          <a:p>
            <a:pPr marL="285750" indent="-285750">
              <a:buFont typeface="Arial" panose="020B0604020202020204" pitchFamily="34" charset="0"/>
              <a:buChar char="•"/>
            </a:pPr>
            <a:r>
              <a:rPr lang="en-US" dirty="0"/>
              <a:t>Everyone is entitled to his/her own </a:t>
            </a:r>
            <a:r>
              <a:rPr lang="en-US" b="1" u="sng" dirty="0"/>
              <a:t>opinion</a:t>
            </a:r>
            <a:r>
              <a:rPr lang="en-US" dirty="0"/>
              <a:t>, but not his/her own </a:t>
            </a:r>
            <a:r>
              <a:rPr lang="en-US" b="1" u="sng" dirty="0"/>
              <a:t>facts</a:t>
            </a:r>
            <a:r>
              <a:rPr lang="en-US" dirty="0"/>
              <a:t>.</a:t>
            </a:r>
            <a:endParaRPr lang="en-GB" dirty="0"/>
          </a:p>
          <a:p>
            <a:pPr marL="285750" indent="-285750">
              <a:buFont typeface="Arial" panose="020B0604020202020204" pitchFamily="34" charset="0"/>
              <a:buChar char="•"/>
            </a:pPr>
            <a:endParaRPr lang="nb-NO" dirty="0"/>
          </a:p>
        </p:txBody>
      </p:sp>
      <p:sp>
        <p:nvSpPr>
          <p:cNvPr id="7" name="Text Placeholder 6"/>
          <p:cNvSpPr>
            <a:spLocks noGrp="1"/>
          </p:cNvSpPr>
          <p:nvPr>
            <p:ph type="body" idx="30"/>
          </p:nvPr>
        </p:nvSpPr>
        <p:spPr/>
        <p:txBody>
          <a:bodyPr/>
          <a:lstStyle/>
          <a:p>
            <a:r>
              <a:rPr lang="nb-NO" sz="1400" dirty="0" smtClean="0"/>
              <a:t>Professor Leiv Kolbeinsen, Dep. Mat. </a:t>
            </a:r>
            <a:r>
              <a:rPr lang="nb-NO" sz="1400" dirty="0" err="1" smtClean="0"/>
              <a:t>Sci</a:t>
            </a:r>
            <a:r>
              <a:rPr lang="nb-NO" sz="1400" dirty="0" smtClean="0"/>
              <a:t>. &amp; Eng., NTNU</a:t>
            </a:r>
            <a:endParaRPr lang="nb-NO" sz="1400" dirty="0"/>
          </a:p>
        </p:txBody>
      </p:sp>
    </p:spTree>
    <p:extLst>
      <p:ext uri="{BB962C8B-B14F-4D97-AF65-F5344CB8AC3E}">
        <p14:creationId xmlns:p14="http://schemas.microsoft.com/office/powerpoint/2010/main" val="3297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51" y="578095"/>
            <a:ext cx="7678081" cy="375893"/>
          </a:xfrm>
        </p:spPr>
        <p:txBody>
          <a:bodyPr>
            <a:normAutofit fontScale="90000"/>
          </a:bodyPr>
          <a:lstStyle/>
          <a:p>
            <a:r>
              <a:rPr lang="en-US" dirty="0"/>
              <a:t>The </a:t>
            </a:r>
            <a:r>
              <a:rPr lang="en-US" dirty="0" err="1" smtClean="0"/>
              <a:t>Solsilc</a:t>
            </a:r>
            <a:r>
              <a:rPr lang="en-US" dirty="0" smtClean="0"/>
              <a:t> </a:t>
            </a:r>
            <a:r>
              <a:rPr lang="en-US" dirty="0"/>
              <a:t>process</a:t>
            </a:r>
            <a:endParaRPr lang="en-GB" dirty="0"/>
          </a:p>
        </p:txBody>
      </p:sp>
      <p:sp>
        <p:nvSpPr>
          <p:cNvPr id="4" name="Text Placeholder 3"/>
          <p:cNvSpPr>
            <a:spLocks noGrp="1"/>
          </p:cNvSpPr>
          <p:nvPr>
            <p:ph type="body" idx="30"/>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61" y="1008533"/>
            <a:ext cx="5837530" cy="395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20616" y="1055423"/>
            <a:ext cx="8139752" cy="3761850"/>
          </a:xfrm>
          <a:prstGeom prst="rect">
            <a:avLst/>
          </a:prstGeom>
        </p:spPr>
      </p:pic>
      <p:pic>
        <p:nvPicPr>
          <p:cNvPr id="3075"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810472" y="4488077"/>
            <a:ext cx="2179909" cy="50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The Elkem Solar Route</a:t>
            </a:r>
            <a:endParaRPr lang="en-GB" dirty="0"/>
          </a:p>
        </p:txBody>
      </p:sp>
      <p:sp>
        <p:nvSpPr>
          <p:cNvPr id="3" name="Content Placeholder 2"/>
          <p:cNvSpPr>
            <a:spLocks noGrp="1"/>
          </p:cNvSpPr>
          <p:nvPr>
            <p:ph sz="quarter" idx="4"/>
          </p:nvPr>
        </p:nvSpPr>
        <p:spPr/>
        <p:txBody>
          <a:bodyPr/>
          <a:lstStyle/>
          <a:p>
            <a:endParaRPr lang="en-GB"/>
          </a:p>
        </p:txBody>
      </p:sp>
      <p:sp>
        <p:nvSpPr>
          <p:cNvPr id="4" name="Text Placeholder 3"/>
          <p:cNvSpPr>
            <a:spLocks noGrp="1"/>
          </p:cNvSpPr>
          <p:nvPr>
            <p:ph type="body" idx="30"/>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615" y="1248341"/>
            <a:ext cx="5936437" cy="381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874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
          </p:nvPr>
        </p:nvPicPr>
        <p:blipFill>
          <a:blip r:embed="rId2"/>
          <a:stretch>
            <a:fillRect/>
          </a:stretch>
        </p:blipFill>
        <p:spPr>
          <a:xfrm>
            <a:off x="868436" y="402528"/>
            <a:ext cx="7293202" cy="4301873"/>
          </a:xfrm>
          <a:prstGeom prst="rect">
            <a:avLst/>
          </a:prstGeom>
        </p:spPr>
      </p:pic>
      <p:sp>
        <p:nvSpPr>
          <p:cNvPr id="2" name="Title 1"/>
          <p:cNvSpPr>
            <a:spLocks noGrp="1"/>
          </p:cNvSpPr>
          <p:nvPr>
            <p:ph type="ctrTitle"/>
          </p:nvPr>
        </p:nvSpPr>
        <p:spPr>
          <a:xfrm>
            <a:off x="1162051" y="521586"/>
            <a:ext cx="7678081" cy="375893"/>
          </a:xfrm>
        </p:spPr>
        <p:txBody>
          <a:bodyPr>
            <a:normAutofit fontScale="90000"/>
          </a:bodyPr>
          <a:lstStyle/>
          <a:p>
            <a:r>
              <a:rPr lang="en-US" sz="2000" b="1" dirty="0"/>
              <a:t>What happens when cold CH</a:t>
            </a:r>
            <a:r>
              <a:rPr lang="en-US" sz="2000" b="1" baseline="-25000" dirty="0"/>
              <a:t>4</a:t>
            </a:r>
            <a:r>
              <a:rPr lang="en-US" sz="2000" b="1" dirty="0"/>
              <a:t> (g) meets hot </a:t>
            </a:r>
            <a:r>
              <a:rPr lang="en-US" sz="2000" b="1" dirty="0" err="1"/>
              <a:t>SiO</a:t>
            </a:r>
            <a:r>
              <a:rPr lang="en-US" sz="2000" b="1" dirty="0"/>
              <a:t> (g)?</a:t>
            </a:r>
            <a:r>
              <a:rPr lang="en-US" sz="2000" dirty="0"/>
              <a:t> </a:t>
            </a:r>
            <a:endParaRPr lang="en-GB" dirty="0"/>
          </a:p>
        </p:txBody>
      </p:sp>
      <p:sp>
        <p:nvSpPr>
          <p:cNvPr id="4" name="Text Placeholder 3"/>
          <p:cNvSpPr>
            <a:spLocks noGrp="1"/>
          </p:cNvSpPr>
          <p:nvPr>
            <p:ph type="body" idx="30"/>
          </p:nvPr>
        </p:nvSpPr>
        <p:spPr>
          <a:xfrm>
            <a:off x="1162051" y="927010"/>
            <a:ext cx="7678080" cy="400097"/>
          </a:xfrm>
        </p:spPr>
        <p:txBody>
          <a:bodyPr/>
          <a:lstStyle/>
          <a:p>
            <a:endParaRPr lang="en-GB" dirty="0"/>
          </a:p>
        </p:txBody>
      </p:sp>
      <p:sp>
        <p:nvSpPr>
          <p:cNvPr id="6" name="TextBox 5"/>
          <p:cNvSpPr txBox="1"/>
          <p:nvPr/>
        </p:nvSpPr>
        <p:spPr>
          <a:xfrm>
            <a:off x="302004" y="4740660"/>
            <a:ext cx="8773019" cy="276999"/>
          </a:xfrm>
          <a:prstGeom prst="rect">
            <a:avLst/>
          </a:prstGeom>
          <a:noFill/>
        </p:spPr>
        <p:txBody>
          <a:bodyPr wrap="square" rtlCol="0">
            <a:spAutoFit/>
          </a:bodyPr>
          <a:lstStyle/>
          <a:p>
            <a:r>
              <a:rPr lang="en-US" sz="1200" i="1" dirty="0"/>
              <a:t>Based on a paper by B. </a:t>
            </a:r>
            <a:r>
              <a:rPr lang="en-US" sz="1200" i="1" dirty="0" err="1"/>
              <a:t>Monsen</a:t>
            </a:r>
            <a:r>
              <a:rPr lang="en-US" sz="1200" i="1" dirty="0"/>
              <a:t>, L. Kolbeinsen, S. </a:t>
            </a:r>
            <a:r>
              <a:rPr lang="en-US" sz="1200" i="1" dirty="0" err="1"/>
              <a:t>Prytz</a:t>
            </a:r>
            <a:r>
              <a:rPr lang="en-US" sz="1200" i="1" dirty="0"/>
              <a:t>, V. </a:t>
            </a:r>
            <a:r>
              <a:rPr lang="en-US" sz="1200" i="1" dirty="0" err="1"/>
              <a:t>Myrvågnes</a:t>
            </a:r>
            <a:r>
              <a:rPr lang="en-US" sz="1200" i="1" dirty="0"/>
              <a:t>, and K. </a:t>
            </a:r>
            <a:r>
              <a:rPr lang="en-US" sz="1200" i="1" dirty="0" smtClean="0"/>
              <a:t>Tang at the </a:t>
            </a:r>
            <a:r>
              <a:rPr lang="en-US" sz="1200" i="1" dirty="0"/>
              <a:t>INFACON conference in Kazakhstan June 2013</a:t>
            </a:r>
            <a:r>
              <a:rPr lang="en-US" sz="1200" dirty="0"/>
              <a:t> </a:t>
            </a:r>
            <a:endParaRPr lang="en-GB" dirty="0"/>
          </a:p>
        </p:txBody>
      </p:sp>
    </p:spTree>
    <p:extLst>
      <p:ext uri="{BB962C8B-B14F-4D97-AF65-F5344CB8AC3E}">
        <p14:creationId xmlns:p14="http://schemas.microsoft.com/office/powerpoint/2010/main" val="4010534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Theory</a:t>
            </a:r>
            <a:endParaRPr lang="en-GB" dirty="0"/>
          </a:p>
        </p:txBody>
      </p:sp>
      <p:sp>
        <p:nvSpPr>
          <p:cNvPr id="6" name="Text Placeholder 5"/>
          <p:cNvSpPr>
            <a:spLocks noGrp="1"/>
          </p:cNvSpPr>
          <p:nvPr>
            <p:ph type="body" idx="30"/>
          </p:nvPr>
        </p:nvSpPr>
        <p:spPr/>
        <p:txBody>
          <a:bodyPr/>
          <a:lstStyle/>
          <a:p>
            <a:endParaRPr lang="en-GB"/>
          </a:p>
        </p:txBody>
      </p:sp>
      <p:pic>
        <p:nvPicPr>
          <p:cNvPr id="11" name="Content Placeholder 10"/>
          <p:cNvPicPr>
            <a:picLocks noGrp="1" noChangeAspect="1"/>
          </p:cNvPicPr>
          <p:nvPr>
            <p:ph sz="quarter" idx="31"/>
          </p:nvPr>
        </p:nvPicPr>
        <p:blipFill>
          <a:blip r:embed="rId2"/>
          <a:stretch>
            <a:fillRect/>
          </a:stretch>
        </p:blipFill>
        <p:spPr>
          <a:xfrm>
            <a:off x="562213" y="1734706"/>
            <a:ext cx="4348455" cy="2909352"/>
          </a:xfrm>
          <a:prstGeom prst="rect">
            <a:avLst/>
          </a:prstGeom>
        </p:spPr>
      </p:pic>
      <p:pic>
        <p:nvPicPr>
          <p:cNvPr id="12" name="Content Placeholder 11"/>
          <p:cNvPicPr>
            <a:picLocks noGrp="1" noChangeAspect="1"/>
          </p:cNvPicPr>
          <p:nvPr>
            <p:ph sz="quarter" idx="32"/>
          </p:nvPr>
        </p:nvPicPr>
        <p:blipFill>
          <a:blip r:embed="rId3"/>
          <a:stretch>
            <a:fillRect/>
          </a:stretch>
        </p:blipFill>
        <p:spPr>
          <a:xfrm>
            <a:off x="4840448" y="1541986"/>
            <a:ext cx="4303551" cy="3294792"/>
          </a:xfrm>
          <a:prstGeom prst="rect">
            <a:avLst/>
          </a:prstGeom>
        </p:spPr>
      </p:pic>
      <p:sp>
        <p:nvSpPr>
          <p:cNvPr id="9" name="Text Placeholder 8"/>
          <p:cNvSpPr>
            <a:spLocks noGrp="1"/>
          </p:cNvSpPr>
          <p:nvPr>
            <p:ph type="body" idx="33"/>
          </p:nvPr>
        </p:nvSpPr>
        <p:spPr/>
        <p:txBody>
          <a:bodyPr/>
          <a:lstStyle/>
          <a:p>
            <a:endParaRPr lang="en-GB"/>
          </a:p>
        </p:txBody>
      </p:sp>
      <p:sp>
        <p:nvSpPr>
          <p:cNvPr id="10" name="Text Placeholder 9"/>
          <p:cNvSpPr>
            <a:spLocks noGrp="1"/>
          </p:cNvSpPr>
          <p:nvPr>
            <p:ph type="body" sz="quarter" idx="34"/>
          </p:nvPr>
        </p:nvSpPr>
        <p:spPr/>
        <p:txBody>
          <a:bodyPr/>
          <a:lstStyle/>
          <a:p>
            <a:r>
              <a:rPr lang="en-GB" dirty="0" smtClean="0"/>
              <a:t>Practice</a:t>
            </a:r>
            <a:endParaRPr lang="en-GB" dirty="0"/>
          </a:p>
        </p:txBody>
      </p:sp>
      <p:sp>
        <p:nvSpPr>
          <p:cNvPr id="13" name="TextBox 12"/>
          <p:cNvSpPr txBox="1"/>
          <p:nvPr/>
        </p:nvSpPr>
        <p:spPr>
          <a:xfrm>
            <a:off x="302004" y="4790994"/>
            <a:ext cx="8773019" cy="276999"/>
          </a:xfrm>
          <a:prstGeom prst="rect">
            <a:avLst/>
          </a:prstGeom>
          <a:noFill/>
        </p:spPr>
        <p:txBody>
          <a:bodyPr wrap="square" rtlCol="0">
            <a:spAutoFit/>
          </a:bodyPr>
          <a:lstStyle/>
          <a:p>
            <a:r>
              <a:rPr lang="en-US" sz="1200" i="1" dirty="0"/>
              <a:t>Based on a paper by B. </a:t>
            </a:r>
            <a:r>
              <a:rPr lang="en-US" sz="1200" i="1" dirty="0" err="1"/>
              <a:t>Monsen</a:t>
            </a:r>
            <a:r>
              <a:rPr lang="en-US" sz="1200" i="1" dirty="0"/>
              <a:t>, L. Kolbeinsen, S. </a:t>
            </a:r>
            <a:r>
              <a:rPr lang="en-US" sz="1200" i="1" dirty="0" err="1"/>
              <a:t>Prytz</a:t>
            </a:r>
            <a:r>
              <a:rPr lang="en-US" sz="1200" i="1" dirty="0"/>
              <a:t>, V. </a:t>
            </a:r>
            <a:r>
              <a:rPr lang="en-US" sz="1200" i="1" dirty="0" err="1"/>
              <a:t>Myrvågnes</a:t>
            </a:r>
            <a:r>
              <a:rPr lang="en-US" sz="1200" i="1" dirty="0"/>
              <a:t>, and K. </a:t>
            </a:r>
            <a:r>
              <a:rPr lang="en-US" sz="1200" i="1" dirty="0" smtClean="0"/>
              <a:t>Tang at the </a:t>
            </a:r>
            <a:r>
              <a:rPr lang="en-US" sz="1200" i="1" dirty="0"/>
              <a:t>INFACON conference in Kazakhstan June 2013</a:t>
            </a:r>
            <a:r>
              <a:rPr lang="en-US" sz="1200" dirty="0"/>
              <a:t> </a:t>
            </a:r>
            <a:endParaRPr lang="en-GB" dirty="0"/>
          </a:p>
        </p:txBody>
      </p:sp>
    </p:spTree>
    <p:extLst>
      <p:ext uri="{BB962C8B-B14F-4D97-AF65-F5344CB8AC3E}">
        <p14:creationId xmlns:p14="http://schemas.microsoft.com/office/powerpoint/2010/main" val="40700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51" y="253138"/>
            <a:ext cx="7678081" cy="375893"/>
          </a:xfrm>
        </p:spPr>
        <p:txBody>
          <a:bodyPr>
            <a:normAutofit fontScale="90000"/>
          </a:bodyPr>
          <a:lstStyle/>
          <a:p>
            <a:r>
              <a:rPr lang="en-GB" b="1" dirty="0" err="1" smtClean="0"/>
              <a:t>GasFerroSil</a:t>
            </a:r>
            <a:r>
              <a:rPr lang="en-GB" b="1" dirty="0" smtClean="0"/>
              <a:t> project</a:t>
            </a:r>
            <a:endParaRPr lang="en-GB" b="1" dirty="0"/>
          </a:p>
        </p:txBody>
      </p:sp>
      <p:pic>
        <p:nvPicPr>
          <p:cNvPr id="29" name="Content Placeholder 2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31715" y="1510018"/>
            <a:ext cx="7097058" cy="3537300"/>
          </a:xfrm>
        </p:spPr>
      </p:pic>
      <p:sp>
        <p:nvSpPr>
          <p:cNvPr id="4" name="Text Placeholder 3"/>
          <p:cNvSpPr>
            <a:spLocks noGrp="1"/>
          </p:cNvSpPr>
          <p:nvPr>
            <p:ph type="body" idx="30"/>
          </p:nvPr>
        </p:nvSpPr>
        <p:spPr>
          <a:xfrm>
            <a:off x="67112" y="658562"/>
            <a:ext cx="8773019" cy="646319"/>
          </a:xfrm>
        </p:spPr>
        <p:txBody>
          <a:bodyPr/>
          <a:lstStyle/>
          <a:p>
            <a:r>
              <a:rPr lang="en-GB" sz="1800" dirty="0" smtClean="0"/>
              <a:t>Oxygen in Silica is used to convert CH</a:t>
            </a:r>
            <a:r>
              <a:rPr lang="en-GB" sz="1800" baseline="-25000" dirty="0" smtClean="0"/>
              <a:t>4</a:t>
            </a:r>
            <a:r>
              <a:rPr lang="en-GB" sz="1800" dirty="0" smtClean="0"/>
              <a:t> to “</a:t>
            </a:r>
            <a:r>
              <a:rPr lang="en-GB" sz="1800" dirty="0" err="1" smtClean="0"/>
              <a:t>Syn</a:t>
            </a:r>
            <a:r>
              <a:rPr lang="en-GB" sz="1800" dirty="0" smtClean="0"/>
              <a:t> Gas” (H</a:t>
            </a:r>
            <a:r>
              <a:rPr lang="en-GB" sz="1800" baseline="-25000" dirty="0" smtClean="0"/>
              <a:t>2</a:t>
            </a:r>
            <a:r>
              <a:rPr lang="en-GB" sz="1800" dirty="0" smtClean="0"/>
              <a:t> + CO) with Si as bi-product</a:t>
            </a:r>
            <a:endParaRPr lang="en-GB" sz="1800" dirty="0"/>
          </a:p>
        </p:txBody>
      </p:sp>
    </p:spTree>
    <p:extLst>
      <p:ext uri="{BB962C8B-B14F-4D97-AF65-F5344CB8AC3E}">
        <p14:creationId xmlns:p14="http://schemas.microsoft.com/office/powerpoint/2010/main" val="831529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162051" y="486561"/>
            <a:ext cx="7678081" cy="738089"/>
          </a:xfrm>
        </p:spPr>
        <p:txBody>
          <a:bodyPr>
            <a:normAutofit/>
          </a:bodyPr>
          <a:lstStyle/>
          <a:p>
            <a:r>
              <a:rPr lang="en-GB" sz="4000" b="1" dirty="0" smtClean="0">
                <a:solidFill>
                  <a:schemeClr val="accent3">
                    <a:lumMod val="75000"/>
                  </a:schemeClr>
                </a:solidFill>
              </a:rPr>
              <a:t>Green = Circular?</a:t>
            </a:r>
            <a:endParaRPr lang="en-GB" sz="4000" b="1" dirty="0">
              <a:solidFill>
                <a:schemeClr val="accent3">
                  <a:lumMod val="75000"/>
                </a:schemeClr>
              </a:solidFill>
            </a:endParaRPr>
          </a:p>
        </p:txBody>
      </p:sp>
      <p:sp>
        <p:nvSpPr>
          <p:cNvPr id="4" name="Plassholder for tekst 3"/>
          <p:cNvSpPr>
            <a:spLocks noGrp="1"/>
          </p:cNvSpPr>
          <p:nvPr>
            <p:ph type="body" idx="30"/>
          </p:nvPr>
        </p:nvSpPr>
        <p:spPr/>
        <p:txBody>
          <a:bodyPr/>
          <a:lstStyle/>
          <a:p>
            <a:endParaRPr lang="en-GB"/>
          </a:p>
        </p:txBody>
      </p:sp>
      <p:pic>
        <p:nvPicPr>
          <p:cNvPr id="6"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2064848" y="422574"/>
            <a:ext cx="7016239" cy="468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60" y="1211141"/>
            <a:ext cx="4747734" cy="3798189"/>
          </a:xfrm>
          <a:prstGeom prst="rect">
            <a:avLst/>
          </a:prstGeom>
        </p:spPr>
      </p:pic>
    </p:spTree>
    <p:extLst>
      <p:ext uri="{BB962C8B-B14F-4D97-AF65-F5344CB8AC3E}">
        <p14:creationId xmlns:p14="http://schemas.microsoft.com/office/powerpoint/2010/main" val="3915858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Elkem: </a:t>
            </a:r>
            <a:r>
              <a:rPr lang="en-GB" dirty="0"/>
              <a:t>Carbon Neutral Metal </a:t>
            </a:r>
            <a:r>
              <a:rPr lang="en-GB" dirty="0" smtClean="0"/>
              <a:t>Production </a:t>
            </a:r>
            <a:r>
              <a:rPr lang="en-GB" dirty="0"/>
              <a:t>(CNMP)</a:t>
            </a:r>
          </a:p>
        </p:txBody>
      </p:sp>
      <p:sp>
        <p:nvSpPr>
          <p:cNvPr id="4" name="Text Placeholder 3"/>
          <p:cNvSpPr>
            <a:spLocks noGrp="1"/>
          </p:cNvSpPr>
          <p:nvPr>
            <p:ph type="body" idx="30"/>
          </p:nvPr>
        </p:nvSpPr>
        <p:spPr>
          <a:xfrm>
            <a:off x="1162051" y="1254181"/>
            <a:ext cx="7678080" cy="400097"/>
          </a:xfrm>
        </p:spPr>
        <p:txBody>
          <a:bodyPr/>
          <a:lstStyle/>
          <a:p>
            <a:r>
              <a:rPr lang="en-GB" dirty="0"/>
              <a:t>Elkem sustainability report 2015</a:t>
            </a:r>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1718458" y="1671638"/>
            <a:ext cx="6565922" cy="327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526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50" y="660810"/>
            <a:ext cx="7678081" cy="375893"/>
          </a:xfrm>
        </p:spPr>
        <p:txBody>
          <a:bodyPr>
            <a:normAutofit fontScale="90000"/>
          </a:bodyPr>
          <a:lstStyle/>
          <a:p>
            <a:r>
              <a:rPr lang="en-GB" dirty="0"/>
              <a:t>Elkem: Carbon Neutral Metal Production (CNMP)</a:t>
            </a:r>
          </a:p>
        </p:txBody>
      </p:sp>
      <p:sp>
        <p:nvSpPr>
          <p:cNvPr id="3" name="Content Placeholder 2"/>
          <p:cNvSpPr>
            <a:spLocks noGrp="1"/>
          </p:cNvSpPr>
          <p:nvPr>
            <p:ph sz="quarter" idx="4"/>
          </p:nvPr>
        </p:nvSpPr>
        <p:spPr/>
        <p:txBody>
          <a:bodyPr/>
          <a:lstStyle/>
          <a:p>
            <a:endParaRPr lang="en-GB"/>
          </a:p>
        </p:txBody>
      </p:sp>
      <p:sp>
        <p:nvSpPr>
          <p:cNvPr id="4" name="Text Placeholder 3"/>
          <p:cNvSpPr>
            <a:spLocks noGrp="1"/>
          </p:cNvSpPr>
          <p:nvPr>
            <p:ph type="body" idx="30"/>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387" y="1102180"/>
            <a:ext cx="6455283" cy="386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88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nb-NO"/>
          </a:p>
        </p:txBody>
      </p:sp>
      <p:pic>
        <p:nvPicPr>
          <p:cNvPr id="5" name="Content Placeholder 4"/>
          <p:cNvPicPr>
            <a:picLocks noGrp="1" noChangeAspect="1"/>
          </p:cNvPicPr>
          <p:nvPr>
            <p:ph sz="quarter" idx="4"/>
          </p:nvPr>
        </p:nvPicPr>
        <p:blipFill>
          <a:blip r:embed="rId2"/>
          <a:stretch>
            <a:fillRect/>
          </a:stretch>
        </p:blipFill>
        <p:spPr>
          <a:xfrm>
            <a:off x="1162050" y="1793457"/>
            <a:ext cx="7678738" cy="3031374"/>
          </a:xfrm>
          <a:prstGeom prst="rect">
            <a:avLst/>
          </a:prstGeom>
        </p:spPr>
      </p:pic>
      <p:sp>
        <p:nvSpPr>
          <p:cNvPr id="4" name="Text Placeholder 3"/>
          <p:cNvSpPr>
            <a:spLocks noGrp="1"/>
          </p:cNvSpPr>
          <p:nvPr>
            <p:ph type="body" idx="30"/>
          </p:nvPr>
        </p:nvSpPr>
        <p:spPr/>
        <p:txBody>
          <a:bodyPr/>
          <a:lstStyle/>
          <a:p>
            <a:endParaRPr lang="nb-NO"/>
          </a:p>
        </p:txBody>
      </p:sp>
      <p:pic>
        <p:nvPicPr>
          <p:cNvPr id="6" name="Picture 5"/>
          <p:cNvPicPr>
            <a:picLocks noChangeAspect="1"/>
          </p:cNvPicPr>
          <p:nvPr/>
        </p:nvPicPr>
        <p:blipFill>
          <a:blip r:embed="rId3"/>
          <a:stretch>
            <a:fillRect/>
          </a:stretch>
        </p:blipFill>
        <p:spPr>
          <a:xfrm>
            <a:off x="6382681" y="306572"/>
            <a:ext cx="2457450" cy="1323975"/>
          </a:xfrm>
          <a:prstGeom prst="rect">
            <a:avLst/>
          </a:prstGeom>
        </p:spPr>
      </p:pic>
    </p:spTree>
    <p:extLst>
      <p:ext uri="{BB962C8B-B14F-4D97-AF65-F5344CB8AC3E}">
        <p14:creationId xmlns:p14="http://schemas.microsoft.com/office/powerpoint/2010/main" val="3217312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244" y="957693"/>
            <a:ext cx="3748616" cy="306338"/>
          </a:xfrm>
        </p:spPr>
        <p:txBody>
          <a:bodyPr>
            <a:normAutofit fontScale="90000"/>
          </a:bodyPr>
          <a:lstStyle/>
          <a:p>
            <a:r>
              <a:rPr lang="nb-NO" dirty="0" smtClean="0"/>
              <a:t>Finnfjord </a:t>
            </a:r>
            <a:r>
              <a:rPr lang="nb-NO" dirty="0" err="1" smtClean="0"/>
              <a:t>Vision</a:t>
            </a:r>
            <a:endParaRPr lang="nb-NO" dirty="0"/>
          </a:p>
        </p:txBody>
      </p:sp>
      <p:sp>
        <p:nvSpPr>
          <p:cNvPr id="4" name="Text Placeholder 3"/>
          <p:cNvSpPr>
            <a:spLocks noGrp="1"/>
          </p:cNvSpPr>
          <p:nvPr>
            <p:ph type="body" idx="30"/>
          </p:nvPr>
        </p:nvSpPr>
        <p:spPr>
          <a:xfrm>
            <a:off x="804875" y="1264031"/>
            <a:ext cx="3748616" cy="369320"/>
          </a:xfrm>
        </p:spPr>
        <p:txBody>
          <a:bodyPr/>
          <a:lstStyle/>
          <a:p>
            <a:r>
              <a:rPr lang="en-GB" dirty="0" smtClean="0"/>
              <a:t>World’s largest ferrosilicon producer without CO</a:t>
            </a:r>
            <a:r>
              <a:rPr lang="en-GB" baseline="-25000" dirty="0" smtClean="0"/>
              <a:t>2</a:t>
            </a:r>
            <a:r>
              <a:rPr lang="en-GB" dirty="0" smtClean="0"/>
              <a:t> emissions</a:t>
            </a:r>
            <a:endParaRPr lang="en-GB" dirty="0"/>
          </a:p>
        </p:txBody>
      </p:sp>
      <p:pic>
        <p:nvPicPr>
          <p:cNvPr id="5" name="Content Placeholder 4"/>
          <p:cNvPicPr>
            <a:picLocks noGrp="1" noChangeAspect="1"/>
          </p:cNvPicPr>
          <p:nvPr>
            <p:ph sz="quarter" idx="31"/>
          </p:nvPr>
        </p:nvPicPr>
        <p:blipFill>
          <a:blip r:embed="rId2"/>
          <a:stretch>
            <a:fillRect/>
          </a:stretch>
        </p:blipFill>
        <p:spPr>
          <a:xfrm>
            <a:off x="908327" y="2661660"/>
            <a:ext cx="3748088" cy="1477531"/>
          </a:xfrm>
          <a:prstGeom prst="rect">
            <a:avLst/>
          </a:prstGeom>
        </p:spPr>
      </p:pic>
      <p:sp>
        <p:nvSpPr>
          <p:cNvPr id="7" name="Content Placeholder 6"/>
          <p:cNvSpPr>
            <a:spLocks noGrp="1"/>
          </p:cNvSpPr>
          <p:nvPr>
            <p:ph sz="quarter" idx="32"/>
          </p:nvPr>
        </p:nvSpPr>
        <p:spPr/>
        <p:txBody>
          <a:bodyPr/>
          <a:lstStyle/>
          <a:p>
            <a:endParaRPr lang="en-GB"/>
          </a:p>
        </p:txBody>
      </p:sp>
      <p:sp>
        <p:nvSpPr>
          <p:cNvPr id="8" name="Text Placeholder 7"/>
          <p:cNvSpPr>
            <a:spLocks noGrp="1"/>
          </p:cNvSpPr>
          <p:nvPr>
            <p:ph type="body" idx="33"/>
          </p:nvPr>
        </p:nvSpPr>
        <p:spPr/>
        <p:txBody>
          <a:bodyPr/>
          <a:lstStyle/>
          <a:p>
            <a:endParaRPr lang="en-GB"/>
          </a:p>
        </p:txBody>
      </p:sp>
      <p:sp>
        <p:nvSpPr>
          <p:cNvPr id="9" name="Text Placeholder 8"/>
          <p:cNvSpPr>
            <a:spLocks noGrp="1"/>
          </p:cNvSpPr>
          <p:nvPr>
            <p:ph type="body" sz="quarter" idx="34"/>
          </p:nvPr>
        </p:nvSpPr>
        <p:spPr/>
        <p:txBody>
          <a:bodyPr/>
          <a:lstStyle/>
          <a:p>
            <a:endParaRPr lang="en-GB"/>
          </a:p>
        </p:txBody>
      </p:sp>
      <p:pic>
        <p:nvPicPr>
          <p:cNvPr id="6" name="Picture 5"/>
          <p:cNvPicPr>
            <a:picLocks noChangeAspect="1"/>
          </p:cNvPicPr>
          <p:nvPr/>
        </p:nvPicPr>
        <p:blipFill>
          <a:blip r:embed="rId3"/>
          <a:stretch>
            <a:fillRect/>
          </a:stretch>
        </p:blipFill>
        <p:spPr>
          <a:xfrm>
            <a:off x="4196316" y="335559"/>
            <a:ext cx="4668814" cy="4624190"/>
          </a:xfrm>
          <a:prstGeom prst="rect">
            <a:avLst/>
          </a:prstGeom>
        </p:spPr>
      </p:pic>
    </p:spTree>
    <p:extLst>
      <p:ext uri="{BB962C8B-B14F-4D97-AF65-F5344CB8AC3E}">
        <p14:creationId xmlns:p14="http://schemas.microsoft.com/office/powerpoint/2010/main" val="32621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49" y="378974"/>
            <a:ext cx="7678081" cy="375893"/>
          </a:xfrm>
        </p:spPr>
        <p:txBody>
          <a:bodyPr>
            <a:normAutofit fontScale="90000"/>
          </a:bodyPr>
          <a:lstStyle/>
          <a:p>
            <a:r>
              <a:rPr lang="en-GB" dirty="0" smtClean="0"/>
              <a:t>Content of this presentation</a:t>
            </a:r>
            <a:endParaRPr lang="en-GB" dirty="0"/>
          </a:p>
        </p:txBody>
      </p:sp>
      <p:sp>
        <p:nvSpPr>
          <p:cNvPr id="3" name="Content Placeholder 2"/>
          <p:cNvSpPr>
            <a:spLocks noGrp="1"/>
          </p:cNvSpPr>
          <p:nvPr>
            <p:ph sz="quarter" idx="4"/>
          </p:nvPr>
        </p:nvSpPr>
        <p:spPr>
          <a:xfrm>
            <a:off x="1162050" y="838899"/>
            <a:ext cx="7856115" cy="4202884"/>
          </a:xfrm>
        </p:spPr>
        <p:txBody>
          <a:bodyPr>
            <a:noAutofit/>
          </a:bodyPr>
          <a:lstStyle/>
          <a:p>
            <a:r>
              <a:rPr lang="en-GB" sz="2000" dirty="0"/>
              <a:t>Metal production: Reductants/Energy </a:t>
            </a:r>
            <a:r>
              <a:rPr lang="en-GB" sz="2000" dirty="0" smtClean="0"/>
              <a:t>sources</a:t>
            </a:r>
          </a:p>
          <a:p>
            <a:r>
              <a:rPr lang="en-GB" sz="2000" dirty="0"/>
              <a:t>The system Earth is not closed with respect to </a:t>
            </a:r>
            <a:r>
              <a:rPr lang="en-GB" sz="2000" dirty="0" smtClean="0"/>
              <a:t>energy</a:t>
            </a:r>
          </a:p>
          <a:p>
            <a:r>
              <a:rPr lang="en-US" sz="2000" dirty="0"/>
              <a:t>The Renewable energy leader </a:t>
            </a:r>
            <a:r>
              <a:rPr lang="en-US" sz="2000" dirty="0" smtClean="0"/>
              <a:t>globally</a:t>
            </a:r>
          </a:p>
          <a:p>
            <a:r>
              <a:rPr lang="en-US" sz="2000" dirty="0"/>
              <a:t>Silicon </a:t>
            </a:r>
            <a:r>
              <a:rPr lang="nb-NO" sz="2000" dirty="0" err="1" smtClean="0"/>
              <a:t>Use</a:t>
            </a:r>
            <a:r>
              <a:rPr lang="nb-NO" sz="2000" dirty="0" smtClean="0"/>
              <a:t> and Production</a:t>
            </a:r>
            <a:endParaRPr lang="en-GB" sz="2000" dirty="0" smtClean="0"/>
          </a:p>
          <a:p>
            <a:r>
              <a:rPr lang="en-GB" sz="2000" dirty="0" smtClean="0"/>
              <a:t>	</a:t>
            </a:r>
            <a:r>
              <a:rPr lang="en-GB" sz="2000" i="1" dirty="0" smtClean="0"/>
              <a:t>Silicon production, </a:t>
            </a:r>
            <a:r>
              <a:rPr lang="en-US" sz="2000" i="1" dirty="0" smtClean="0"/>
              <a:t>Si </a:t>
            </a:r>
            <a:r>
              <a:rPr lang="en-US" sz="2000" i="1" dirty="0"/>
              <a:t>production and CO</a:t>
            </a:r>
            <a:r>
              <a:rPr lang="en-US" sz="2000" i="1" baseline="-25000" dirty="0"/>
              <a:t>2</a:t>
            </a:r>
            <a:r>
              <a:rPr lang="en-US" sz="2000" i="1" dirty="0"/>
              <a:t> </a:t>
            </a:r>
            <a:r>
              <a:rPr lang="en-US" sz="2000" i="1" dirty="0" smtClean="0"/>
              <a:t>emissions, “Triple 	bypass”,</a:t>
            </a:r>
            <a:r>
              <a:rPr lang="en-US" sz="2000" i="1" dirty="0"/>
              <a:t> </a:t>
            </a:r>
            <a:r>
              <a:rPr lang="en-US" sz="2000" i="1" dirty="0" smtClean="0"/>
              <a:t>The </a:t>
            </a:r>
            <a:r>
              <a:rPr lang="en-US" sz="2000" i="1" dirty="0" err="1"/>
              <a:t>Solsilc</a:t>
            </a:r>
            <a:r>
              <a:rPr lang="en-US" sz="2000" i="1" dirty="0"/>
              <a:t> </a:t>
            </a:r>
            <a:r>
              <a:rPr lang="en-US" sz="2000" i="1" dirty="0" smtClean="0"/>
              <a:t>process </a:t>
            </a:r>
            <a:r>
              <a:rPr lang="en-US" sz="2000" i="1" dirty="0"/>
              <a:t> and </a:t>
            </a:r>
            <a:r>
              <a:rPr lang="en-US" sz="2000" i="1" dirty="0" smtClean="0"/>
              <a:t> </a:t>
            </a:r>
            <a:r>
              <a:rPr lang="en-GB" sz="2000" i="1" dirty="0"/>
              <a:t>The </a:t>
            </a:r>
            <a:r>
              <a:rPr lang="en-GB" sz="2000" i="1" dirty="0" err="1"/>
              <a:t>Elkem</a:t>
            </a:r>
            <a:r>
              <a:rPr lang="en-GB" sz="2000" i="1" dirty="0"/>
              <a:t> </a:t>
            </a:r>
            <a:r>
              <a:rPr lang="en-GB" sz="2000" i="1" dirty="0" smtClean="0"/>
              <a:t>Solar Route</a:t>
            </a:r>
            <a:endParaRPr lang="en-US" sz="2000" i="1" dirty="0" smtClean="0"/>
          </a:p>
          <a:p>
            <a:r>
              <a:rPr lang="en-US" sz="2000" dirty="0" err="1" smtClean="0"/>
              <a:t>GasFerroSil</a:t>
            </a:r>
            <a:endParaRPr lang="en-US" sz="2000" dirty="0" smtClean="0"/>
          </a:p>
          <a:p>
            <a:r>
              <a:rPr lang="en-GB" sz="2000" dirty="0" smtClean="0"/>
              <a:t>Green (Si-production) economy examples:</a:t>
            </a:r>
          </a:p>
          <a:p>
            <a:r>
              <a:rPr lang="en-GB" sz="2000" dirty="0"/>
              <a:t>	</a:t>
            </a:r>
            <a:r>
              <a:rPr lang="en-GB" sz="2000" i="1" dirty="0" err="1" smtClean="0"/>
              <a:t>Elkem</a:t>
            </a:r>
            <a:r>
              <a:rPr lang="en-GB" sz="2000" i="1" dirty="0"/>
              <a:t>: Carbon Neutral Metal Production (CNMP</a:t>
            </a:r>
            <a:r>
              <a:rPr lang="en-GB" sz="2000" i="1" dirty="0" smtClean="0"/>
              <a:t>)/</a:t>
            </a:r>
            <a:r>
              <a:rPr lang="en-GB" sz="2000" i="1" dirty="0" err="1" smtClean="0"/>
              <a:t>Finnfjord</a:t>
            </a:r>
            <a:endParaRPr lang="en-GB" sz="2000" i="1" dirty="0" smtClean="0"/>
          </a:p>
          <a:p>
            <a:r>
              <a:rPr lang="en-GB" sz="2000" dirty="0" smtClean="0"/>
              <a:t>Sustainable Business Models – Industrial Symbiosis </a:t>
            </a:r>
            <a:r>
              <a:rPr lang="en-GB" sz="2000" dirty="0"/>
              <a:t>(Clusters</a:t>
            </a:r>
            <a:r>
              <a:rPr lang="en-GB" sz="2000" dirty="0" smtClean="0"/>
              <a:t>)</a:t>
            </a:r>
          </a:p>
          <a:p>
            <a:r>
              <a:rPr lang="en-GB" sz="2000" dirty="0" smtClean="0"/>
              <a:t>Summing up</a:t>
            </a:r>
            <a:endParaRPr lang="en-GB" sz="2000" dirty="0"/>
          </a:p>
        </p:txBody>
      </p:sp>
    </p:spTree>
    <p:extLst>
      <p:ext uri="{BB962C8B-B14F-4D97-AF65-F5344CB8AC3E}">
        <p14:creationId xmlns:p14="http://schemas.microsoft.com/office/powerpoint/2010/main" val="350315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Ambitious</a:t>
            </a:r>
            <a:endParaRPr lang="en-GB" dirty="0"/>
          </a:p>
        </p:txBody>
      </p:sp>
      <p:pic>
        <p:nvPicPr>
          <p:cNvPr id="5" name="Content Placeholder 4"/>
          <p:cNvPicPr>
            <a:picLocks noGrp="1" noChangeAspect="1"/>
          </p:cNvPicPr>
          <p:nvPr>
            <p:ph sz="quarter" idx="4"/>
          </p:nvPr>
        </p:nvPicPr>
        <p:blipFill>
          <a:blip r:embed="rId2"/>
          <a:stretch>
            <a:fillRect/>
          </a:stretch>
        </p:blipFill>
        <p:spPr>
          <a:xfrm>
            <a:off x="915257" y="763398"/>
            <a:ext cx="6425027" cy="4183252"/>
          </a:xfrm>
          <a:prstGeom prst="rect">
            <a:avLst/>
          </a:prstGeom>
        </p:spPr>
      </p:pic>
      <p:sp>
        <p:nvSpPr>
          <p:cNvPr id="4" name="Text Placeholder 3"/>
          <p:cNvSpPr>
            <a:spLocks noGrp="1"/>
          </p:cNvSpPr>
          <p:nvPr>
            <p:ph type="body" idx="30"/>
          </p:nvPr>
        </p:nvSpPr>
        <p:spPr/>
        <p:txBody>
          <a:bodyPr/>
          <a:lstStyle/>
          <a:p>
            <a:r>
              <a:rPr lang="en-GB" dirty="0" smtClean="0"/>
              <a:t>Remote</a:t>
            </a:r>
            <a:endParaRPr lang="en-GB" dirty="0"/>
          </a:p>
        </p:txBody>
      </p:sp>
    </p:spTree>
    <p:extLst>
      <p:ext uri="{BB962C8B-B14F-4D97-AF65-F5344CB8AC3E}">
        <p14:creationId xmlns:p14="http://schemas.microsoft.com/office/powerpoint/2010/main" val="1039937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Sustainable</a:t>
            </a:r>
            <a:r>
              <a:rPr lang="nb-NO" dirty="0" smtClean="0"/>
              <a:t> business </a:t>
            </a:r>
            <a:r>
              <a:rPr lang="nb-NO" dirty="0" err="1" smtClean="0"/>
              <a:t>models</a:t>
            </a:r>
            <a:endParaRPr lang="nb-NO" dirty="0"/>
          </a:p>
        </p:txBody>
      </p:sp>
      <p:pic>
        <p:nvPicPr>
          <p:cNvPr id="3" name="Content Placeholder 3"/>
          <p:cNvPicPr>
            <a:picLocks noChangeAspect="1"/>
          </p:cNvPicPr>
          <p:nvPr/>
        </p:nvPicPr>
        <p:blipFill>
          <a:blip r:embed="rId2"/>
          <a:stretch>
            <a:fillRect/>
          </a:stretch>
        </p:blipFill>
        <p:spPr>
          <a:xfrm>
            <a:off x="1849638" y="207386"/>
            <a:ext cx="6637187" cy="4906632"/>
          </a:xfrm>
          <a:prstGeom prst="rect">
            <a:avLst/>
          </a:prstGeom>
        </p:spPr>
      </p:pic>
      <p:sp>
        <p:nvSpPr>
          <p:cNvPr id="4" name="Rounded Rectangle 3"/>
          <p:cNvSpPr/>
          <p:nvPr/>
        </p:nvSpPr>
        <p:spPr>
          <a:xfrm>
            <a:off x="2927667" y="2080462"/>
            <a:ext cx="704766" cy="1241577"/>
          </a:xfrm>
          <a:prstGeom prst="roundRect">
            <a:avLst/>
          </a:prstGeom>
          <a:noFill/>
          <a:ln w="53975">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704380" y="2074462"/>
            <a:ext cx="733395" cy="1381802"/>
          </a:xfrm>
          <a:prstGeom prst="roundRect">
            <a:avLst/>
          </a:prstGeom>
          <a:noFill/>
          <a:ln w="53975">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1574112" y="4579156"/>
            <a:ext cx="7515225" cy="304800"/>
          </a:xfrm>
          <a:prstGeom prst="rect">
            <a:avLst/>
          </a:prstGeom>
        </p:spPr>
      </p:pic>
    </p:spTree>
    <p:extLst>
      <p:ext uri="{BB962C8B-B14F-4D97-AF65-F5344CB8AC3E}">
        <p14:creationId xmlns:p14="http://schemas.microsoft.com/office/powerpoint/2010/main" val="13098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GB" dirty="0" smtClean="0"/>
              <a:t>Green Clusters – Industry Symbiosis</a:t>
            </a:r>
            <a:endParaRPr lang="en-GB" dirty="0"/>
          </a:p>
        </p:txBody>
      </p:sp>
      <p:grpSp>
        <p:nvGrpSpPr>
          <p:cNvPr id="8" name="Group 7"/>
          <p:cNvGrpSpPr/>
          <p:nvPr/>
        </p:nvGrpSpPr>
        <p:grpSpPr>
          <a:xfrm>
            <a:off x="1136650" y="1645524"/>
            <a:ext cx="7501933" cy="3186826"/>
            <a:chOff x="1136650" y="1645524"/>
            <a:chExt cx="7501933" cy="3186826"/>
          </a:xfrm>
        </p:grpSpPr>
        <p:sp>
          <p:nvSpPr>
            <p:cNvPr id="9" name="Cube 8"/>
            <p:cNvSpPr/>
            <p:nvPr/>
          </p:nvSpPr>
          <p:spPr>
            <a:xfrm>
              <a:off x="4042367" y="1645524"/>
              <a:ext cx="4596216" cy="855501"/>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a:t>Corporation</a:t>
              </a:r>
              <a:r>
                <a:rPr lang="nb-NO" sz="1200" dirty="0" smtClean="0"/>
                <a:t> C</a:t>
              </a:r>
              <a:endParaRPr lang="en-GB" sz="1200" dirty="0"/>
            </a:p>
          </p:txBody>
        </p:sp>
        <p:sp>
          <p:nvSpPr>
            <p:cNvPr id="10" name="Cube 9"/>
            <p:cNvSpPr/>
            <p:nvPr/>
          </p:nvSpPr>
          <p:spPr>
            <a:xfrm>
              <a:off x="1136650" y="2676488"/>
              <a:ext cx="3751666" cy="855501"/>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A</a:t>
              </a:r>
              <a:endParaRPr lang="en-GB" sz="1200" dirty="0"/>
            </a:p>
          </p:txBody>
        </p:sp>
        <p:sp>
          <p:nvSpPr>
            <p:cNvPr id="11" name="Cube 10"/>
            <p:cNvSpPr/>
            <p:nvPr/>
          </p:nvSpPr>
          <p:spPr>
            <a:xfrm>
              <a:off x="2779621" y="3976849"/>
              <a:ext cx="4158346" cy="855501"/>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B</a:t>
              </a:r>
              <a:endParaRPr lang="en-GB" sz="1200" dirty="0"/>
            </a:p>
          </p:txBody>
        </p:sp>
      </p:grpSp>
    </p:spTree>
    <p:extLst>
      <p:ext uri="{BB962C8B-B14F-4D97-AF65-F5344CB8AC3E}">
        <p14:creationId xmlns:p14="http://schemas.microsoft.com/office/powerpoint/2010/main" val="1359867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838201" y="1436219"/>
            <a:ext cx="4298733" cy="1510181"/>
            <a:chOff x="1162051" y="1436219"/>
            <a:chExt cx="4298733" cy="1510181"/>
          </a:xfrm>
        </p:grpSpPr>
        <p:sp>
          <p:nvSpPr>
            <p:cNvPr id="32" name="Striped Right Arrow 31"/>
            <p:cNvSpPr/>
            <p:nvPr/>
          </p:nvSpPr>
          <p:spPr>
            <a:xfrm>
              <a:off x="4470185" y="1436219"/>
              <a:ext cx="990599" cy="373531"/>
            </a:xfrm>
            <a:prstGeom prst="stripedRightArrow">
              <a:avLst>
                <a:gd name="adj1" fmla="val 50000"/>
                <a:gd name="adj2" fmla="val 1248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400" dirty="0" err="1"/>
                <a:t>Raw</a:t>
              </a:r>
              <a:r>
                <a:rPr lang="nb-NO" sz="1400" dirty="0"/>
                <a:t> </a:t>
              </a:r>
              <a:r>
                <a:rPr lang="nb-NO" sz="1400" dirty="0" smtClean="0"/>
                <a:t>2</a:t>
              </a:r>
              <a:endParaRPr lang="en-GB" dirty="0"/>
            </a:p>
          </p:txBody>
        </p:sp>
        <p:sp>
          <p:nvSpPr>
            <p:cNvPr id="30" name="Striped Right Arrow 29"/>
            <p:cNvSpPr/>
            <p:nvPr/>
          </p:nvSpPr>
          <p:spPr>
            <a:xfrm>
              <a:off x="1162051" y="2572869"/>
              <a:ext cx="990599" cy="373531"/>
            </a:xfrm>
            <a:prstGeom prst="stripedRightArrow">
              <a:avLst>
                <a:gd name="adj1" fmla="val 50000"/>
                <a:gd name="adj2" fmla="val 1248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err="1" smtClean="0"/>
                <a:t>Raw</a:t>
              </a:r>
              <a:r>
                <a:rPr lang="nb-NO" sz="1200" dirty="0" smtClean="0"/>
                <a:t> 1</a:t>
              </a:r>
              <a:endParaRPr lang="en-GB" sz="1200" dirty="0"/>
            </a:p>
          </p:txBody>
        </p:sp>
      </p:grpSp>
      <p:sp>
        <p:nvSpPr>
          <p:cNvPr id="2" name="Title 1"/>
          <p:cNvSpPr>
            <a:spLocks noGrp="1"/>
          </p:cNvSpPr>
          <p:nvPr>
            <p:ph type="ctrTitle"/>
          </p:nvPr>
        </p:nvSpPr>
        <p:spPr>
          <a:xfrm>
            <a:off x="1162051" y="472864"/>
            <a:ext cx="7678081" cy="375893"/>
          </a:xfrm>
        </p:spPr>
        <p:txBody>
          <a:bodyPr>
            <a:normAutofit fontScale="90000"/>
          </a:bodyPr>
          <a:lstStyle/>
          <a:p>
            <a:r>
              <a:rPr lang="en-GB" dirty="0" smtClean="0"/>
              <a:t>Industrial Cluster or Symbiosis </a:t>
            </a:r>
            <a:r>
              <a:rPr lang="nb-NO" dirty="0" smtClean="0"/>
              <a:t>– links</a:t>
            </a:r>
            <a:endParaRPr lang="en-GB" sz="2200" dirty="0"/>
          </a:p>
        </p:txBody>
      </p:sp>
      <p:grpSp>
        <p:nvGrpSpPr>
          <p:cNvPr id="8" name="Group 7"/>
          <p:cNvGrpSpPr/>
          <p:nvPr/>
        </p:nvGrpSpPr>
        <p:grpSpPr>
          <a:xfrm>
            <a:off x="1498600" y="1288702"/>
            <a:ext cx="6394450" cy="3073748"/>
            <a:chOff x="2863850" y="1720850"/>
            <a:chExt cx="3746500" cy="1901825"/>
          </a:xfrm>
        </p:grpSpPr>
        <p:sp>
          <p:nvSpPr>
            <p:cNvPr id="5" name="Cube 4"/>
            <p:cNvSpPr/>
            <p:nvPr/>
          </p:nvSpPr>
          <p:spPr>
            <a:xfrm>
              <a:off x="4768850" y="1720850"/>
              <a:ext cx="1841500" cy="476250"/>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a:t>Corporation</a:t>
              </a:r>
              <a:r>
                <a:rPr lang="nb-NO" sz="1200" dirty="0" smtClean="0"/>
                <a:t> C</a:t>
              </a:r>
              <a:endParaRPr lang="en-GB" sz="1200" dirty="0"/>
            </a:p>
          </p:txBody>
        </p:sp>
        <p:sp>
          <p:nvSpPr>
            <p:cNvPr id="6" name="Cube 5"/>
            <p:cNvSpPr/>
            <p:nvPr/>
          </p:nvSpPr>
          <p:spPr>
            <a:xfrm>
              <a:off x="2863850" y="2422525"/>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A</a:t>
              </a:r>
              <a:endParaRPr lang="en-GB" sz="1200" dirty="0"/>
            </a:p>
          </p:txBody>
        </p:sp>
        <p:sp>
          <p:nvSpPr>
            <p:cNvPr id="7" name="Cube 6"/>
            <p:cNvSpPr/>
            <p:nvPr/>
          </p:nvSpPr>
          <p:spPr>
            <a:xfrm>
              <a:off x="3670300" y="3146425"/>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B</a:t>
              </a:r>
              <a:endParaRPr lang="en-GB" sz="1200" dirty="0"/>
            </a:p>
          </p:txBody>
        </p:sp>
      </p:grpSp>
      <p:grpSp>
        <p:nvGrpSpPr>
          <p:cNvPr id="29" name="Group 28"/>
          <p:cNvGrpSpPr/>
          <p:nvPr/>
        </p:nvGrpSpPr>
        <p:grpSpPr>
          <a:xfrm>
            <a:off x="2114551" y="1288699"/>
            <a:ext cx="3896034" cy="2993487"/>
            <a:chOff x="2438401" y="1288699"/>
            <a:chExt cx="3896034" cy="2993487"/>
          </a:xfrm>
        </p:grpSpPr>
        <p:cxnSp>
          <p:nvCxnSpPr>
            <p:cNvPr id="10" name="Elbow Connector 9"/>
            <p:cNvCxnSpPr>
              <a:stCxn id="6" idx="0"/>
              <a:endCxn id="5" idx="2"/>
            </p:cNvCxnSpPr>
            <p:nvPr/>
          </p:nvCxnSpPr>
          <p:spPr>
            <a:xfrm rot="5400000" flipH="1" flipV="1">
              <a:off x="4157567" y="1512808"/>
              <a:ext cx="444597" cy="13753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6" idx="3"/>
              <a:endCxn id="7" idx="2"/>
            </p:cNvCxnSpPr>
            <p:nvPr/>
          </p:nvCxnSpPr>
          <p:spPr>
            <a:xfrm rot="16200000" flipH="1">
              <a:off x="2592921" y="3682575"/>
              <a:ext cx="1089711" cy="10951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6" idx="4"/>
              <a:endCxn id="7" idx="0"/>
            </p:cNvCxnSpPr>
            <p:nvPr/>
          </p:nvCxnSpPr>
          <p:spPr>
            <a:xfrm>
              <a:off x="4349940" y="3112213"/>
              <a:ext cx="718707" cy="48051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6" idx="5"/>
              <a:endCxn id="5" idx="3"/>
            </p:cNvCxnSpPr>
            <p:nvPr/>
          </p:nvCxnSpPr>
          <p:spPr>
            <a:xfrm flipV="1">
              <a:off x="4959135" y="2058422"/>
              <a:ext cx="1375300" cy="44459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rot="10800000" flipV="1">
              <a:off x="2438401" y="1288699"/>
              <a:ext cx="3259189" cy="1134057"/>
            </a:xfrm>
            <a:prstGeom prst="bentConnector3">
              <a:avLst>
                <a:gd name="adj1" fmla="val 106697"/>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3" name="Notched Right Arrow 32"/>
          <p:cNvSpPr/>
          <p:nvPr/>
        </p:nvSpPr>
        <p:spPr>
          <a:xfrm>
            <a:off x="5676900" y="3715310"/>
            <a:ext cx="1593850" cy="5245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Main </a:t>
            </a:r>
            <a:r>
              <a:rPr lang="nb-NO" dirty="0" err="1" smtClean="0"/>
              <a:t>prod</a:t>
            </a:r>
            <a:r>
              <a:rPr lang="nb-NO" dirty="0" smtClean="0"/>
              <a:t>.</a:t>
            </a:r>
            <a:endParaRPr lang="en-GB" dirty="0"/>
          </a:p>
        </p:txBody>
      </p:sp>
      <p:sp>
        <p:nvSpPr>
          <p:cNvPr id="34" name="Down Arrow 33"/>
          <p:cNvSpPr/>
          <p:nvPr/>
        </p:nvSpPr>
        <p:spPr>
          <a:xfrm>
            <a:off x="6692900" y="198120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nb-NO" sz="1400" dirty="0" smtClean="0"/>
              <a:t>Waste</a:t>
            </a:r>
            <a:endParaRPr lang="en-GB" sz="1400" dirty="0"/>
          </a:p>
        </p:txBody>
      </p:sp>
      <p:sp>
        <p:nvSpPr>
          <p:cNvPr id="35" name="Notched Right Arrow 34"/>
          <p:cNvSpPr/>
          <p:nvPr/>
        </p:nvSpPr>
        <p:spPr>
          <a:xfrm>
            <a:off x="7648448" y="1196850"/>
            <a:ext cx="939800" cy="5245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smtClean="0"/>
              <a:t>Bi-</a:t>
            </a:r>
            <a:r>
              <a:rPr lang="nb-NO" sz="1200" dirty="0" err="1" smtClean="0"/>
              <a:t>prod</a:t>
            </a:r>
            <a:r>
              <a:rPr lang="nb-NO" sz="1200" dirty="0" smtClean="0"/>
              <a:t>.</a:t>
            </a:r>
            <a:endParaRPr lang="en-GB" dirty="0"/>
          </a:p>
        </p:txBody>
      </p:sp>
      <p:sp>
        <p:nvSpPr>
          <p:cNvPr id="37" name="Flowchart: Magnetic Disk 36"/>
          <p:cNvSpPr/>
          <p:nvPr/>
        </p:nvSpPr>
        <p:spPr>
          <a:xfrm>
            <a:off x="7391400" y="3803650"/>
            <a:ext cx="584200" cy="1047750"/>
          </a:xfrm>
          <a:prstGeom prst="flowChartMagneticDisk">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Flowchart: Magnetic Disk 37"/>
          <p:cNvSpPr/>
          <p:nvPr/>
        </p:nvSpPr>
        <p:spPr>
          <a:xfrm>
            <a:off x="6629400" y="3013431"/>
            <a:ext cx="584200" cy="322480"/>
          </a:xfrm>
          <a:prstGeom prst="flowChartMagneticDisk">
            <a:avLst/>
          </a:prstGeom>
          <a:solidFill>
            <a:schemeClr val="accent2">
              <a:lumMod val="75000"/>
              <a:alpha val="6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Flowchart: Magnetic Disk 38"/>
          <p:cNvSpPr/>
          <p:nvPr/>
        </p:nvSpPr>
        <p:spPr>
          <a:xfrm>
            <a:off x="8503582" y="1451871"/>
            <a:ext cx="336550" cy="443381"/>
          </a:xfrm>
          <a:prstGeom prst="flowChartMagneticDisk">
            <a:avLst/>
          </a:prstGeom>
          <a:solidFill>
            <a:schemeClr val="accent3">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Notched Right Arrow 21"/>
          <p:cNvSpPr/>
          <p:nvPr/>
        </p:nvSpPr>
        <p:spPr>
          <a:xfrm>
            <a:off x="5358468" y="4100170"/>
            <a:ext cx="939800" cy="5245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smtClean="0"/>
              <a:t>Bi-</a:t>
            </a:r>
            <a:r>
              <a:rPr lang="nb-NO" sz="1200" dirty="0" err="1" smtClean="0"/>
              <a:t>prod</a:t>
            </a:r>
            <a:r>
              <a:rPr lang="nb-NO" sz="1200" dirty="0" smtClean="0"/>
              <a:t>.</a:t>
            </a:r>
            <a:endParaRPr lang="en-GB" dirty="0"/>
          </a:p>
        </p:txBody>
      </p:sp>
      <p:sp>
        <p:nvSpPr>
          <p:cNvPr id="23" name="Flowchart: Magnetic Disk 22"/>
          <p:cNvSpPr/>
          <p:nvPr/>
        </p:nvSpPr>
        <p:spPr>
          <a:xfrm>
            <a:off x="6356350" y="4140759"/>
            <a:ext cx="336550" cy="443381"/>
          </a:xfrm>
          <a:prstGeom prst="flowChartMagneticDisk">
            <a:avLst/>
          </a:prstGeom>
          <a:solidFill>
            <a:schemeClr val="accent3">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Notched Right Arrow 23"/>
          <p:cNvSpPr/>
          <p:nvPr/>
        </p:nvSpPr>
        <p:spPr>
          <a:xfrm>
            <a:off x="4493936" y="2470404"/>
            <a:ext cx="939800" cy="5245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smtClean="0"/>
              <a:t>Bi-</a:t>
            </a:r>
            <a:r>
              <a:rPr lang="nb-NO" sz="1200" dirty="0" err="1" smtClean="0"/>
              <a:t>prod</a:t>
            </a:r>
            <a:r>
              <a:rPr lang="nb-NO" sz="1200" dirty="0" smtClean="0"/>
              <a:t>.</a:t>
            </a:r>
            <a:endParaRPr lang="en-GB" dirty="0"/>
          </a:p>
        </p:txBody>
      </p:sp>
      <p:sp>
        <p:nvSpPr>
          <p:cNvPr id="25" name="Flowchart: Magnetic Disk 24"/>
          <p:cNvSpPr/>
          <p:nvPr/>
        </p:nvSpPr>
        <p:spPr>
          <a:xfrm>
            <a:off x="5491818" y="2510993"/>
            <a:ext cx="336550" cy="443381"/>
          </a:xfrm>
          <a:prstGeom prst="flowChartMagneticDisk">
            <a:avLst/>
          </a:prstGeom>
          <a:solidFill>
            <a:schemeClr val="accent3">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Notched Right Arrow 25"/>
          <p:cNvSpPr/>
          <p:nvPr/>
        </p:nvSpPr>
        <p:spPr>
          <a:xfrm>
            <a:off x="7015681" y="1721410"/>
            <a:ext cx="1099287" cy="419724"/>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Prod.</a:t>
            </a:r>
            <a:endParaRPr lang="en-GB" dirty="0"/>
          </a:p>
        </p:txBody>
      </p:sp>
      <p:sp>
        <p:nvSpPr>
          <p:cNvPr id="27" name="Flowchart: Magnetic Disk 26"/>
          <p:cNvSpPr/>
          <p:nvPr/>
        </p:nvSpPr>
        <p:spPr>
          <a:xfrm>
            <a:off x="8080172" y="1809750"/>
            <a:ext cx="292100" cy="838352"/>
          </a:xfrm>
          <a:prstGeom prst="flowChartMagneticDisk">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Notched Right Arrow 27"/>
          <p:cNvSpPr/>
          <p:nvPr/>
        </p:nvSpPr>
        <p:spPr>
          <a:xfrm>
            <a:off x="4259181" y="2729244"/>
            <a:ext cx="1099287" cy="419724"/>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Prod.</a:t>
            </a:r>
            <a:endParaRPr lang="en-GB" dirty="0"/>
          </a:p>
        </p:txBody>
      </p:sp>
      <p:sp>
        <p:nvSpPr>
          <p:cNvPr id="31" name="Flowchart: Magnetic Disk 30"/>
          <p:cNvSpPr/>
          <p:nvPr/>
        </p:nvSpPr>
        <p:spPr>
          <a:xfrm>
            <a:off x="5323672" y="2817584"/>
            <a:ext cx="292100" cy="838352"/>
          </a:xfrm>
          <a:prstGeom prst="flowChartMagneticDisk">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Down Arrow 39"/>
          <p:cNvSpPr/>
          <p:nvPr/>
        </p:nvSpPr>
        <p:spPr>
          <a:xfrm>
            <a:off x="2024583" y="3181287"/>
            <a:ext cx="454711" cy="748589"/>
          </a:xfrm>
          <a:prstGeom prst="downArrow">
            <a:avLst/>
          </a:prstGeom>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nb-NO" sz="1400" dirty="0" smtClean="0"/>
              <a:t>Waste</a:t>
            </a:r>
            <a:endParaRPr lang="en-GB" sz="1400" dirty="0"/>
          </a:p>
        </p:txBody>
      </p:sp>
      <p:sp>
        <p:nvSpPr>
          <p:cNvPr id="41" name="Flowchart: Magnetic Disk 40"/>
          <p:cNvSpPr/>
          <p:nvPr/>
        </p:nvSpPr>
        <p:spPr>
          <a:xfrm>
            <a:off x="1964436" y="4031121"/>
            <a:ext cx="548132" cy="186640"/>
          </a:xfrm>
          <a:prstGeom prst="flowChartMagneticDisk">
            <a:avLst/>
          </a:prstGeom>
          <a:solidFill>
            <a:schemeClr val="accent2">
              <a:lumMod val="75000"/>
              <a:alpha val="6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Down Arrow 41"/>
          <p:cNvSpPr/>
          <p:nvPr/>
        </p:nvSpPr>
        <p:spPr>
          <a:xfrm>
            <a:off x="3618093" y="4212619"/>
            <a:ext cx="454711" cy="748589"/>
          </a:xfrm>
          <a:prstGeom prst="downArrow">
            <a:avLst/>
          </a:prstGeom>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nb-NO" sz="1400" dirty="0" smtClean="0"/>
              <a:t>Waste</a:t>
            </a:r>
            <a:endParaRPr lang="en-GB" sz="1400" dirty="0"/>
          </a:p>
        </p:txBody>
      </p:sp>
      <p:sp>
        <p:nvSpPr>
          <p:cNvPr id="43" name="Flowchart: Magnetic Disk 42"/>
          <p:cNvSpPr/>
          <p:nvPr/>
        </p:nvSpPr>
        <p:spPr>
          <a:xfrm>
            <a:off x="4259181" y="4670150"/>
            <a:ext cx="548132" cy="186640"/>
          </a:xfrm>
          <a:prstGeom prst="flowChartMagneticDisk">
            <a:avLst/>
          </a:prstGeom>
          <a:solidFill>
            <a:schemeClr val="accent2">
              <a:lumMod val="75000"/>
              <a:alpha val="6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95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42"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42"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anim calcmode="lin" valueType="num">
                                      <p:cBhvr>
                                        <p:cTn id="84" dur="1000" fill="hold"/>
                                        <p:tgtEl>
                                          <p:spTgt spid="42"/>
                                        </p:tgtEl>
                                        <p:attrNameLst>
                                          <p:attrName>ppt_x</p:attrName>
                                        </p:attrNameLst>
                                      </p:cBhvr>
                                      <p:tavLst>
                                        <p:tav tm="0">
                                          <p:val>
                                            <p:strVal val="#ppt_x"/>
                                          </p:val>
                                        </p:tav>
                                        <p:tav tm="100000">
                                          <p:val>
                                            <p:strVal val="#ppt_x"/>
                                          </p:val>
                                        </p:tav>
                                      </p:tavLst>
                                    </p:anim>
                                    <p:anim calcmode="lin" valueType="num">
                                      <p:cBhvr>
                                        <p:cTn id="85" dur="1000" fill="hold"/>
                                        <p:tgtEl>
                                          <p:spTgt spid="42"/>
                                        </p:tgtEl>
                                        <p:attrNameLst>
                                          <p:attrName>ppt_y</p:attrName>
                                        </p:attrNameLst>
                                      </p:cBhvr>
                                      <p:tavLst>
                                        <p:tav tm="0">
                                          <p:val>
                                            <p:strVal val="#ppt_y+.1"/>
                                          </p:val>
                                        </p:tav>
                                        <p:tav tm="100000">
                                          <p:val>
                                            <p:strVal val="#ppt_y"/>
                                          </p:val>
                                        </p:tav>
                                      </p:tavLst>
                                    </p:anim>
                                  </p:childTnLst>
                                </p:cTn>
                              </p:par>
                              <p:par>
                                <p:cTn id="86" presetID="1"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7" grpId="0" animBg="1"/>
      <p:bldP spid="38" grpId="0" animBg="1"/>
      <p:bldP spid="39" grpId="0" animBg="1"/>
      <p:bldP spid="22" grpId="0" animBg="1"/>
      <p:bldP spid="23" grpId="0" animBg="1"/>
      <p:bldP spid="24" grpId="0" animBg="1"/>
      <p:bldP spid="25" grpId="0" animBg="1"/>
      <p:bldP spid="26" grpId="0" animBg="1"/>
      <p:bldP spid="27" grpId="0" animBg="1"/>
      <p:bldP spid="28" grpId="0" animBg="1"/>
      <p:bldP spid="31" grpId="0" animBg="1"/>
      <p:bldP spid="40" grpId="0" animBg="1"/>
      <p:bldP spid="41" grpId="0" animBg="1"/>
      <p:bldP spid="42"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3501" y="404257"/>
            <a:ext cx="7678081" cy="375893"/>
          </a:xfrm>
        </p:spPr>
        <p:txBody>
          <a:bodyPr>
            <a:normAutofit fontScale="90000"/>
          </a:bodyPr>
          <a:lstStyle/>
          <a:p>
            <a:r>
              <a:rPr lang="nb-NO" dirty="0" smtClean="0"/>
              <a:t>The </a:t>
            </a:r>
            <a:r>
              <a:rPr lang="nb-NO" dirty="0" err="1" smtClean="0"/>
              <a:t>corporations</a:t>
            </a:r>
            <a:r>
              <a:rPr lang="nb-NO" dirty="0" smtClean="0"/>
              <a:t> </a:t>
            </a:r>
            <a:r>
              <a:rPr lang="nb-NO" dirty="0" err="1" smtClean="0"/>
              <a:t>are</a:t>
            </a:r>
            <a:r>
              <a:rPr lang="nb-NO" dirty="0" smtClean="0"/>
              <a:t> </a:t>
            </a:r>
            <a:r>
              <a:rPr lang="nb-NO" dirty="0" err="1" smtClean="0"/>
              <a:t>made</a:t>
            </a:r>
            <a:r>
              <a:rPr lang="nb-NO" dirty="0" smtClean="0"/>
              <a:t> of </a:t>
            </a:r>
            <a:r>
              <a:rPr lang="nb-NO" dirty="0" err="1" smtClean="0"/>
              <a:t>Processes</a:t>
            </a:r>
            <a:endParaRPr lang="en-GB" dirty="0"/>
          </a:p>
        </p:txBody>
      </p:sp>
      <p:grpSp>
        <p:nvGrpSpPr>
          <p:cNvPr id="25" name="Group 24"/>
          <p:cNvGrpSpPr/>
          <p:nvPr/>
        </p:nvGrpSpPr>
        <p:grpSpPr>
          <a:xfrm>
            <a:off x="1746250" y="2390775"/>
            <a:ext cx="4076700" cy="1577975"/>
            <a:chOff x="1746250" y="2390775"/>
            <a:chExt cx="4076700" cy="1577975"/>
          </a:xfrm>
        </p:grpSpPr>
        <p:sp>
          <p:nvSpPr>
            <p:cNvPr id="6" name="Cube 5"/>
            <p:cNvSpPr/>
            <p:nvPr/>
          </p:nvSpPr>
          <p:spPr>
            <a:xfrm>
              <a:off x="2184400" y="2942431"/>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A2</a:t>
              </a:r>
              <a:endParaRPr lang="en-GB" sz="1200" dirty="0"/>
            </a:p>
          </p:txBody>
        </p:sp>
        <p:sp>
          <p:nvSpPr>
            <p:cNvPr id="7" name="Cube 6"/>
            <p:cNvSpPr/>
            <p:nvPr/>
          </p:nvSpPr>
          <p:spPr>
            <a:xfrm>
              <a:off x="1746250" y="3492500"/>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A3</a:t>
              </a:r>
              <a:endParaRPr lang="en-GB" sz="1200" dirty="0"/>
            </a:p>
          </p:txBody>
        </p:sp>
        <p:sp>
          <p:nvSpPr>
            <p:cNvPr id="8" name="Cube 7"/>
            <p:cNvSpPr/>
            <p:nvPr/>
          </p:nvSpPr>
          <p:spPr>
            <a:xfrm>
              <a:off x="3981450" y="2942431"/>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A4</a:t>
              </a:r>
              <a:endParaRPr lang="en-GB" sz="1200" dirty="0"/>
            </a:p>
          </p:txBody>
        </p:sp>
        <p:sp>
          <p:nvSpPr>
            <p:cNvPr id="9" name="Cube 8"/>
            <p:cNvSpPr/>
            <p:nvPr/>
          </p:nvSpPr>
          <p:spPr>
            <a:xfrm>
              <a:off x="2686050" y="2390775"/>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A1</a:t>
              </a:r>
              <a:endParaRPr lang="en-GB" sz="1200" dirty="0"/>
            </a:p>
          </p:txBody>
        </p:sp>
        <p:sp>
          <p:nvSpPr>
            <p:cNvPr id="10" name="Cube 9"/>
            <p:cNvSpPr/>
            <p:nvPr/>
          </p:nvSpPr>
          <p:spPr>
            <a:xfrm>
              <a:off x="3543300" y="3492500"/>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A5</a:t>
              </a:r>
              <a:endParaRPr lang="en-GB" sz="1200" dirty="0"/>
            </a:p>
          </p:txBody>
        </p:sp>
      </p:grpSp>
      <p:grpSp>
        <p:nvGrpSpPr>
          <p:cNvPr id="26" name="Group 25"/>
          <p:cNvGrpSpPr/>
          <p:nvPr/>
        </p:nvGrpSpPr>
        <p:grpSpPr>
          <a:xfrm>
            <a:off x="1136650" y="3829050"/>
            <a:ext cx="7537450" cy="1003300"/>
            <a:chOff x="1136650" y="3829050"/>
            <a:chExt cx="7537450" cy="1003300"/>
          </a:xfrm>
        </p:grpSpPr>
        <p:sp>
          <p:nvSpPr>
            <p:cNvPr id="11" name="Cube 10"/>
            <p:cNvSpPr/>
            <p:nvPr/>
          </p:nvSpPr>
          <p:spPr>
            <a:xfrm>
              <a:off x="6832600" y="41910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B5</a:t>
              </a:r>
              <a:endParaRPr lang="en-GB" sz="1200" dirty="0"/>
            </a:p>
          </p:txBody>
        </p:sp>
        <p:sp>
          <p:nvSpPr>
            <p:cNvPr id="12" name="Cube 11"/>
            <p:cNvSpPr/>
            <p:nvPr/>
          </p:nvSpPr>
          <p:spPr>
            <a:xfrm>
              <a:off x="5403850" y="382905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B4</a:t>
              </a:r>
              <a:endParaRPr lang="en-GB" sz="1200" dirty="0"/>
            </a:p>
          </p:txBody>
        </p:sp>
        <p:sp>
          <p:nvSpPr>
            <p:cNvPr id="13" name="Cube 12"/>
            <p:cNvSpPr/>
            <p:nvPr/>
          </p:nvSpPr>
          <p:spPr>
            <a:xfrm>
              <a:off x="495935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B3</a:t>
              </a:r>
              <a:endParaRPr lang="en-GB" sz="1200" dirty="0"/>
            </a:p>
          </p:txBody>
        </p:sp>
        <p:sp>
          <p:nvSpPr>
            <p:cNvPr id="14" name="Cube 13"/>
            <p:cNvSpPr/>
            <p:nvPr/>
          </p:nvSpPr>
          <p:spPr>
            <a:xfrm>
              <a:off x="298450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B2</a:t>
              </a:r>
              <a:endParaRPr lang="en-GB" sz="1200" dirty="0"/>
            </a:p>
          </p:txBody>
        </p:sp>
        <p:sp>
          <p:nvSpPr>
            <p:cNvPr id="15" name="Cube 14"/>
            <p:cNvSpPr/>
            <p:nvPr/>
          </p:nvSpPr>
          <p:spPr>
            <a:xfrm>
              <a:off x="113665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B1</a:t>
              </a:r>
              <a:endParaRPr lang="en-GB" sz="1200" dirty="0"/>
            </a:p>
          </p:txBody>
        </p:sp>
      </p:grpSp>
      <p:grpSp>
        <p:nvGrpSpPr>
          <p:cNvPr id="27" name="Group 26"/>
          <p:cNvGrpSpPr/>
          <p:nvPr/>
        </p:nvGrpSpPr>
        <p:grpSpPr>
          <a:xfrm>
            <a:off x="1377950" y="1835150"/>
            <a:ext cx="6927850" cy="1174750"/>
            <a:chOff x="1377950" y="1835150"/>
            <a:chExt cx="6927850" cy="1174750"/>
          </a:xfrm>
        </p:grpSpPr>
        <p:sp>
          <p:nvSpPr>
            <p:cNvPr id="16" name="Cube 15"/>
            <p:cNvSpPr/>
            <p:nvPr/>
          </p:nvSpPr>
          <p:spPr>
            <a:xfrm>
              <a:off x="1377950" y="1835150"/>
              <a:ext cx="1841500" cy="476250"/>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C1</a:t>
              </a:r>
              <a:endParaRPr lang="en-GB" sz="1200" dirty="0"/>
            </a:p>
          </p:txBody>
        </p:sp>
        <p:sp>
          <p:nvSpPr>
            <p:cNvPr id="17" name="Cube 16"/>
            <p:cNvSpPr/>
            <p:nvPr/>
          </p:nvSpPr>
          <p:spPr>
            <a:xfrm>
              <a:off x="3175000" y="1835150"/>
              <a:ext cx="1841500" cy="476250"/>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C2</a:t>
              </a:r>
              <a:endParaRPr lang="en-GB" sz="1200" dirty="0"/>
            </a:p>
          </p:txBody>
        </p:sp>
        <p:sp>
          <p:nvSpPr>
            <p:cNvPr id="18" name="Cube 17"/>
            <p:cNvSpPr/>
            <p:nvPr/>
          </p:nvSpPr>
          <p:spPr>
            <a:xfrm>
              <a:off x="6464300" y="2533650"/>
              <a:ext cx="1841500" cy="476250"/>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C4</a:t>
              </a:r>
              <a:endParaRPr lang="en-GB" sz="1200" dirty="0"/>
            </a:p>
          </p:txBody>
        </p:sp>
        <p:sp>
          <p:nvSpPr>
            <p:cNvPr id="19" name="Cube 18"/>
            <p:cNvSpPr/>
            <p:nvPr/>
          </p:nvSpPr>
          <p:spPr>
            <a:xfrm>
              <a:off x="5035550" y="2171700"/>
              <a:ext cx="1841500" cy="476250"/>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C3</a:t>
              </a:r>
              <a:endParaRPr lang="en-GB" sz="1200" dirty="0"/>
            </a:p>
          </p:txBody>
        </p:sp>
      </p:grpSp>
      <p:grpSp>
        <p:nvGrpSpPr>
          <p:cNvPr id="28" name="Group 27"/>
          <p:cNvGrpSpPr/>
          <p:nvPr/>
        </p:nvGrpSpPr>
        <p:grpSpPr>
          <a:xfrm>
            <a:off x="1136650" y="1645524"/>
            <a:ext cx="7501933" cy="3186826"/>
            <a:chOff x="1136650" y="1645524"/>
            <a:chExt cx="7501933" cy="3186826"/>
          </a:xfrm>
        </p:grpSpPr>
        <p:sp>
          <p:nvSpPr>
            <p:cNvPr id="32" name="Cube 31"/>
            <p:cNvSpPr/>
            <p:nvPr/>
          </p:nvSpPr>
          <p:spPr>
            <a:xfrm>
              <a:off x="4042367" y="1645524"/>
              <a:ext cx="4596216" cy="855501"/>
            </a:xfrm>
            <a:prstGeom prst="cube">
              <a:avLst>
                <a:gd name="adj" fmla="val 79145"/>
              </a:avLst>
            </a:prstGeom>
            <a:gradFill>
              <a:gsLst>
                <a:gs pos="0">
                  <a:srgbClr val="DDEBCF"/>
                </a:gs>
                <a:gs pos="50000">
                  <a:srgbClr val="9CB86E"/>
                </a:gs>
                <a:gs pos="100000">
                  <a:srgbClr val="156B13"/>
                </a:gs>
              </a:gsLst>
              <a:lin ang="54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a:t>Corporation</a:t>
              </a:r>
              <a:r>
                <a:rPr lang="nb-NO" sz="1200" dirty="0" smtClean="0"/>
                <a:t> C</a:t>
              </a:r>
              <a:endParaRPr lang="en-GB" sz="1200" dirty="0"/>
            </a:p>
          </p:txBody>
        </p:sp>
        <p:sp>
          <p:nvSpPr>
            <p:cNvPr id="35" name="Cube 34"/>
            <p:cNvSpPr/>
            <p:nvPr/>
          </p:nvSpPr>
          <p:spPr>
            <a:xfrm>
              <a:off x="1136650" y="2676488"/>
              <a:ext cx="3751666" cy="855501"/>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A</a:t>
              </a:r>
              <a:endParaRPr lang="en-GB" sz="1200" dirty="0"/>
            </a:p>
          </p:txBody>
        </p:sp>
        <p:sp>
          <p:nvSpPr>
            <p:cNvPr id="36" name="Cube 35"/>
            <p:cNvSpPr/>
            <p:nvPr/>
          </p:nvSpPr>
          <p:spPr>
            <a:xfrm>
              <a:off x="2779621" y="3976849"/>
              <a:ext cx="4158346" cy="855501"/>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smtClean="0"/>
                <a:t>Corporation B</a:t>
              </a:r>
              <a:endParaRPr lang="en-GB" sz="1200" dirty="0"/>
            </a:p>
          </p:txBody>
        </p:sp>
      </p:grpSp>
    </p:spTree>
    <p:extLst>
      <p:ext uri="{BB962C8B-B14F-4D97-AF65-F5344CB8AC3E}">
        <p14:creationId xmlns:p14="http://schemas.microsoft.com/office/powerpoint/2010/main" val="84855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28"/>
                                        </p:tgtEl>
                                      </p:cBhvr>
                                    </p:animEffect>
                                    <p:set>
                                      <p:cBhvr>
                                        <p:cTn id="24"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650" y="744288"/>
            <a:ext cx="7678081" cy="375893"/>
          </a:xfrm>
        </p:spPr>
        <p:txBody>
          <a:bodyPr>
            <a:normAutofit fontScale="90000"/>
          </a:bodyPr>
          <a:lstStyle/>
          <a:p>
            <a:r>
              <a:rPr lang="en-GB" dirty="0" smtClean="0"/>
              <a:t>“New” corporations by rearranging “old” processes</a:t>
            </a:r>
            <a:endParaRPr lang="en-GB" dirty="0"/>
          </a:p>
        </p:txBody>
      </p:sp>
      <p:grpSp>
        <p:nvGrpSpPr>
          <p:cNvPr id="23" name="Group 22"/>
          <p:cNvGrpSpPr/>
          <p:nvPr/>
        </p:nvGrpSpPr>
        <p:grpSpPr>
          <a:xfrm>
            <a:off x="1136650" y="2942431"/>
            <a:ext cx="7537450" cy="1889919"/>
            <a:chOff x="1136650" y="2942431"/>
            <a:chExt cx="7537450" cy="1889919"/>
          </a:xfrm>
        </p:grpSpPr>
        <p:sp>
          <p:nvSpPr>
            <p:cNvPr id="7" name="Cube 6"/>
            <p:cNvSpPr/>
            <p:nvPr/>
          </p:nvSpPr>
          <p:spPr>
            <a:xfrm>
              <a:off x="1746250" y="3492500"/>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A3</a:t>
              </a:r>
              <a:endParaRPr lang="en-GB" sz="1200" dirty="0"/>
            </a:p>
          </p:txBody>
        </p:sp>
        <p:sp>
          <p:nvSpPr>
            <p:cNvPr id="8" name="Cube 7"/>
            <p:cNvSpPr/>
            <p:nvPr/>
          </p:nvSpPr>
          <p:spPr>
            <a:xfrm>
              <a:off x="3981450" y="2942431"/>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A4</a:t>
              </a:r>
              <a:endParaRPr lang="en-GB" sz="1200" dirty="0"/>
            </a:p>
          </p:txBody>
        </p:sp>
        <p:sp>
          <p:nvSpPr>
            <p:cNvPr id="10" name="Cube 9"/>
            <p:cNvSpPr/>
            <p:nvPr/>
          </p:nvSpPr>
          <p:spPr>
            <a:xfrm>
              <a:off x="3543300" y="3492500"/>
              <a:ext cx="1841500" cy="476250"/>
            </a:xfrm>
            <a:prstGeom prst="cube">
              <a:avLst>
                <a:gd name="adj" fmla="val 79145"/>
              </a:avLst>
            </a:prstGeom>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A5</a:t>
              </a:r>
              <a:endParaRPr lang="en-GB" sz="1200" dirty="0"/>
            </a:p>
          </p:txBody>
        </p:sp>
        <p:sp>
          <p:nvSpPr>
            <p:cNvPr id="12" name="Cube 11"/>
            <p:cNvSpPr/>
            <p:nvPr/>
          </p:nvSpPr>
          <p:spPr>
            <a:xfrm>
              <a:off x="6832600" y="41910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B5</a:t>
              </a:r>
              <a:endParaRPr lang="en-GB" sz="1200" dirty="0"/>
            </a:p>
          </p:txBody>
        </p:sp>
        <p:sp>
          <p:nvSpPr>
            <p:cNvPr id="13" name="Cube 12"/>
            <p:cNvSpPr/>
            <p:nvPr/>
          </p:nvSpPr>
          <p:spPr>
            <a:xfrm>
              <a:off x="5403850" y="382905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B4</a:t>
              </a:r>
              <a:endParaRPr lang="en-GB" sz="1200" dirty="0"/>
            </a:p>
          </p:txBody>
        </p:sp>
        <p:sp>
          <p:nvSpPr>
            <p:cNvPr id="14" name="Cube 13"/>
            <p:cNvSpPr/>
            <p:nvPr/>
          </p:nvSpPr>
          <p:spPr>
            <a:xfrm>
              <a:off x="495935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B3</a:t>
              </a:r>
              <a:endParaRPr lang="en-GB" sz="1200" dirty="0"/>
            </a:p>
          </p:txBody>
        </p:sp>
        <p:sp>
          <p:nvSpPr>
            <p:cNvPr id="15" name="Cube 14"/>
            <p:cNvSpPr/>
            <p:nvPr/>
          </p:nvSpPr>
          <p:spPr>
            <a:xfrm>
              <a:off x="298450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B2</a:t>
              </a:r>
              <a:endParaRPr lang="en-GB" sz="1200" dirty="0"/>
            </a:p>
          </p:txBody>
        </p:sp>
        <p:sp>
          <p:nvSpPr>
            <p:cNvPr id="16" name="Cube 15"/>
            <p:cNvSpPr/>
            <p:nvPr/>
          </p:nvSpPr>
          <p:spPr>
            <a:xfrm>
              <a:off x="1136650" y="4356100"/>
              <a:ext cx="1841500" cy="476250"/>
            </a:xfrm>
            <a:prstGeom prst="cube">
              <a:avLst>
                <a:gd name="adj" fmla="val 79145"/>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B1</a:t>
              </a:r>
              <a:endParaRPr lang="en-GB" sz="1200" dirty="0"/>
            </a:p>
          </p:txBody>
        </p:sp>
      </p:grpSp>
      <p:grpSp>
        <p:nvGrpSpPr>
          <p:cNvPr id="22" name="Group 21"/>
          <p:cNvGrpSpPr/>
          <p:nvPr/>
        </p:nvGrpSpPr>
        <p:grpSpPr>
          <a:xfrm>
            <a:off x="1377950" y="1835150"/>
            <a:ext cx="6927850" cy="1583531"/>
            <a:chOff x="1377950" y="1835150"/>
            <a:chExt cx="6927850" cy="1583531"/>
          </a:xfrm>
          <a:solidFill>
            <a:schemeClr val="tx2">
              <a:lumMod val="75000"/>
            </a:schemeClr>
          </a:solidFill>
        </p:grpSpPr>
        <p:sp>
          <p:nvSpPr>
            <p:cNvPr id="6" name="Cube 5"/>
            <p:cNvSpPr/>
            <p:nvPr/>
          </p:nvSpPr>
          <p:spPr>
            <a:xfrm>
              <a:off x="2184400" y="2942431"/>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A2</a:t>
              </a:r>
              <a:endParaRPr lang="en-GB" sz="1200" dirty="0"/>
            </a:p>
          </p:txBody>
        </p:sp>
        <p:sp>
          <p:nvSpPr>
            <p:cNvPr id="9" name="Cube 8"/>
            <p:cNvSpPr/>
            <p:nvPr/>
          </p:nvSpPr>
          <p:spPr>
            <a:xfrm>
              <a:off x="2686050" y="2390775"/>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A1</a:t>
              </a:r>
              <a:endParaRPr lang="en-GB" sz="1200" dirty="0"/>
            </a:p>
          </p:txBody>
        </p:sp>
        <p:sp>
          <p:nvSpPr>
            <p:cNvPr id="18" name="Cube 17"/>
            <p:cNvSpPr/>
            <p:nvPr/>
          </p:nvSpPr>
          <p:spPr>
            <a:xfrm>
              <a:off x="1377950" y="1835150"/>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C1</a:t>
              </a:r>
              <a:endParaRPr lang="en-GB" sz="1200" dirty="0"/>
            </a:p>
          </p:txBody>
        </p:sp>
        <p:sp>
          <p:nvSpPr>
            <p:cNvPr id="19" name="Cube 18"/>
            <p:cNvSpPr/>
            <p:nvPr/>
          </p:nvSpPr>
          <p:spPr>
            <a:xfrm>
              <a:off x="3175000" y="1835150"/>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C2</a:t>
              </a:r>
              <a:endParaRPr lang="en-GB" sz="1200" dirty="0"/>
            </a:p>
          </p:txBody>
        </p:sp>
        <p:sp>
          <p:nvSpPr>
            <p:cNvPr id="20" name="Cube 19"/>
            <p:cNvSpPr/>
            <p:nvPr/>
          </p:nvSpPr>
          <p:spPr>
            <a:xfrm>
              <a:off x="6464300" y="2533650"/>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C4</a:t>
              </a:r>
              <a:endParaRPr lang="en-GB" sz="1200" dirty="0"/>
            </a:p>
          </p:txBody>
        </p:sp>
        <p:sp>
          <p:nvSpPr>
            <p:cNvPr id="21" name="Cube 20"/>
            <p:cNvSpPr/>
            <p:nvPr/>
          </p:nvSpPr>
          <p:spPr>
            <a:xfrm>
              <a:off x="5035550" y="2171700"/>
              <a:ext cx="1841500" cy="476250"/>
            </a:xfrm>
            <a:prstGeom prst="cube">
              <a:avLst>
                <a:gd name="adj" fmla="val 79145"/>
              </a:avLst>
            </a:prstGeom>
            <a:grpFill/>
          </p:spPr>
          <p:style>
            <a:lnRef idx="1">
              <a:schemeClr val="accent1"/>
            </a:lnRef>
            <a:fillRef idx="3">
              <a:schemeClr val="accent1"/>
            </a:fillRef>
            <a:effectRef idx="2">
              <a:schemeClr val="accent1"/>
            </a:effectRef>
            <a:fontRef idx="minor">
              <a:schemeClr val="lt1"/>
            </a:fontRef>
          </p:style>
          <p:txBody>
            <a:bodyPr lIns="396000" tIns="0" bIns="468000" rtlCol="0" anchor="ctr"/>
            <a:lstStyle/>
            <a:p>
              <a:pPr algn="ctr"/>
              <a:r>
                <a:rPr lang="nb-NO" sz="1200" dirty="0" err="1" smtClean="0"/>
                <a:t>Process</a:t>
              </a:r>
              <a:r>
                <a:rPr lang="nb-NO" sz="1200" dirty="0" smtClean="0"/>
                <a:t> C3</a:t>
              </a:r>
              <a:endParaRPr lang="en-GB" sz="1200" dirty="0"/>
            </a:p>
          </p:txBody>
        </p:sp>
      </p:grpSp>
    </p:spTree>
    <p:extLst>
      <p:ext uri="{BB962C8B-B14F-4D97-AF65-F5344CB8AC3E}">
        <p14:creationId xmlns:p14="http://schemas.microsoft.com/office/powerpoint/2010/main" val="359998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3"/>
                                        </p:tgtEl>
                                        <p:attrNameLst>
                                          <p:attrName>style.opacity</p:attrName>
                                        </p:attrNameLst>
                                      </p:cBhvr>
                                      <p:to>
                                        <p:strVal val="0.5"/>
                                      </p:to>
                                    </p:set>
                                    <p:animEffect filter="image" prLst="opacity: 0.5">
                                      <p:cBhvr rctx="IE">
                                        <p:cTn id="7"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51" y="660810"/>
            <a:ext cx="7678081" cy="375893"/>
          </a:xfrm>
        </p:spPr>
        <p:txBody>
          <a:bodyPr>
            <a:noAutofit/>
          </a:bodyPr>
          <a:lstStyle/>
          <a:p>
            <a:pPr>
              <a:defRPr/>
            </a:pPr>
            <a:r>
              <a:rPr lang="en-GB" sz="2000" b="1" i="1" dirty="0">
                <a:solidFill>
                  <a:srgbClr val="172F57"/>
                </a:solidFill>
              </a:rPr>
              <a:t>The 2052 Forecast:</a:t>
            </a:r>
            <a:br>
              <a:rPr lang="en-GB" sz="2000" b="1" i="1" dirty="0">
                <a:solidFill>
                  <a:srgbClr val="172F57"/>
                </a:solidFill>
              </a:rPr>
            </a:br>
            <a:r>
              <a:rPr lang="en-GB" sz="2000" b="1" i="1" dirty="0">
                <a:solidFill>
                  <a:srgbClr val="172F57"/>
                </a:solidFill>
              </a:rPr>
              <a:t>What will happen?</a:t>
            </a:r>
            <a:br>
              <a:rPr lang="en-GB" sz="2000" b="1" i="1" dirty="0">
                <a:solidFill>
                  <a:srgbClr val="172F57"/>
                </a:solidFill>
              </a:rPr>
            </a:br>
            <a:r>
              <a:rPr lang="en-GB" sz="2000" b="1" i="1" dirty="0">
                <a:solidFill>
                  <a:srgbClr val="172F57"/>
                </a:solidFill>
              </a:rPr>
              <a:t>How can metal production contribute?</a:t>
            </a:r>
            <a:br>
              <a:rPr lang="en-GB" sz="2000" b="1" i="1" dirty="0">
                <a:solidFill>
                  <a:srgbClr val="172F57"/>
                </a:solidFill>
              </a:rPr>
            </a:br>
            <a:endParaRPr lang="en-GB" sz="2000" dirty="0"/>
          </a:p>
        </p:txBody>
      </p:sp>
      <p:sp>
        <p:nvSpPr>
          <p:cNvPr id="3" name="Content Placeholder 2"/>
          <p:cNvSpPr>
            <a:spLocks noGrp="1"/>
          </p:cNvSpPr>
          <p:nvPr>
            <p:ph sz="quarter" idx="4"/>
          </p:nvPr>
        </p:nvSpPr>
        <p:spPr/>
        <p:txBody>
          <a:bodyPr>
            <a:normAutofit fontScale="92500" lnSpcReduction="10000"/>
          </a:bodyPr>
          <a:lstStyle/>
          <a:p>
            <a:pPr marL="514350" indent="-514350">
              <a:spcBef>
                <a:spcPts val="600"/>
              </a:spcBef>
              <a:buClr>
                <a:srgbClr val="FF0000"/>
              </a:buClr>
              <a:buFont typeface="+mj-lt"/>
              <a:buAutoNum type="arabicPeriod"/>
            </a:pPr>
            <a:r>
              <a:rPr lang="en-US" sz="2400" b="1" dirty="0">
                <a:solidFill>
                  <a:schemeClr val="bg1">
                    <a:lumMod val="50000"/>
                  </a:schemeClr>
                </a:solidFill>
              </a:rPr>
              <a:t>Make sure production does not include any fossil inputs</a:t>
            </a:r>
          </a:p>
          <a:p>
            <a:pPr marL="514350" indent="-514350">
              <a:spcBef>
                <a:spcPts val="600"/>
              </a:spcBef>
              <a:buClr>
                <a:srgbClr val="FF0000"/>
              </a:buClr>
              <a:buFont typeface="+mj-lt"/>
              <a:buAutoNum type="arabicPeriod"/>
            </a:pPr>
            <a:r>
              <a:rPr lang="en-US" sz="2400" b="1" dirty="0">
                <a:solidFill>
                  <a:schemeClr val="bg1">
                    <a:lumMod val="50000"/>
                  </a:schemeClr>
                </a:solidFill>
              </a:rPr>
              <a:t>Make sure process is suited for solar power – i.e. direct current and intermittent power</a:t>
            </a:r>
          </a:p>
          <a:p>
            <a:pPr marL="514350" indent="-514350">
              <a:spcBef>
                <a:spcPts val="600"/>
              </a:spcBef>
              <a:buClr>
                <a:srgbClr val="FF0000"/>
              </a:buClr>
              <a:buFont typeface="+mj-lt"/>
              <a:buAutoNum type="arabicPeriod"/>
            </a:pPr>
            <a:r>
              <a:rPr lang="en-US" sz="2400" b="1" dirty="0">
                <a:solidFill>
                  <a:schemeClr val="bg1">
                    <a:lumMod val="50000"/>
                  </a:schemeClr>
                </a:solidFill>
              </a:rPr>
              <a:t>Make sure there exist technologies (like CCS) to neutralize greenhouse gas emissions (e.g. CO</a:t>
            </a:r>
            <a:r>
              <a:rPr lang="en-US" sz="2400" b="1" baseline="-25000" dirty="0">
                <a:solidFill>
                  <a:schemeClr val="bg1">
                    <a:lumMod val="50000"/>
                  </a:schemeClr>
                </a:solidFill>
              </a:rPr>
              <a:t>2</a:t>
            </a:r>
            <a:r>
              <a:rPr lang="en-US" sz="2400" b="1" dirty="0">
                <a:solidFill>
                  <a:schemeClr val="bg1">
                    <a:lumMod val="50000"/>
                  </a:schemeClr>
                </a:solidFill>
              </a:rPr>
              <a:t> and CH</a:t>
            </a:r>
            <a:r>
              <a:rPr lang="en-US" sz="2400" b="1" baseline="-25000" dirty="0">
                <a:solidFill>
                  <a:schemeClr val="bg1">
                    <a:lumMod val="50000"/>
                  </a:schemeClr>
                </a:solidFill>
              </a:rPr>
              <a:t>4</a:t>
            </a:r>
            <a:r>
              <a:rPr lang="en-US" sz="2400" b="1" dirty="0">
                <a:solidFill>
                  <a:schemeClr val="bg1">
                    <a:lumMod val="50000"/>
                  </a:schemeClr>
                </a:solidFill>
              </a:rPr>
              <a:t>)</a:t>
            </a:r>
          </a:p>
          <a:p>
            <a:pPr marL="514350" indent="-514350">
              <a:spcBef>
                <a:spcPts val="600"/>
              </a:spcBef>
              <a:buClr>
                <a:srgbClr val="FF0000"/>
              </a:buClr>
              <a:buFont typeface="+mj-lt"/>
              <a:buAutoNum type="arabicPeriod"/>
            </a:pPr>
            <a:r>
              <a:rPr lang="en-US" sz="2400" b="1" dirty="0">
                <a:solidFill>
                  <a:schemeClr val="bg1">
                    <a:lumMod val="50000"/>
                  </a:schemeClr>
                </a:solidFill>
              </a:rPr>
              <a:t>Work for a global ban on metals made from fossil fuels – or at least labelling of climate friendly metals</a:t>
            </a:r>
          </a:p>
          <a:p>
            <a:endParaRPr lang="en-GB" dirty="0"/>
          </a:p>
        </p:txBody>
      </p:sp>
      <p:sp>
        <p:nvSpPr>
          <p:cNvPr id="4" name="Text Placeholder 3"/>
          <p:cNvSpPr>
            <a:spLocks noGrp="1"/>
          </p:cNvSpPr>
          <p:nvPr>
            <p:ph type="body" idx="30"/>
          </p:nvPr>
        </p:nvSpPr>
        <p:spPr>
          <a:xfrm>
            <a:off x="142612" y="1254181"/>
            <a:ext cx="8900719" cy="590919"/>
          </a:xfrm>
        </p:spPr>
        <p:txBody>
          <a:bodyPr/>
          <a:lstStyle/>
          <a:p>
            <a:pPr eaLnBrk="0" hangingPunct="0">
              <a:lnSpc>
                <a:spcPct val="90000"/>
              </a:lnSpc>
              <a:buClr>
                <a:srgbClr val="172F57"/>
              </a:buClr>
            </a:pPr>
            <a:r>
              <a:rPr lang="en-GB" sz="1800" dirty="0">
                <a:solidFill>
                  <a:schemeClr val="accent3">
                    <a:lumMod val="75000"/>
                  </a:schemeClr>
                </a:solidFill>
              </a:rPr>
              <a:t>Jorgen </a:t>
            </a:r>
            <a:r>
              <a:rPr lang="en-GB" sz="1800" dirty="0" smtClean="0">
                <a:solidFill>
                  <a:schemeClr val="accent3">
                    <a:lumMod val="75000"/>
                  </a:schemeClr>
                </a:solidFill>
              </a:rPr>
              <a:t>Randers Professor Emeritus Climate Strategy BI Norwegian Business School</a:t>
            </a:r>
            <a:endParaRPr lang="en-GB" sz="1800" dirty="0">
              <a:solidFill>
                <a:schemeClr val="accent3">
                  <a:lumMod val="75000"/>
                </a:schemeClr>
              </a:solidFill>
            </a:endParaRPr>
          </a:p>
        </p:txBody>
      </p:sp>
    </p:spTree>
    <p:extLst>
      <p:ext uri="{BB962C8B-B14F-4D97-AF65-F5344CB8AC3E}">
        <p14:creationId xmlns:p14="http://schemas.microsoft.com/office/powerpoint/2010/main" val="317127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6790" y="209411"/>
            <a:ext cx="7400276" cy="375893"/>
          </a:xfrm>
        </p:spPr>
        <p:txBody>
          <a:bodyPr>
            <a:normAutofit fontScale="90000"/>
          </a:bodyPr>
          <a:lstStyle/>
          <a:p>
            <a:r>
              <a:rPr lang="en-GB" dirty="0" smtClean="0"/>
              <a:t>Metal production: Reductants/Energy sources</a:t>
            </a:r>
            <a:endParaRPr lang="en-GB" dirty="0"/>
          </a:p>
        </p:txBody>
      </p:sp>
      <p:sp>
        <p:nvSpPr>
          <p:cNvPr id="4" name="Text Placeholder 3"/>
          <p:cNvSpPr>
            <a:spLocks noGrp="1"/>
          </p:cNvSpPr>
          <p:nvPr>
            <p:ph type="body" idx="30"/>
          </p:nvPr>
        </p:nvSpPr>
        <p:spPr>
          <a:xfrm>
            <a:off x="1439856" y="614835"/>
            <a:ext cx="7383342" cy="400097"/>
          </a:xfrm>
        </p:spPr>
        <p:txBody>
          <a:bodyPr/>
          <a:lstStyle/>
          <a:p>
            <a:r>
              <a:rPr lang="en-GB" dirty="0" smtClean="0"/>
              <a:t>Stolen from Jean-Pierre Birat (and adapted by me)</a:t>
            </a:r>
            <a:endParaRPr lang="en-GB" dirty="0"/>
          </a:p>
        </p:txBody>
      </p:sp>
      <p:grpSp>
        <p:nvGrpSpPr>
          <p:cNvPr id="5" name="Group 87"/>
          <p:cNvGrpSpPr>
            <a:grpSpLocks/>
          </p:cNvGrpSpPr>
          <p:nvPr/>
        </p:nvGrpSpPr>
        <p:grpSpPr bwMode="auto">
          <a:xfrm>
            <a:off x="2855635" y="1253755"/>
            <a:ext cx="3757890" cy="3235697"/>
            <a:chOff x="1392" y="1104"/>
            <a:chExt cx="2832" cy="2064"/>
          </a:xfrm>
        </p:grpSpPr>
        <p:sp>
          <p:nvSpPr>
            <p:cNvPr id="6" name="Line 88"/>
            <p:cNvSpPr>
              <a:spLocks noChangeShapeType="1"/>
            </p:cNvSpPr>
            <p:nvPr/>
          </p:nvSpPr>
          <p:spPr bwMode="auto">
            <a:xfrm flipH="1">
              <a:off x="1392" y="1104"/>
              <a:ext cx="1392" cy="2064"/>
            </a:xfrm>
            <a:prstGeom prst="line">
              <a:avLst/>
            </a:prstGeom>
            <a:noFill/>
            <a:ln w="38100">
              <a:solidFill>
                <a:schemeClr val="accent2"/>
              </a:solidFill>
              <a:round/>
              <a:headEnd/>
              <a:tailEnd/>
            </a:ln>
            <a:effectLst/>
          </p:spPr>
          <p:txBody>
            <a:bodyPr wrap="none" anchor="ctr"/>
            <a:lstStyle/>
            <a:p>
              <a:endParaRPr lang="nb-NO"/>
            </a:p>
          </p:txBody>
        </p:sp>
        <p:sp>
          <p:nvSpPr>
            <p:cNvPr id="7" name="Line 89"/>
            <p:cNvSpPr>
              <a:spLocks noChangeShapeType="1"/>
            </p:cNvSpPr>
            <p:nvPr/>
          </p:nvSpPr>
          <p:spPr bwMode="auto">
            <a:xfrm>
              <a:off x="1392" y="3168"/>
              <a:ext cx="2832" cy="0"/>
            </a:xfrm>
            <a:prstGeom prst="line">
              <a:avLst/>
            </a:prstGeom>
            <a:noFill/>
            <a:ln w="38100">
              <a:solidFill>
                <a:schemeClr val="accent2"/>
              </a:solidFill>
              <a:round/>
              <a:headEnd/>
              <a:tailEnd/>
            </a:ln>
            <a:effectLst/>
          </p:spPr>
          <p:txBody>
            <a:bodyPr wrap="none" anchor="ctr"/>
            <a:lstStyle/>
            <a:p>
              <a:endParaRPr lang="nb-NO"/>
            </a:p>
          </p:txBody>
        </p:sp>
        <p:sp>
          <p:nvSpPr>
            <p:cNvPr id="8" name="Line 90"/>
            <p:cNvSpPr>
              <a:spLocks noChangeShapeType="1"/>
            </p:cNvSpPr>
            <p:nvPr/>
          </p:nvSpPr>
          <p:spPr bwMode="auto">
            <a:xfrm>
              <a:off x="2784" y="1104"/>
              <a:ext cx="1440" cy="2064"/>
            </a:xfrm>
            <a:prstGeom prst="line">
              <a:avLst/>
            </a:prstGeom>
            <a:noFill/>
            <a:ln w="38100">
              <a:solidFill>
                <a:schemeClr val="accent2"/>
              </a:solidFill>
              <a:round/>
              <a:headEnd/>
              <a:tailEnd/>
            </a:ln>
            <a:effectLst/>
          </p:spPr>
          <p:txBody>
            <a:bodyPr wrap="none" anchor="ctr"/>
            <a:lstStyle/>
            <a:p>
              <a:endParaRPr lang="nb-NO"/>
            </a:p>
          </p:txBody>
        </p:sp>
      </p:grpSp>
      <p:sp>
        <p:nvSpPr>
          <p:cNvPr id="9" name="Text Box 91"/>
          <p:cNvSpPr txBox="1">
            <a:spLocks noChangeArrowheads="1"/>
          </p:cNvSpPr>
          <p:nvPr/>
        </p:nvSpPr>
        <p:spPr bwMode="auto">
          <a:xfrm>
            <a:off x="2840627" y="1004718"/>
            <a:ext cx="1311578" cy="461665"/>
          </a:xfrm>
          <a:prstGeom prst="rect">
            <a:avLst/>
          </a:prstGeom>
          <a:noFill/>
          <a:ln w="9525">
            <a:noFill/>
            <a:miter lim="800000"/>
            <a:headEnd/>
            <a:tailEnd/>
          </a:ln>
          <a:effectLst/>
        </p:spPr>
        <p:txBody>
          <a:bodyPr wrap="square">
            <a:spAutoFit/>
          </a:bodyPr>
          <a:lstStyle/>
          <a:p>
            <a:r>
              <a:rPr lang="fr-FR" sz="2400" b="1" dirty="0" err="1">
                <a:latin typeface="Century Gothic" pitchFamily="34" charset="0"/>
              </a:rPr>
              <a:t>Carbon</a:t>
            </a:r>
            <a:endParaRPr lang="fr-FR" sz="2400" b="1" dirty="0">
              <a:latin typeface="Century Gothic" pitchFamily="34" charset="0"/>
            </a:endParaRPr>
          </a:p>
        </p:txBody>
      </p:sp>
      <p:sp>
        <p:nvSpPr>
          <p:cNvPr id="10" name="Text Box 92"/>
          <p:cNvSpPr txBox="1">
            <a:spLocks noChangeArrowheads="1"/>
          </p:cNvSpPr>
          <p:nvPr/>
        </p:nvSpPr>
        <p:spPr bwMode="auto">
          <a:xfrm>
            <a:off x="1974851" y="4603753"/>
            <a:ext cx="1656223" cy="461665"/>
          </a:xfrm>
          <a:prstGeom prst="rect">
            <a:avLst/>
          </a:prstGeom>
          <a:noFill/>
          <a:ln w="9525">
            <a:noFill/>
            <a:miter lim="800000"/>
            <a:headEnd/>
            <a:tailEnd/>
          </a:ln>
          <a:effectLst/>
        </p:spPr>
        <p:txBody>
          <a:bodyPr wrap="square">
            <a:spAutoFit/>
          </a:bodyPr>
          <a:lstStyle/>
          <a:p>
            <a:r>
              <a:rPr lang="fr-FR" sz="2400" b="1">
                <a:latin typeface="Century Gothic" pitchFamily="34" charset="0"/>
              </a:rPr>
              <a:t>Hydrogen</a:t>
            </a:r>
          </a:p>
        </p:txBody>
      </p:sp>
      <p:sp>
        <p:nvSpPr>
          <p:cNvPr id="11" name="Text Box 93"/>
          <p:cNvSpPr txBox="1">
            <a:spLocks noChangeArrowheads="1"/>
          </p:cNvSpPr>
          <p:nvPr/>
        </p:nvSpPr>
        <p:spPr bwMode="auto">
          <a:xfrm>
            <a:off x="6159500" y="4629947"/>
            <a:ext cx="1717137" cy="461665"/>
          </a:xfrm>
          <a:prstGeom prst="rect">
            <a:avLst/>
          </a:prstGeom>
          <a:noFill/>
          <a:ln w="9525">
            <a:noFill/>
            <a:miter lim="800000"/>
            <a:headEnd/>
            <a:tailEnd/>
          </a:ln>
          <a:effectLst/>
        </p:spPr>
        <p:txBody>
          <a:bodyPr wrap="square">
            <a:spAutoFit/>
          </a:bodyPr>
          <a:lstStyle/>
          <a:p>
            <a:r>
              <a:rPr lang="fr-FR" sz="2400" b="1">
                <a:latin typeface="Century Gothic" pitchFamily="34" charset="0"/>
              </a:rPr>
              <a:t>Electrones</a:t>
            </a:r>
          </a:p>
        </p:txBody>
      </p:sp>
      <p:grpSp>
        <p:nvGrpSpPr>
          <p:cNvPr id="12" name="Group 94"/>
          <p:cNvGrpSpPr>
            <a:grpSpLocks/>
          </p:cNvGrpSpPr>
          <p:nvPr/>
        </p:nvGrpSpPr>
        <p:grpSpPr bwMode="auto">
          <a:xfrm>
            <a:off x="1988052" y="1097023"/>
            <a:ext cx="2750854" cy="3543639"/>
            <a:chOff x="964" y="973"/>
            <a:chExt cx="2094" cy="2313"/>
          </a:xfrm>
        </p:grpSpPr>
        <p:sp>
          <p:nvSpPr>
            <p:cNvPr id="13" name="AutoShape 95"/>
            <p:cNvSpPr>
              <a:spLocks noChangeArrowheads="1"/>
            </p:cNvSpPr>
            <p:nvPr/>
          </p:nvSpPr>
          <p:spPr bwMode="auto">
            <a:xfrm>
              <a:off x="2949" y="1047"/>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grpSp>
          <p:nvGrpSpPr>
            <p:cNvPr id="14" name="Group 96"/>
            <p:cNvGrpSpPr>
              <a:grpSpLocks/>
            </p:cNvGrpSpPr>
            <p:nvPr/>
          </p:nvGrpSpPr>
          <p:grpSpPr bwMode="auto">
            <a:xfrm>
              <a:off x="964" y="973"/>
              <a:ext cx="2094" cy="2313"/>
              <a:chOff x="964" y="973"/>
              <a:chExt cx="2094" cy="2313"/>
            </a:xfrm>
          </p:grpSpPr>
          <p:sp>
            <p:nvSpPr>
              <p:cNvPr id="15" name="Text Box 97"/>
              <p:cNvSpPr txBox="1">
                <a:spLocks noChangeArrowheads="1"/>
              </p:cNvSpPr>
              <p:nvPr/>
            </p:nvSpPr>
            <p:spPr bwMode="auto">
              <a:xfrm>
                <a:off x="2454" y="973"/>
                <a:ext cx="604"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Coke</a:t>
                </a:r>
              </a:p>
            </p:txBody>
          </p:sp>
          <p:grpSp>
            <p:nvGrpSpPr>
              <p:cNvPr id="16" name="Group 98"/>
              <p:cNvGrpSpPr>
                <a:grpSpLocks/>
              </p:cNvGrpSpPr>
              <p:nvPr/>
            </p:nvGrpSpPr>
            <p:grpSpPr bwMode="auto">
              <a:xfrm>
                <a:off x="2229" y="1296"/>
                <a:ext cx="576" cy="310"/>
                <a:chOff x="1968" y="1353"/>
                <a:chExt cx="576" cy="310"/>
              </a:xfrm>
            </p:grpSpPr>
            <p:sp>
              <p:nvSpPr>
                <p:cNvPr id="26" name="AutoShape 99"/>
                <p:cNvSpPr>
                  <a:spLocks noChangeArrowheads="1"/>
                </p:cNvSpPr>
                <p:nvPr/>
              </p:nvSpPr>
              <p:spPr bwMode="auto">
                <a:xfrm>
                  <a:off x="2448" y="144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7" name="Text Box 100"/>
                <p:cNvSpPr txBox="1">
                  <a:spLocks noChangeArrowheads="1"/>
                </p:cNvSpPr>
                <p:nvPr/>
              </p:nvSpPr>
              <p:spPr bwMode="auto">
                <a:xfrm>
                  <a:off x="1968" y="1353"/>
                  <a:ext cx="548"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Coal</a:t>
                  </a:r>
                </a:p>
              </p:txBody>
            </p:sp>
          </p:grpSp>
          <p:grpSp>
            <p:nvGrpSpPr>
              <p:cNvPr id="17" name="Group 101"/>
              <p:cNvGrpSpPr>
                <a:grpSpLocks/>
              </p:cNvGrpSpPr>
              <p:nvPr/>
            </p:nvGrpSpPr>
            <p:grpSpPr bwMode="auto">
              <a:xfrm>
                <a:off x="964" y="2347"/>
                <a:ext cx="1148" cy="310"/>
                <a:chOff x="703" y="2404"/>
                <a:chExt cx="1148" cy="310"/>
              </a:xfrm>
            </p:grpSpPr>
            <p:sp>
              <p:nvSpPr>
                <p:cNvPr id="24" name="AutoShape 102"/>
                <p:cNvSpPr>
                  <a:spLocks noChangeArrowheads="1"/>
                </p:cNvSpPr>
                <p:nvPr/>
              </p:nvSpPr>
              <p:spPr bwMode="auto">
                <a:xfrm>
                  <a:off x="1728" y="2592"/>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5" name="Text Box 103"/>
                <p:cNvSpPr txBox="1">
                  <a:spLocks noChangeArrowheads="1"/>
                </p:cNvSpPr>
                <p:nvPr/>
              </p:nvSpPr>
              <p:spPr bwMode="auto">
                <a:xfrm>
                  <a:off x="703" y="2404"/>
                  <a:ext cx="1148" cy="310"/>
                </a:xfrm>
                <a:prstGeom prst="rect">
                  <a:avLst/>
                </a:prstGeom>
                <a:noFill/>
                <a:ln w="9525">
                  <a:noFill/>
                  <a:miter lim="800000"/>
                  <a:headEnd/>
                  <a:tailEnd/>
                </a:ln>
                <a:effectLst/>
              </p:spPr>
              <p:txBody>
                <a:bodyPr wrap="none">
                  <a:spAutoFit/>
                </a:bodyPr>
                <a:lstStyle/>
                <a:p>
                  <a:r>
                    <a:rPr lang="fr-FR" sz="1800" b="1" dirty="0">
                      <a:solidFill>
                        <a:srgbClr val="FF0000"/>
                      </a:solidFill>
                      <a:latin typeface="Century Gothic" pitchFamily="34" charset="0"/>
                    </a:rPr>
                    <a:t>Natural </a:t>
                  </a:r>
                  <a:r>
                    <a:rPr lang="fr-FR" sz="1800" b="1" dirty="0" err="1">
                      <a:solidFill>
                        <a:srgbClr val="FF0000"/>
                      </a:solidFill>
                      <a:latin typeface="Century Gothic" pitchFamily="34" charset="0"/>
                    </a:rPr>
                    <a:t>Gas</a:t>
                  </a:r>
                  <a:endParaRPr lang="fr-FR" sz="1800" b="1" dirty="0">
                    <a:solidFill>
                      <a:srgbClr val="FF0000"/>
                    </a:solidFill>
                    <a:latin typeface="Century Gothic" pitchFamily="34" charset="0"/>
                  </a:endParaRPr>
                </a:p>
              </p:txBody>
            </p:sp>
          </p:grpSp>
          <p:grpSp>
            <p:nvGrpSpPr>
              <p:cNvPr id="18" name="Group 104"/>
              <p:cNvGrpSpPr>
                <a:grpSpLocks/>
              </p:cNvGrpSpPr>
              <p:nvPr/>
            </p:nvGrpSpPr>
            <p:grpSpPr bwMode="auto">
              <a:xfrm>
                <a:off x="1615" y="1959"/>
                <a:ext cx="806" cy="310"/>
                <a:chOff x="1354" y="2016"/>
                <a:chExt cx="806" cy="310"/>
              </a:xfrm>
            </p:grpSpPr>
            <p:sp>
              <p:nvSpPr>
                <p:cNvPr id="22" name="AutoShape 105"/>
                <p:cNvSpPr>
                  <a:spLocks noChangeArrowheads="1"/>
                </p:cNvSpPr>
                <p:nvPr/>
              </p:nvSpPr>
              <p:spPr bwMode="auto">
                <a:xfrm>
                  <a:off x="2064" y="2064"/>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3" name="Text Box 106"/>
                <p:cNvSpPr txBox="1">
                  <a:spLocks noChangeArrowheads="1"/>
                </p:cNvSpPr>
                <p:nvPr/>
              </p:nvSpPr>
              <p:spPr bwMode="auto">
                <a:xfrm>
                  <a:off x="1354" y="2016"/>
                  <a:ext cx="780"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SynGas</a:t>
                  </a:r>
                </a:p>
              </p:txBody>
            </p:sp>
          </p:grpSp>
          <p:grpSp>
            <p:nvGrpSpPr>
              <p:cNvPr id="19" name="Group 107"/>
              <p:cNvGrpSpPr>
                <a:grpSpLocks/>
              </p:cNvGrpSpPr>
              <p:nvPr/>
            </p:nvGrpSpPr>
            <p:grpSpPr bwMode="auto">
              <a:xfrm>
                <a:off x="1337" y="2976"/>
                <a:ext cx="364" cy="310"/>
                <a:chOff x="1076" y="3033"/>
                <a:chExt cx="364" cy="310"/>
              </a:xfrm>
            </p:grpSpPr>
            <p:sp>
              <p:nvSpPr>
                <p:cNvPr id="20" name="AutoShape 108"/>
                <p:cNvSpPr>
                  <a:spLocks noChangeArrowheads="1"/>
                </p:cNvSpPr>
                <p:nvPr/>
              </p:nvSpPr>
              <p:spPr bwMode="auto">
                <a:xfrm>
                  <a:off x="1344" y="312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1" name="Text Box 109"/>
                <p:cNvSpPr txBox="1">
                  <a:spLocks noChangeArrowheads="1"/>
                </p:cNvSpPr>
                <p:nvPr/>
              </p:nvSpPr>
              <p:spPr bwMode="auto">
                <a:xfrm>
                  <a:off x="1076" y="3033"/>
                  <a:ext cx="326"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a:t>
                  </a:r>
                  <a:endParaRPr lang="fr-FR" sz="1800" b="1">
                    <a:solidFill>
                      <a:srgbClr val="FF0000"/>
                    </a:solidFill>
                    <a:latin typeface="Century Gothic" pitchFamily="34" charset="0"/>
                  </a:endParaRPr>
                </a:p>
              </p:txBody>
            </p:sp>
          </p:grpSp>
        </p:grpSp>
      </p:grpSp>
      <p:grpSp>
        <p:nvGrpSpPr>
          <p:cNvPr id="28" name="Group 110"/>
          <p:cNvGrpSpPr>
            <a:grpSpLocks/>
          </p:cNvGrpSpPr>
          <p:nvPr/>
        </p:nvGrpSpPr>
        <p:grpSpPr bwMode="auto">
          <a:xfrm>
            <a:off x="3676651" y="4217070"/>
            <a:ext cx="3029552" cy="709340"/>
            <a:chOff x="1988" y="3120"/>
            <a:chExt cx="2306" cy="463"/>
          </a:xfrm>
        </p:grpSpPr>
        <p:sp>
          <p:nvSpPr>
            <p:cNvPr id="29" name="AutoShape 111"/>
            <p:cNvSpPr>
              <a:spLocks noChangeArrowheads="1"/>
            </p:cNvSpPr>
            <p:nvPr/>
          </p:nvSpPr>
          <p:spPr bwMode="auto">
            <a:xfrm>
              <a:off x="2112" y="312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30" name="Text Box 112"/>
            <p:cNvSpPr txBox="1">
              <a:spLocks noChangeArrowheads="1"/>
            </p:cNvSpPr>
            <p:nvPr/>
          </p:nvSpPr>
          <p:spPr bwMode="auto">
            <a:xfrm>
              <a:off x="1988" y="3273"/>
              <a:ext cx="2306"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 </a:t>
              </a:r>
              <a:r>
                <a:rPr lang="fr-FR" sz="1800" b="1">
                  <a:solidFill>
                    <a:srgbClr val="FF0000"/>
                  </a:solidFill>
                  <a:latin typeface="Century Gothic" pitchFamily="34" charset="0"/>
                </a:rPr>
                <a:t>from water electrolysis </a:t>
              </a:r>
            </a:p>
          </p:txBody>
        </p:sp>
      </p:grpSp>
      <p:grpSp>
        <p:nvGrpSpPr>
          <p:cNvPr id="31" name="Group 113"/>
          <p:cNvGrpSpPr>
            <a:grpSpLocks/>
          </p:cNvGrpSpPr>
          <p:nvPr/>
        </p:nvGrpSpPr>
        <p:grpSpPr bwMode="auto">
          <a:xfrm>
            <a:off x="6490160" y="4414443"/>
            <a:ext cx="2059195" cy="520955"/>
            <a:chOff x="4368" y="3072"/>
            <a:chExt cx="1124" cy="367"/>
          </a:xfrm>
        </p:grpSpPr>
        <p:sp>
          <p:nvSpPr>
            <p:cNvPr id="32" name="AutoShape 114"/>
            <p:cNvSpPr>
              <a:spLocks noChangeArrowheads="1"/>
            </p:cNvSpPr>
            <p:nvPr/>
          </p:nvSpPr>
          <p:spPr bwMode="auto">
            <a:xfrm>
              <a:off x="4368" y="3072"/>
              <a:ext cx="96" cy="96"/>
            </a:xfrm>
            <a:prstGeom prst="triangle">
              <a:avLst>
                <a:gd name="adj" fmla="val 40625"/>
              </a:avLst>
            </a:prstGeom>
            <a:solidFill>
              <a:srgbClr val="FF3300"/>
            </a:solidFill>
            <a:ln w="9525">
              <a:solidFill>
                <a:schemeClr val="tx1"/>
              </a:solidFill>
              <a:miter lim="800000"/>
              <a:headEnd/>
              <a:tailEnd/>
            </a:ln>
            <a:effectLst/>
          </p:spPr>
          <p:txBody>
            <a:bodyPr wrap="none" anchor="ctr"/>
            <a:lstStyle/>
            <a:p>
              <a:endParaRPr lang="en-GB"/>
            </a:p>
          </p:txBody>
        </p:sp>
        <p:sp>
          <p:nvSpPr>
            <p:cNvPr id="33" name="Text Box 115"/>
            <p:cNvSpPr txBox="1">
              <a:spLocks noChangeArrowheads="1"/>
            </p:cNvSpPr>
            <p:nvPr/>
          </p:nvSpPr>
          <p:spPr bwMode="auto">
            <a:xfrm>
              <a:off x="4532" y="3129"/>
              <a:ext cx="960" cy="310"/>
            </a:xfrm>
            <a:prstGeom prst="rect">
              <a:avLst/>
            </a:prstGeom>
            <a:noFill/>
            <a:ln w="9525">
              <a:noFill/>
              <a:miter lim="800000"/>
              <a:headEnd/>
              <a:tailEnd/>
            </a:ln>
            <a:effectLst/>
          </p:spPr>
          <p:txBody>
            <a:bodyPr wrap="none">
              <a:spAutoFit/>
            </a:bodyPr>
            <a:lstStyle/>
            <a:p>
              <a:r>
                <a:rPr lang="fr-FR" sz="1800" b="1" dirty="0" err="1">
                  <a:solidFill>
                    <a:srgbClr val="FF0000"/>
                  </a:solidFill>
                  <a:latin typeface="Century Gothic" pitchFamily="34" charset="0"/>
                </a:rPr>
                <a:t>Electricity</a:t>
              </a:r>
              <a:endParaRPr lang="fr-FR" sz="1800" b="1" dirty="0">
                <a:solidFill>
                  <a:srgbClr val="FF0000"/>
                </a:solidFill>
                <a:latin typeface="Century Gothic" pitchFamily="34" charset="0"/>
              </a:endParaRPr>
            </a:p>
          </p:txBody>
        </p:sp>
      </p:grpSp>
      <p:grpSp>
        <p:nvGrpSpPr>
          <p:cNvPr id="34" name="Group 116"/>
          <p:cNvGrpSpPr>
            <a:grpSpLocks/>
          </p:cNvGrpSpPr>
          <p:nvPr/>
        </p:nvGrpSpPr>
        <p:grpSpPr bwMode="auto">
          <a:xfrm>
            <a:off x="5247503" y="2571457"/>
            <a:ext cx="3729423" cy="831906"/>
            <a:chOff x="2635" y="1737"/>
            <a:chExt cx="1637" cy="543"/>
          </a:xfrm>
        </p:grpSpPr>
        <p:sp>
          <p:nvSpPr>
            <p:cNvPr id="35" name="Text Box 117"/>
            <p:cNvSpPr txBox="1">
              <a:spLocks noChangeArrowheads="1"/>
            </p:cNvSpPr>
            <p:nvPr/>
          </p:nvSpPr>
          <p:spPr bwMode="auto">
            <a:xfrm>
              <a:off x="2635" y="1737"/>
              <a:ext cx="1637" cy="543"/>
            </a:xfrm>
            <a:prstGeom prst="rect">
              <a:avLst/>
            </a:prstGeom>
            <a:solidFill>
              <a:srgbClr val="FFFF00"/>
            </a:solidFill>
            <a:ln w="9525">
              <a:noFill/>
              <a:miter lim="800000"/>
              <a:headEnd/>
              <a:tailEnd/>
            </a:ln>
            <a:effectLst/>
          </p:spPr>
          <p:txBody>
            <a:bodyPr wrap="none">
              <a:spAutoFit/>
            </a:bodyPr>
            <a:lstStyle/>
            <a:p>
              <a:pPr algn="ctr"/>
              <a:r>
                <a:rPr lang="fr-FR" sz="1800" b="1" dirty="0">
                  <a:solidFill>
                    <a:srgbClr val="FF0000"/>
                  </a:solidFill>
                  <a:latin typeface="Arial" charset="0"/>
                </a:rPr>
                <a:t>Blast </a:t>
              </a:r>
              <a:r>
                <a:rPr lang="fr-FR" sz="1800" b="1" dirty="0" err="1">
                  <a:solidFill>
                    <a:srgbClr val="FF0000"/>
                  </a:solidFill>
                  <a:latin typeface="Arial" charset="0"/>
                </a:rPr>
                <a:t>furnace</a:t>
              </a:r>
              <a:r>
                <a:rPr lang="fr-FR" sz="1800" b="1" dirty="0">
                  <a:solidFill>
                    <a:srgbClr val="FF0000"/>
                  </a:solidFill>
                  <a:latin typeface="Arial" charset="0"/>
                </a:rPr>
                <a:t> </a:t>
              </a:r>
              <a:r>
                <a:rPr lang="fr-FR" sz="1800" b="1" dirty="0">
                  <a:solidFill>
                    <a:srgbClr val="FF0000"/>
                  </a:solidFill>
                  <a:latin typeface="Century Gothic" pitchFamily="34" charset="0"/>
                </a:rPr>
                <a:t>+ plasma</a:t>
              </a:r>
            </a:p>
            <a:p>
              <a:pPr algn="ctr"/>
              <a:r>
                <a:rPr lang="fr-FR" sz="1800" b="1" dirty="0" err="1" smtClean="0">
                  <a:solidFill>
                    <a:srgbClr val="FF0000"/>
                  </a:solidFill>
                  <a:latin typeface="Century Gothic" pitchFamily="34" charset="0"/>
                </a:rPr>
                <a:t>Ferro-alloys</a:t>
              </a:r>
              <a:r>
                <a:rPr lang="fr-FR" sz="1800" b="1" dirty="0" smtClean="0">
                  <a:solidFill>
                    <a:srgbClr val="FF0000"/>
                  </a:solidFill>
                  <a:latin typeface="Century Gothic" pitchFamily="34" charset="0"/>
                </a:rPr>
                <a:t>/</a:t>
              </a:r>
              <a:r>
                <a:rPr lang="fr-FR" sz="1800" b="1" dirty="0" err="1" smtClean="0">
                  <a:solidFill>
                    <a:srgbClr val="FF0000"/>
                  </a:solidFill>
                  <a:latin typeface="Century Gothic" pitchFamily="34" charset="0"/>
                </a:rPr>
                <a:t>silicon</a:t>
              </a:r>
              <a:r>
                <a:rPr lang="fr-FR" sz="1800" b="1" dirty="0" smtClean="0">
                  <a:solidFill>
                    <a:srgbClr val="FF0000"/>
                  </a:solidFill>
                  <a:latin typeface="Century Gothic" pitchFamily="34" charset="0"/>
                </a:rPr>
                <a:t> </a:t>
              </a:r>
              <a:r>
                <a:rPr lang="fr-FR" sz="1800" b="1" dirty="0">
                  <a:solidFill>
                    <a:srgbClr val="FF0000"/>
                  </a:solidFill>
                  <a:latin typeface="Century Gothic" pitchFamily="34" charset="0"/>
                </a:rPr>
                <a:t>&amp; Aluminium</a:t>
              </a:r>
            </a:p>
          </p:txBody>
        </p:sp>
        <p:sp>
          <p:nvSpPr>
            <p:cNvPr id="36" name="AutoShape 118"/>
            <p:cNvSpPr>
              <a:spLocks noChangeArrowheads="1"/>
            </p:cNvSpPr>
            <p:nvPr/>
          </p:nvSpPr>
          <p:spPr bwMode="auto">
            <a:xfrm>
              <a:off x="2747" y="1865"/>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nvGrpSpPr>
          <p:cNvPr id="37" name="Group 119"/>
          <p:cNvGrpSpPr>
            <a:grpSpLocks/>
          </p:cNvGrpSpPr>
          <p:nvPr/>
        </p:nvGrpSpPr>
        <p:grpSpPr bwMode="auto">
          <a:xfrm>
            <a:off x="3492500" y="1211374"/>
            <a:ext cx="5176948" cy="3062575"/>
            <a:chOff x="2085" y="999"/>
            <a:chExt cx="4053" cy="1999"/>
          </a:xfrm>
        </p:grpSpPr>
        <p:grpSp>
          <p:nvGrpSpPr>
            <p:cNvPr id="38" name="Group 120"/>
            <p:cNvGrpSpPr>
              <a:grpSpLocks/>
            </p:cNvGrpSpPr>
            <p:nvPr/>
          </p:nvGrpSpPr>
          <p:grpSpPr bwMode="auto">
            <a:xfrm>
              <a:off x="4245" y="2688"/>
              <a:ext cx="1893" cy="310"/>
              <a:chOff x="3984" y="2745"/>
              <a:chExt cx="1893" cy="310"/>
            </a:xfrm>
          </p:grpSpPr>
          <p:sp>
            <p:nvSpPr>
              <p:cNvPr id="47" name="AutoShape 121"/>
              <p:cNvSpPr>
                <a:spLocks noChangeArrowheads="1"/>
              </p:cNvSpPr>
              <p:nvPr/>
            </p:nvSpPr>
            <p:spPr bwMode="auto">
              <a:xfrm>
                <a:off x="3984" y="2832"/>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pPr algn="ctr"/>
                <a:endParaRPr lang="en-GB" sz="1800">
                  <a:latin typeface="Century Gothic" pitchFamily="34" charset="0"/>
                </a:endParaRPr>
              </a:p>
            </p:txBody>
          </p:sp>
          <p:sp>
            <p:nvSpPr>
              <p:cNvPr id="48" name="Text Box 122"/>
              <p:cNvSpPr txBox="1">
                <a:spLocks noChangeArrowheads="1"/>
              </p:cNvSpPr>
              <p:nvPr/>
            </p:nvSpPr>
            <p:spPr bwMode="auto">
              <a:xfrm>
                <a:off x="4175" y="2745"/>
                <a:ext cx="1702"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Electro steel (EAF)</a:t>
                </a:r>
              </a:p>
            </p:txBody>
          </p:sp>
        </p:grpSp>
        <p:grpSp>
          <p:nvGrpSpPr>
            <p:cNvPr id="39" name="Group 123"/>
            <p:cNvGrpSpPr>
              <a:grpSpLocks/>
            </p:cNvGrpSpPr>
            <p:nvPr/>
          </p:nvGrpSpPr>
          <p:grpSpPr bwMode="auto">
            <a:xfrm>
              <a:off x="2085" y="2323"/>
              <a:ext cx="1556" cy="310"/>
              <a:chOff x="1824" y="2380"/>
              <a:chExt cx="1556" cy="310"/>
            </a:xfrm>
          </p:grpSpPr>
          <p:grpSp>
            <p:nvGrpSpPr>
              <p:cNvPr id="43" name="Group 124"/>
              <p:cNvGrpSpPr>
                <a:grpSpLocks/>
              </p:cNvGrpSpPr>
              <p:nvPr/>
            </p:nvGrpSpPr>
            <p:grpSpPr bwMode="auto">
              <a:xfrm>
                <a:off x="1824" y="2380"/>
                <a:ext cx="1556" cy="310"/>
                <a:chOff x="1824" y="2380"/>
                <a:chExt cx="1556" cy="310"/>
              </a:xfrm>
            </p:grpSpPr>
            <p:sp>
              <p:nvSpPr>
                <p:cNvPr id="45" name="Text Box 125"/>
                <p:cNvSpPr txBox="1">
                  <a:spLocks noChangeArrowheads="1"/>
                </p:cNvSpPr>
                <p:nvPr/>
              </p:nvSpPr>
              <p:spPr bwMode="auto">
                <a:xfrm>
                  <a:off x="2062" y="2380"/>
                  <a:ext cx="1318" cy="310"/>
                </a:xfrm>
                <a:prstGeom prst="rect">
                  <a:avLst/>
                </a:prstGeom>
                <a:solidFill>
                  <a:srgbClr val="FFFF00"/>
                </a:solidFill>
                <a:ln w="9525">
                  <a:noFill/>
                  <a:miter lim="800000"/>
                  <a:headEnd/>
                  <a:tailEnd/>
                </a:ln>
                <a:effectLst/>
              </p:spPr>
              <p:txBody>
                <a:bodyPr wrap="none">
                  <a:spAutoFit/>
                </a:bodyPr>
                <a:lstStyle/>
                <a:p>
                  <a:pPr algn="ctr"/>
                  <a:r>
                    <a:rPr lang="fr-FR" sz="1800" b="1">
                      <a:solidFill>
                        <a:srgbClr val="FF0000"/>
                      </a:solidFill>
                      <a:latin typeface="Century Gothic" pitchFamily="34" charset="0"/>
                    </a:rPr>
                    <a:t>NG reduction</a:t>
                  </a:r>
                </a:p>
              </p:txBody>
            </p:sp>
            <p:sp>
              <p:nvSpPr>
                <p:cNvPr id="46" name="Line 126"/>
                <p:cNvSpPr>
                  <a:spLocks noChangeShapeType="1"/>
                </p:cNvSpPr>
                <p:nvPr/>
              </p:nvSpPr>
              <p:spPr bwMode="auto">
                <a:xfrm flipH="1" flipV="1">
                  <a:off x="1824" y="2496"/>
                  <a:ext cx="288" cy="96"/>
                </a:xfrm>
                <a:prstGeom prst="line">
                  <a:avLst/>
                </a:prstGeom>
                <a:noFill/>
                <a:ln w="9525">
                  <a:solidFill>
                    <a:schemeClr val="tx1"/>
                  </a:solidFill>
                  <a:round/>
                  <a:headEnd/>
                  <a:tailEnd type="triangle" w="med" len="med"/>
                </a:ln>
                <a:effectLst/>
              </p:spPr>
              <p:txBody>
                <a:bodyPr wrap="none" anchor="ctr"/>
                <a:lstStyle/>
                <a:p>
                  <a:endParaRPr lang="nb-NO"/>
                </a:p>
              </p:txBody>
            </p:sp>
          </p:grpSp>
          <p:sp>
            <p:nvSpPr>
              <p:cNvPr id="44" name="AutoShape 127"/>
              <p:cNvSpPr>
                <a:spLocks noChangeArrowheads="1"/>
              </p:cNvSpPr>
              <p:nvPr/>
            </p:nvSpPr>
            <p:spPr bwMode="auto">
              <a:xfrm>
                <a:off x="1824" y="2448"/>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nvGrpSpPr>
            <p:cNvPr id="40" name="Group 128"/>
            <p:cNvGrpSpPr>
              <a:grpSpLocks/>
            </p:cNvGrpSpPr>
            <p:nvPr/>
          </p:nvGrpSpPr>
          <p:grpSpPr bwMode="auto">
            <a:xfrm>
              <a:off x="2901" y="999"/>
              <a:ext cx="1827" cy="310"/>
              <a:chOff x="2640" y="1056"/>
              <a:chExt cx="1827" cy="310"/>
            </a:xfrm>
          </p:grpSpPr>
          <p:sp>
            <p:nvSpPr>
              <p:cNvPr id="41" name="Text Box 129"/>
              <p:cNvSpPr txBox="1">
                <a:spLocks noChangeArrowheads="1"/>
              </p:cNvSpPr>
              <p:nvPr/>
            </p:nvSpPr>
            <p:spPr bwMode="auto">
              <a:xfrm>
                <a:off x="2830" y="1056"/>
                <a:ext cx="1637"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BlastFurnace (BF)</a:t>
                </a:r>
              </a:p>
            </p:txBody>
          </p:sp>
          <p:sp>
            <p:nvSpPr>
              <p:cNvPr id="42" name="AutoShape 130"/>
              <p:cNvSpPr>
                <a:spLocks noChangeArrowheads="1"/>
              </p:cNvSpPr>
              <p:nvPr/>
            </p:nvSpPr>
            <p:spPr bwMode="auto">
              <a:xfrm>
                <a:off x="2640" y="1152"/>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grpSp>
        <p:nvGrpSpPr>
          <p:cNvPr id="49" name="Group 139"/>
          <p:cNvGrpSpPr>
            <a:grpSpLocks/>
          </p:cNvGrpSpPr>
          <p:nvPr/>
        </p:nvGrpSpPr>
        <p:grpSpPr bwMode="auto">
          <a:xfrm>
            <a:off x="3419475" y="4002606"/>
            <a:ext cx="1727200" cy="474937"/>
            <a:chOff x="1680" y="2784"/>
            <a:chExt cx="1313" cy="310"/>
          </a:xfrm>
        </p:grpSpPr>
        <p:sp>
          <p:nvSpPr>
            <p:cNvPr id="50" name="AutoShape 140"/>
            <p:cNvSpPr>
              <a:spLocks noChangeArrowheads="1"/>
            </p:cNvSpPr>
            <p:nvPr/>
          </p:nvSpPr>
          <p:spPr bwMode="auto">
            <a:xfrm>
              <a:off x="2897" y="2967"/>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pPr algn="ctr"/>
              <a:endParaRPr lang="en-GB" sz="1800">
                <a:latin typeface="Century Gothic" pitchFamily="34" charset="0"/>
              </a:endParaRPr>
            </a:p>
          </p:txBody>
        </p:sp>
        <p:sp>
          <p:nvSpPr>
            <p:cNvPr id="51" name="Text Box 141"/>
            <p:cNvSpPr txBox="1">
              <a:spLocks noChangeArrowheads="1"/>
            </p:cNvSpPr>
            <p:nvPr/>
          </p:nvSpPr>
          <p:spPr bwMode="auto">
            <a:xfrm>
              <a:off x="1680" y="2784"/>
              <a:ext cx="1187"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a:t>
              </a:r>
              <a:r>
                <a:rPr lang="fr-FR" sz="1800" b="1">
                  <a:solidFill>
                    <a:srgbClr val="FF0000"/>
                  </a:solidFill>
                  <a:latin typeface="Century Gothic" pitchFamily="34" charset="0"/>
                </a:rPr>
                <a:t> reduction</a:t>
              </a:r>
            </a:p>
          </p:txBody>
        </p:sp>
      </p:grpSp>
      <p:grpSp>
        <p:nvGrpSpPr>
          <p:cNvPr id="52" name="Group 142"/>
          <p:cNvGrpSpPr>
            <a:grpSpLocks/>
          </p:cNvGrpSpPr>
          <p:nvPr/>
        </p:nvGrpSpPr>
        <p:grpSpPr bwMode="auto">
          <a:xfrm>
            <a:off x="6377724" y="4071746"/>
            <a:ext cx="1737736" cy="474936"/>
            <a:chOff x="4416" y="2909"/>
            <a:chExt cx="1324" cy="310"/>
          </a:xfrm>
        </p:grpSpPr>
        <p:sp>
          <p:nvSpPr>
            <p:cNvPr id="53" name="AutoShape 143"/>
            <p:cNvSpPr>
              <a:spLocks noChangeArrowheads="1"/>
            </p:cNvSpPr>
            <p:nvPr/>
          </p:nvSpPr>
          <p:spPr bwMode="auto">
            <a:xfrm>
              <a:off x="4416" y="2928"/>
              <a:ext cx="96" cy="96"/>
            </a:xfrm>
            <a:prstGeom prst="triangle">
              <a:avLst>
                <a:gd name="adj" fmla="val 40625"/>
              </a:avLst>
            </a:prstGeom>
            <a:solidFill>
              <a:srgbClr val="00CC00"/>
            </a:solidFill>
            <a:ln w="9525">
              <a:solidFill>
                <a:schemeClr val="tx1"/>
              </a:solidFill>
              <a:miter lim="800000"/>
              <a:headEnd/>
              <a:tailEnd/>
            </a:ln>
            <a:effectLst/>
          </p:spPr>
          <p:txBody>
            <a:bodyPr wrap="none" anchor="ctr"/>
            <a:lstStyle/>
            <a:p>
              <a:endParaRPr lang="en-GB"/>
            </a:p>
          </p:txBody>
        </p:sp>
        <p:sp>
          <p:nvSpPr>
            <p:cNvPr id="54" name="Text Box 144"/>
            <p:cNvSpPr txBox="1">
              <a:spLocks noChangeArrowheads="1"/>
            </p:cNvSpPr>
            <p:nvPr/>
          </p:nvSpPr>
          <p:spPr bwMode="auto">
            <a:xfrm>
              <a:off x="4677" y="2909"/>
              <a:ext cx="1063" cy="310"/>
            </a:xfrm>
            <a:prstGeom prst="rect">
              <a:avLst/>
            </a:prstGeom>
            <a:solidFill>
              <a:srgbClr val="FFFF00"/>
            </a:solidFill>
            <a:ln w="9525">
              <a:noFill/>
              <a:miter lim="800000"/>
              <a:headEnd/>
              <a:tailEnd/>
            </a:ln>
            <a:effectLst/>
          </p:spPr>
          <p:txBody>
            <a:bodyPr wrap="none">
              <a:spAutoFit/>
            </a:bodyPr>
            <a:lstStyle/>
            <a:p>
              <a:r>
                <a:rPr lang="fr-FR" sz="1800" b="1" dirty="0" err="1">
                  <a:solidFill>
                    <a:srgbClr val="FF0000"/>
                  </a:solidFill>
                  <a:latin typeface="Century Gothic" pitchFamily="34" charset="0"/>
                </a:rPr>
                <a:t>Electrolysis</a:t>
              </a:r>
              <a:endParaRPr lang="fr-FR" sz="1800" b="1" dirty="0">
                <a:solidFill>
                  <a:srgbClr val="FF0000"/>
                </a:solidFill>
                <a:latin typeface="Century Gothic" pitchFamily="34" charset="0"/>
              </a:endParaRPr>
            </a:p>
          </p:txBody>
        </p:sp>
      </p:grpSp>
      <p:sp>
        <p:nvSpPr>
          <p:cNvPr id="55" name="Down Arrow 54"/>
          <p:cNvSpPr/>
          <p:nvPr/>
        </p:nvSpPr>
        <p:spPr>
          <a:xfrm>
            <a:off x="1287533" y="1312331"/>
            <a:ext cx="1032194" cy="3291422"/>
          </a:xfrm>
          <a:prstGeom prst="downArrow">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b-NO" sz="2800" b="1" dirty="0" err="1" smtClean="0"/>
              <a:t>Decarburization</a:t>
            </a:r>
            <a:endParaRPr lang="en-GB" sz="2800" b="1" dirty="0"/>
          </a:p>
        </p:txBody>
      </p:sp>
      <p:sp>
        <p:nvSpPr>
          <p:cNvPr id="56" name="Freeform 55"/>
          <p:cNvSpPr/>
          <p:nvPr/>
        </p:nvSpPr>
        <p:spPr>
          <a:xfrm>
            <a:off x="3893397" y="1360597"/>
            <a:ext cx="2630394" cy="3104148"/>
          </a:xfrm>
          <a:custGeom>
            <a:avLst/>
            <a:gdLst>
              <a:gd name="connsiteX0" fmla="*/ 1176062 w 2776262"/>
              <a:gd name="connsiteY0" fmla="*/ 0 h 3080084"/>
              <a:gd name="connsiteX1" fmla="*/ 791052 w 2776262"/>
              <a:gd name="connsiteY1" fmla="*/ 770021 h 3080084"/>
              <a:gd name="connsiteX2" fmla="*/ 261662 w 2776262"/>
              <a:gd name="connsiteY2" fmla="*/ 1900989 h 3080084"/>
              <a:gd name="connsiteX3" fmla="*/ 21031 w 2776262"/>
              <a:gd name="connsiteY3" fmla="*/ 2634915 h 3080084"/>
              <a:gd name="connsiteX4" fmla="*/ 779020 w 2776262"/>
              <a:gd name="connsiteY4" fmla="*/ 2851484 h 3080084"/>
              <a:gd name="connsiteX5" fmla="*/ 2054368 w 2776262"/>
              <a:gd name="connsiteY5" fmla="*/ 3007894 h 3080084"/>
              <a:gd name="connsiteX6" fmla="*/ 2776262 w 2776262"/>
              <a:gd name="connsiteY6" fmla="*/ 3080084 h 3080084"/>
              <a:gd name="connsiteX0" fmla="*/ 927416 w 2527616"/>
              <a:gd name="connsiteY0" fmla="*/ 0 h 3080084"/>
              <a:gd name="connsiteX1" fmla="*/ 542406 w 2527616"/>
              <a:gd name="connsiteY1" fmla="*/ 770021 h 3080084"/>
              <a:gd name="connsiteX2" fmla="*/ 13016 w 2527616"/>
              <a:gd name="connsiteY2" fmla="*/ 1900989 h 3080084"/>
              <a:gd name="connsiteX3" fmla="*/ 192495 w 2527616"/>
              <a:gd name="connsiteY3" fmla="*/ 2586789 h 3080084"/>
              <a:gd name="connsiteX4" fmla="*/ 530374 w 2527616"/>
              <a:gd name="connsiteY4" fmla="*/ 2851484 h 3080084"/>
              <a:gd name="connsiteX5" fmla="*/ 1805722 w 2527616"/>
              <a:gd name="connsiteY5" fmla="*/ 3007894 h 3080084"/>
              <a:gd name="connsiteX6" fmla="*/ 2527616 w 2527616"/>
              <a:gd name="connsiteY6" fmla="*/ 3080084 h 3080084"/>
              <a:gd name="connsiteX0" fmla="*/ 711684 w 2527616"/>
              <a:gd name="connsiteY0" fmla="*/ 0 h 3056021"/>
              <a:gd name="connsiteX1" fmla="*/ 542406 w 2527616"/>
              <a:gd name="connsiteY1" fmla="*/ 745958 h 3056021"/>
              <a:gd name="connsiteX2" fmla="*/ 13016 w 2527616"/>
              <a:gd name="connsiteY2" fmla="*/ 1876926 h 3056021"/>
              <a:gd name="connsiteX3" fmla="*/ 192495 w 2527616"/>
              <a:gd name="connsiteY3" fmla="*/ 2562726 h 3056021"/>
              <a:gd name="connsiteX4" fmla="*/ 530374 w 2527616"/>
              <a:gd name="connsiteY4" fmla="*/ 2827421 h 3056021"/>
              <a:gd name="connsiteX5" fmla="*/ 1805722 w 2527616"/>
              <a:gd name="connsiteY5" fmla="*/ 2983831 h 3056021"/>
              <a:gd name="connsiteX6" fmla="*/ 2527616 w 2527616"/>
              <a:gd name="connsiteY6" fmla="*/ 3056021 h 3056021"/>
              <a:gd name="connsiteX0" fmla="*/ 704745 w 2520677"/>
              <a:gd name="connsiteY0" fmla="*/ 0 h 3056021"/>
              <a:gd name="connsiteX1" fmla="*/ 399215 w 2520677"/>
              <a:gd name="connsiteY1" fmla="*/ 733927 h 3056021"/>
              <a:gd name="connsiteX2" fmla="*/ 6077 w 2520677"/>
              <a:gd name="connsiteY2" fmla="*/ 1876926 h 3056021"/>
              <a:gd name="connsiteX3" fmla="*/ 185556 w 2520677"/>
              <a:gd name="connsiteY3" fmla="*/ 2562726 h 3056021"/>
              <a:gd name="connsiteX4" fmla="*/ 523435 w 2520677"/>
              <a:gd name="connsiteY4" fmla="*/ 2827421 h 3056021"/>
              <a:gd name="connsiteX5" fmla="*/ 1798783 w 2520677"/>
              <a:gd name="connsiteY5" fmla="*/ 2983831 h 3056021"/>
              <a:gd name="connsiteX6" fmla="*/ 2520677 w 2520677"/>
              <a:gd name="connsiteY6" fmla="*/ 3056021 h 3056021"/>
              <a:gd name="connsiteX0" fmla="*/ 788660 w 2604592"/>
              <a:gd name="connsiteY0" fmla="*/ 0 h 3056021"/>
              <a:gd name="connsiteX1" fmla="*/ 483130 w 2604592"/>
              <a:gd name="connsiteY1" fmla="*/ 733927 h 3056021"/>
              <a:gd name="connsiteX2" fmla="*/ 89992 w 2604592"/>
              <a:gd name="connsiteY2" fmla="*/ 1876926 h 3056021"/>
              <a:gd name="connsiteX3" fmla="*/ 42385 w 2604592"/>
              <a:gd name="connsiteY3" fmla="*/ 2490536 h 3056021"/>
              <a:gd name="connsiteX4" fmla="*/ 607350 w 2604592"/>
              <a:gd name="connsiteY4" fmla="*/ 2827421 h 3056021"/>
              <a:gd name="connsiteX5" fmla="*/ 1882698 w 2604592"/>
              <a:gd name="connsiteY5" fmla="*/ 2983831 h 3056021"/>
              <a:gd name="connsiteX6" fmla="*/ 2604592 w 2604592"/>
              <a:gd name="connsiteY6" fmla="*/ 3056021 h 3056021"/>
              <a:gd name="connsiteX0" fmla="*/ 788660 w 2604592"/>
              <a:gd name="connsiteY0" fmla="*/ 0 h 3079940"/>
              <a:gd name="connsiteX1" fmla="*/ 483130 w 2604592"/>
              <a:gd name="connsiteY1" fmla="*/ 733927 h 3079940"/>
              <a:gd name="connsiteX2" fmla="*/ 89992 w 2604592"/>
              <a:gd name="connsiteY2" fmla="*/ 1876926 h 3079940"/>
              <a:gd name="connsiteX3" fmla="*/ 42385 w 2604592"/>
              <a:gd name="connsiteY3" fmla="*/ 2490536 h 3079940"/>
              <a:gd name="connsiteX4" fmla="*/ 607350 w 2604592"/>
              <a:gd name="connsiteY4" fmla="*/ 2827421 h 3079940"/>
              <a:gd name="connsiteX5" fmla="*/ 1882698 w 2604592"/>
              <a:gd name="connsiteY5" fmla="*/ 3068052 h 3079940"/>
              <a:gd name="connsiteX6" fmla="*/ 2604592 w 2604592"/>
              <a:gd name="connsiteY6" fmla="*/ 3056021 h 3079940"/>
              <a:gd name="connsiteX0" fmla="*/ 788660 w 2491049"/>
              <a:gd name="connsiteY0" fmla="*/ 0 h 3104148"/>
              <a:gd name="connsiteX1" fmla="*/ 483130 w 2491049"/>
              <a:gd name="connsiteY1" fmla="*/ 733927 h 3104148"/>
              <a:gd name="connsiteX2" fmla="*/ 89992 w 2491049"/>
              <a:gd name="connsiteY2" fmla="*/ 1876926 h 3104148"/>
              <a:gd name="connsiteX3" fmla="*/ 42385 w 2491049"/>
              <a:gd name="connsiteY3" fmla="*/ 2490536 h 3104148"/>
              <a:gd name="connsiteX4" fmla="*/ 607350 w 2491049"/>
              <a:gd name="connsiteY4" fmla="*/ 2827421 h 3104148"/>
              <a:gd name="connsiteX5" fmla="*/ 1882698 w 2491049"/>
              <a:gd name="connsiteY5" fmla="*/ 3068052 h 3104148"/>
              <a:gd name="connsiteX6" fmla="*/ 2491049 w 2491049"/>
              <a:gd name="connsiteY6" fmla="*/ 3104148 h 3104148"/>
              <a:gd name="connsiteX0" fmla="*/ 779940 w 2482329"/>
              <a:gd name="connsiteY0" fmla="*/ 0 h 3104148"/>
              <a:gd name="connsiteX1" fmla="*/ 474410 w 2482329"/>
              <a:gd name="connsiteY1" fmla="*/ 733927 h 3104148"/>
              <a:gd name="connsiteX2" fmla="*/ 218624 w 2482329"/>
              <a:gd name="connsiteY2" fmla="*/ 1433202 h 3104148"/>
              <a:gd name="connsiteX3" fmla="*/ 81272 w 2482329"/>
              <a:gd name="connsiteY3" fmla="*/ 1876926 h 3104148"/>
              <a:gd name="connsiteX4" fmla="*/ 33665 w 2482329"/>
              <a:gd name="connsiteY4" fmla="*/ 2490536 h 3104148"/>
              <a:gd name="connsiteX5" fmla="*/ 598630 w 2482329"/>
              <a:gd name="connsiteY5" fmla="*/ 2827421 h 3104148"/>
              <a:gd name="connsiteX6" fmla="*/ 1873978 w 2482329"/>
              <a:gd name="connsiteY6" fmla="*/ 3068052 h 3104148"/>
              <a:gd name="connsiteX7" fmla="*/ 2482329 w 2482329"/>
              <a:gd name="connsiteY7" fmla="*/ 3104148 h 310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329" h="3104148">
                <a:moveTo>
                  <a:pt x="779940" y="0"/>
                </a:moveTo>
                <a:cubicBezTo>
                  <a:pt x="663635" y="226595"/>
                  <a:pt x="590855" y="421106"/>
                  <a:pt x="474410" y="733927"/>
                </a:cubicBezTo>
                <a:cubicBezTo>
                  <a:pt x="380857" y="972794"/>
                  <a:pt x="284147" y="1242702"/>
                  <a:pt x="218624" y="1433202"/>
                </a:cubicBezTo>
                <a:cubicBezTo>
                  <a:pt x="153101" y="1623702"/>
                  <a:pt x="112098" y="1700704"/>
                  <a:pt x="81272" y="1876926"/>
                </a:cubicBezTo>
                <a:cubicBezTo>
                  <a:pt x="50446" y="2053148"/>
                  <a:pt x="-52561" y="2332120"/>
                  <a:pt x="33665" y="2490536"/>
                </a:cubicBezTo>
                <a:cubicBezTo>
                  <a:pt x="119891" y="2648952"/>
                  <a:pt x="291911" y="2731168"/>
                  <a:pt x="598630" y="2827421"/>
                </a:cubicBezTo>
                <a:cubicBezTo>
                  <a:pt x="905349" y="2923674"/>
                  <a:pt x="1560028" y="3021931"/>
                  <a:pt x="1873978" y="3068052"/>
                </a:cubicBezTo>
                <a:cubicBezTo>
                  <a:pt x="2187928" y="3114173"/>
                  <a:pt x="2287819" y="3087103"/>
                  <a:pt x="2482329" y="3104148"/>
                </a:cubicBezTo>
              </a:path>
            </a:pathLst>
          </a:custGeom>
          <a:noFill/>
          <a:ln w="50800">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p:cNvSpPr/>
          <p:nvPr/>
        </p:nvSpPr>
        <p:spPr>
          <a:xfrm>
            <a:off x="3355596" y="1814394"/>
            <a:ext cx="4983993" cy="707886"/>
          </a:xfrm>
          <a:prstGeom prst="rect">
            <a:avLst/>
          </a:prstGeom>
          <a:noFill/>
        </p:spPr>
        <p:txBody>
          <a:bodyPr wrap="none" lIns="91440" tIns="45720" rIns="91440" bIns="45720">
            <a:spAutoFit/>
          </a:bodyPr>
          <a:lstStyle/>
          <a:p>
            <a:pPr algn="ctr"/>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Possible development?</a:t>
            </a:r>
            <a:endPar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44127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80">
                                          <p:stCondLst>
                                            <p:cond delay="0"/>
                                          </p:stCondLst>
                                        </p:cTn>
                                        <p:tgtEl>
                                          <p:spTgt spid="56"/>
                                        </p:tgtEl>
                                      </p:cBhvr>
                                    </p:animEffect>
                                    <p:anim calcmode="lin" valueType="num">
                                      <p:cBhvr>
                                        <p:cTn id="13"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8" dur="26">
                                          <p:stCondLst>
                                            <p:cond delay="650"/>
                                          </p:stCondLst>
                                        </p:cTn>
                                        <p:tgtEl>
                                          <p:spTgt spid="56"/>
                                        </p:tgtEl>
                                      </p:cBhvr>
                                      <p:to x="100000" y="60000"/>
                                    </p:animScale>
                                    <p:animScale>
                                      <p:cBhvr>
                                        <p:cTn id="19" dur="166" decel="50000">
                                          <p:stCondLst>
                                            <p:cond delay="676"/>
                                          </p:stCondLst>
                                        </p:cTn>
                                        <p:tgtEl>
                                          <p:spTgt spid="56"/>
                                        </p:tgtEl>
                                      </p:cBhvr>
                                      <p:to x="100000" y="100000"/>
                                    </p:animScale>
                                    <p:animScale>
                                      <p:cBhvr>
                                        <p:cTn id="20" dur="26">
                                          <p:stCondLst>
                                            <p:cond delay="1312"/>
                                          </p:stCondLst>
                                        </p:cTn>
                                        <p:tgtEl>
                                          <p:spTgt spid="56"/>
                                        </p:tgtEl>
                                      </p:cBhvr>
                                      <p:to x="100000" y="80000"/>
                                    </p:animScale>
                                    <p:animScale>
                                      <p:cBhvr>
                                        <p:cTn id="21" dur="166" decel="50000">
                                          <p:stCondLst>
                                            <p:cond delay="1338"/>
                                          </p:stCondLst>
                                        </p:cTn>
                                        <p:tgtEl>
                                          <p:spTgt spid="56"/>
                                        </p:tgtEl>
                                      </p:cBhvr>
                                      <p:to x="100000" y="100000"/>
                                    </p:animScale>
                                    <p:animScale>
                                      <p:cBhvr>
                                        <p:cTn id="22" dur="26">
                                          <p:stCondLst>
                                            <p:cond delay="1642"/>
                                          </p:stCondLst>
                                        </p:cTn>
                                        <p:tgtEl>
                                          <p:spTgt spid="56"/>
                                        </p:tgtEl>
                                      </p:cBhvr>
                                      <p:to x="100000" y="90000"/>
                                    </p:animScale>
                                    <p:animScale>
                                      <p:cBhvr>
                                        <p:cTn id="23" dur="166" decel="50000">
                                          <p:stCondLst>
                                            <p:cond delay="1668"/>
                                          </p:stCondLst>
                                        </p:cTn>
                                        <p:tgtEl>
                                          <p:spTgt spid="56"/>
                                        </p:tgtEl>
                                      </p:cBhvr>
                                      <p:to x="100000" y="100000"/>
                                    </p:animScale>
                                    <p:animScale>
                                      <p:cBhvr>
                                        <p:cTn id="24" dur="26">
                                          <p:stCondLst>
                                            <p:cond delay="1808"/>
                                          </p:stCondLst>
                                        </p:cTn>
                                        <p:tgtEl>
                                          <p:spTgt spid="56"/>
                                        </p:tgtEl>
                                      </p:cBhvr>
                                      <p:to x="100000" y="95000"/>
                                    </p:animScale>
                                    <p:animScale>
                                      <p:cBhvr>
                                        <p:cTn id="25" dur="166" decel="50000">
                                          <p:stCondLst>
                                            <p:cond delay="1834"/>
                                          </p:stCondLst>
                                        </p:cTn>
                                        <p:tgtEl>
                                          <p:spTgt spid="56"/>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circle(in)">
                                      <p:cBhvr>
                                        <p:cTn id="28"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48065" y="1844628"/>
            <a:ext cx="2944157" cy="1938992"/>
          </a:xfrm>
          <a:prstGeom prst="rect">
            <a:avLst/>
          </a:prstGeom>
          <a:noFill/>
        </p:spPr>
        <p:txBody>
          <a:bodyPr wrap="square" rtlCol="0">
            <a:spAutoFit/>
          </a:bodyPr>
          <a:lstStyle/>
          <a:p>
            <a:pPr algn="ctr"/>
            <a:r>
              <a:rPr lang="en-GB" sz="2400" b="1" dirty="0" smtClean="0">
                <a:latin typeface="Comic Sans MS" panose="030F0702030302020204" pitchFamily="66" charset="0"/>
              </a:rPr>
              <a:t>Hi, name is </a:t>
            </a:r>
            <a:r>
              <a:rPr lang="en-GB" sz="2400" b="1" dirty="0" smtClean="0">
                <a:solidFill>
                  <a:srgbClr val="0070C0"/>
                </a:solidFill>
                <a:latin typeface="Comic Sans MS" panose="030F0702030302020204" pitchFamily="66" charset="0"/>
              </a:rPr>
              <a:t>Mingus</a:t>
            </a:r>
            <a:r>
              <a:rPr lang="en-GB" sz="2400" b="1" dirty="0" smtClean="0">
                <a:latin typeface="Comic Sans MS" panose="030F0702030302020204" pitchFamily="66" charset="0"/>
              </a:rPr>
              <a:t>,</a:t>
            </a:r>
          </a:p>
          <a:p>
            <a:pPr algn="ctr"/>
            <a:r>
              <a:rPr lang="en-GB" sz="2400" b="1" dirty="0" smtClean="0">
                <a:latin typeface="Comic Sans MS" panose="030F0702030302020204" pitchFamily="66" charset="0"/>
              </a:rPr>
              <a:t>Thank you for listening to my «daddy»</a:t>
            </a:r>
            <a:r>
              <a:rPr lang="en-GB" sz="2400" dirty="0" smtClean="0">
                <a:latin typeface="Comic Sans MS" panose="030F0702030302020204" pitchFamily="66" charset="0"/>
              </a:rPr>
              <a:t>!</a:t>
            </a:r>
            <a:endParaRPr lang="en-GB" sz="2400" dirty="0">
              <a:latin typeface="Comic Sans MS" panose="030F0702030302020204"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3" y="0"/>
            <a:ext cx="3532503" cy="51435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6439"/>
          <a:stretch/>
        </p:blipFill>
        <p:spPr>
          <a:xfrm>
            <a:off x="4448715" y="0"/>
            <a:ext cx="4181573" cy="5143500"/>
          </a:xfrm>
          <a:prstGeom prst="rect">
            <a:avLst/>
          </a:prstGeom>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1069509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6790" y="209411"/>
            <a:ext cx="7400276" cy="375893"/>
          </a:xfrm>
        </p:spPr>
        <p:txBody>
          <a:bodyPr>
            <a:normAutofit fontScale="90000"/>
          </a:bodyPr>
          <a:lstStyle/>
          <a:p>
            <a:r>
              <a:rPr lang="en-GB" dirty="0" smtClean="0"/>
              <a:t>Metal production: Reductants/Energy sources</a:t>
            </a:r>
            <a:endParaRPr lang="en-GB" dirty="0"/>
          </a:p>
        </p:txBody>
      </p:sp>
      <p:sp>
        <p:nvSpPr>
          <p:cNvPr id="4" name="Text Placeholder 3"/>
          <p:cNvSpPr>
            <a:spLocks noGrp="1"/>
          </p:cNvSpPr>
          <p:nvPr>
            <p:ph type="body" idx="30"/>
          </p:nvPr>
        </p:nvSpPr>
        <p:spPr>
          <a:xfrm>
            <a:off x="1439856" y="614835"/>
            <a:ext cx="7383342" cy="400097"/>
          </a:xfrm>
        </p:spPr>
        <p:txBody>
          <a:bodyPr/>
          <a:lstStyle/>
          <a:p>
            <a:r>
              <a:rPr lang="en-GB" dirty="0" smtClean="0"/>
              <a:t>Stolen from Jean-Pierre Birat (and adapted by me)</a:t>
            </a:r>
            <a:endParaRPr lang="en-GB" dirty="0"/>
          </a:p>
        </p:txBody>
      </p:sp>
      <p:grpSp>
        <p:nvGrpSpPr>
          <p:cNvPr id="5" name="Group 87"/>
          <p:cNvGrpSpPr>
            <a:grpSpLocks/>
          </p:cNvGrpSpPr>
          <p:nvPr/>
        </p:nvGrpSpPr>
        <p:grpSpPr bwMode="auto">
          <a:xfrm>
            <a:off x="2855635" y="1253755"/>
            <a:ext cx="3757890" cy="3235697"/>
            <a:chOff x="1392" y="1104"/>
            <a:chExt cx="2832" cy="2064"/>
          </a:xfrm>
        </p:grpSpPr>
        <p:sp>
          <p:nvSpPr>
            <p:cNvPr id="6" name="Line 88"/>
            <p:cNvSpPr>
              <a:spLocks noChangeShapeType="1"/>
            </p:cNvSpPr>
            <p:nvPr/>
          </p:nvSpPr>
          <p:spPr bwMode="auto">
            <a:xfrm flipH="1">
              <a:off x="1392" y="1104"/>
              <a:ext cx="1392" cy="2064"/>
            </a:xfrm>
            <a:prstGeom prst="line">
              <a:avLst/>
            </a:prstGeom>
            <a:noFill/>
            <a:ln w="38100">
              <a:solidFill>
                <a:schemeClr val="accent2"/>
              </a:solidFill>
              <a:round/>
              <a:headEnd/>
              <a:tailEnd/>
            </a:ln>
            <a:effectLst/>
          </p:spPr>
          <p:txBody>
            <a:bodyPr wrap="none" anchor="ctr"/>
            <a:lstStyle/>
            <a:p>
              <a:endParaRPr lang="nb-NO"/>
            </a:p>
          </p:txBody>
        </p:sp>
        <p:sp>
          <p:nvSpPr>
            <p:cNvPr id="7" name="Line 89"/>
            <p:cNvSpPr>
              <a:spLocks noChangeShapeType="1"/>
            </p:cNvSpPr>
            <p:nvPr/>
          </p:nvSpPr>
          <p:spPr bwMode="auto">
            <a:xfrm>
              <a:off x="1392" y="3168"/>
              <a:ext cx="2832" cy="0"/>
            </a:xfrm>
            <a:prstGeom prst="line">
              <a:avLst/>
            </a:prstGeom>
            <a:noFill/>
            <a:ln w="38100">
              <a:solidFill>
                <a:schemeClr val="accent2"/>
              </a:solidFill>
              <a:round/>
              <a:headEnd/>
              <a:tailEnd/>
            </a:ln>
            <a:effectLst/>
          </p:spPr>
          <p:txBody>
            <a:bodyPr wrap="none" anchor="ctr"/>
            <a:lstStyle/>
            <a:p>
              <a:endParaRPr lang="nb-NO"/>
            </a:p>
          </p:txBody>
        </p:sp>
        <p:sp>
          <p:nvSpPr>
            <p:cNvPr id="8" name="Line 90"/>
            <p:cNvSpPr>
              <a:spLocks noChangeShapeType="1"/>
            </p:cNvSpPr>
            <p:nvPr/>
          </p:nvSpPr>
          <p:spPr bwMode="auto">
            <a:xfrm>
              <a:off x="2784" y="1104"/>
              <a:ext cx="1440" cy="2064"/>
            </a:xfrm>
            <a:prstGeom prst="line">
              <a:avLst/>
            </a:prstGeom>
            <a:noFill/>
            <a:ln w="38100">
              <a:solidFill>
                <a:schemeClr val="accent2"/>
              </a:solidFill>
              <a:round/>
              <a:headEnd/>
              <a:tailEnd/>
            </a:ln>
            <a:effectLst/>
          </p:spPr>
          <p:txBody>
            <a:bodyPr wrap="none" anchor="ctr"/>
            <a:lstStyle/>
            <a:p>
              <a:endParaRPr lang="nb-NO"/>
            </a:p>
          </p:txBody>
        </p:sp>
      </p:grpSp>
      <p:sp>
        <p:nvSpPr>
          <p:cNvPr id="9" name="Text Box 91"/>
          <p:cNvSpPr txBox="1">
            <a:spLocks noChangeArrowheads="1"/>
          </p:cNvSpPr>
          <p:nvPr/>
        </p:nvSpPr>
        <p:spPr bwMode="auto">
          <a:xfrm>
            <a:off x="2840627" y="1004718"/>
            <a:ext cx="1311578" cy="461665"/>
          </a:xfrm>
          <a:prstGeom prst="rect">
            <a:avLst/>
          </a:prstGeom>
          <a:noFill/>
          <a:ln w="9525">
            <a:noFill/>
            <a:miter lim="800000"/>
            <a:headEnd/>
            <a:tailEnd/>
          </a:ln>
          <a:effectLst/>
        </p:spPr>
        <p:txBody>
          <a:bodyPr wrap="square">
            <a:spAutoFit/>
          </a:bodyPr>
          <a:lstStyle/>
          <a:p>
            <a:r>
              <a:rPr lang="fr-FR" sz="2400" b="1" dirty="0" err="1">
                <a:latin typeface="Century Gothic" pitchFamily="34" charset="0"/>
              </a:rPr>
              <a:t>Carbon</a:t>
            </a:r>
            <a:endParaRPr lang="fr-FR" sz="2400" b="1" dirty="0">
              <a:latin typeface="Century Gothic" pitchFamily="34" charset="0"/>
            </a:endParaRPr>
          </a:p>
        </p:txBody>
      </p:sp>
      <p:sp>
        <p:nvSpPr>
          <p:cNvPr id="10" name="Text Box 92"/>
          <p:cNvSpPr txBox="1">
            <a:spLocks noChangeArrowheads="1"/>
          </p:cNvSpPr>
          <p:nvPr/>
        </p:nvSpPr>
        <p:spPr bwMode="auto">
          <a:xfrm>
            <a:off x="1974851" y="4603753"/>
            <a:ext cx="1656223" cy="461665"/>
          </a:xfrm>
          <a:prstGeom prst="rect">
            <a:avLst/>
          </a:prstGeom>
          <a:noFill/>
          <a:ln w="9525">
            <a:noFill/>
            <a:miter lim="800000"/>
            <a:headEnd/>
            <a:tailEnd/>
          </a:ln>
          <a:effectLst/>
        </p:spPr>
        <p:txBody>
          <a:bodyPr wrap="square">
            <a:spAutoFit/>
          </a:bodyPr>
          <a:lstStyle/>
          <a:p>
            <a:r>
              <a:rPr lang="fr-FR" sz="2400" b="1">
                <a:latin typeface="Century Gothic" pitchFamily="34" charset="0"/>
              </a:rPr>
              <a:t>Hydrogen</a:t>
            </a:r>
          </a:p>
        </p:txBody>
      </p:sp>
      <p:sp>
        <p:nvSpPr>
          <p:cNvPr id="11" name="Text Box 93"/>
          <p:cNvSpPr txBox="1">
            <a:spLocks noChangeArrowheads="1"/>
          </p:cNvSpPr>
          <p:nvPr/>
        </p:nvSpPr>
        <p:spPr bwMode="auto">
          <a:xfrm>
            <a:off x="6159500" y="4629947"/>
            <a:ext cx="1717137" cy="461665"/>
          </a:xfrm>
          <a:prstGeom prst="rect">
            <a:avLst/>
          </a:prstGeom>
          <a:noFill/>
          <a:ln w="9525">
            <a:noFill/>
            <a:miter lim="800000"/>
            <a:headEnd/>
            <a:tailEnd/>
          </a:ln>
          <a:effectLst/>
        </p:spPr>
        <p:txBody>
          <a:bodyPr wrap="square">
            <a:spAutoFit/>
          </a:bodyPr>
          <a:lstStyle/>
          <a:p>
            <a:r>
              <a:rPr lang="fr-FR" sz="2400" b="1">
                <a:latin typeface="Century Gothic" pitchFamily="34" charset="0"/>
              </a:rPr>
              <a:t>Electrones</a:t>
            </a:r>
          </a:p>
        </p:txBody>
      </p:sp>
      <p:grpSp>
        <p:nvGrpSpPr>
          <p:cNvPr id="12" name="Group 94"/>
          <p:cNvGrpSpPr>
            <a:grpSpLocks/>
          </p:cNvGrpSpPr>
          <p:nvPr/>
        </p:nvGrpSpPr>
        <p:grpSpPr bwMode="auto">
          <a:xfrm>
            <a:off x="1988052" y="1097023"/>
            <a:ext cx="2750854" cy="3543639"/>
            <a:chOff x="964" y="973"/>
            <a:chExt cx="2094" cy="2313"/>
          </a:xfrm>
        </p:grpSpPr>
        <p:sp>
          <p:nvSpPr>
            <p:cNvPr id="13" name="AutoShape 95"/>
            <p:cNvSpPr>
              <a:spLocks noChangeArrowheads="1"/>
            </p:cNvSpPr>
            <p:nvPr/>
          </p:nvSpPr>
          <p:spPr bwMode="auto">
            <a:xfrm>
              <a:off x="2949" y="1047"/>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grpSp>
          <p:nvGrpSpPr>
            <p:cNvPr id="14" name="Group 96"/>
            <p:cNvGrpSpPr>
              <a:grpSpLocks/>
            </p:cNvGrpSpPr>
            <p:nvPr/>
          </p:nvGrpSpPr>
          <p:grpSpPr bwMode="auto">
            <a:xfrm>
              <a:off x="964" y="973"/>
              <a:ext cx="2094" cy="2313"/>
              <a:chOff x="964" y="973"/>
              <a:chExt cx="2094" cy="2313"/>
            </a:xfrm>
          </p:grpSpPr>
          <p:sp>
            <p:nvSpPr>
              <p:cNvPr id="15" name="Text Box 97"/>
              <p:cNvSpPr txBox="1">
                <a:spLocks noChangeArrowheads="1"/>
              </p:cNvSpPr>
              <p:nvPr/>
            </p:nvSpPr>
            <p:spPr bwMode="auto">
              <a:xfrm>
                <a:off x="2454" y="973"/>
                <a:ext cx="604"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Coke</a:t>
                </a:r>
              </a:p>
            </p:txBody>
          </p:sp>
          <p:grpSp>
            <p:nvGrpSpPr>
              <p:cNvPr id="16" name="Group 98"/>
              <p:cNvGrpSpPr>
                <a:grpSpLocks/>
              </p:cNvGrpSpPr>
              <p:nvPr/>
            </p:nvGrpSpPr>
            <p:grpSpPr bwMode="auto">
              <a:xfrm>
                <a:off x="2229" y="1296"/>
                <a:ext cx="576" cy="310"/>
                <a:chOff x="1968" y="1353"/>
                <a:chExt cx="576" cy="310"/>
              </a:xfrm>
            </p:grpSpPr>
            <p:sp>
              <p:nvSpPr>
                <p:cNvPr id="26" name="AutoShape 99"/>
                <p:cNvSpPr>
                  <a:spLocks noChangeArrowheads="1"/>
                </p:cNvSpPr>
                <p:nvPr/>
              </p:nvSpPr>
              <p:spPr bwMode="auto">
                <a:xfrm>
                  <a:off x="2448" y="144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7" name="Text Box 100"/>
                <p:cNvSpPr txBox="1">
                  <a:spLocks noChangeArrowheads="1"/>
                </p:cNvSpPr>
                <p:nvPr/>
              </p:nvSpPr>
              <p:spPr bwMode="auto">
                <a:xfrm>
                  <a:off x="1968" y="1353"/>
                  <a:ext cx="548"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Coal</a:t>
                  </a:r>
                </a:p>
              </p:txBody>
            </p:sp>
          </p:grpSp>
          <p:grpSp>
            <p:nvGrpSpPr>
              <p:cNvPr id="17" name="Group 101"/>
              <p:cNvGrpSpPr>
                <a:grpSpLocks/>
              </p:cNvGrpSpPr>
              <p:nvPr/>
            </p:nvGrpSpPr>
            <p:grpSpPr bwMode="auto">
              <a:xfrm>
                <a:off x="964" y="2347"/>
                <a:ext cx="1148" cy="310"/>
                <a:chOff x="703" y="2404"/>
                <a:chExt cx="1148" cy="310"/>
              </a:xfrm>
            </p:grpSpPr>
            <p:sp>
              <p:nvSpPr>
                <p:cNvPr id="24" name="AutoShape 102"/>
                <p:cNvSpPr>
                  <a:spLocks noChangeArrowheads="1"/>
                </p:cNvSpPr>
                <p:nvPr/>
              </p:nvSpPr>
              <p:spPr bwMode="auto">
                <a:xfrm>
                  <a:off x="1728" y="2592"/>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5" name="Text Box 103"/>
                <p:cNvSpPr txBox="1">
                  <a:spLocks noChangeArrowheads="1"/>
                </p:cNvSpPr>
                <p:nvPr/>
              </p:nvSpPr>
              <p:spPr bwMode="auto">
                <a:xfrm>
                  <a:off x="703" y="2404"/>
                  <a:ext cx="1148" cy="310"/>
                </a:xfrm>
                <a:prstGeom prst="rect">
                  <a:avLst/>
                </a:prstGeom>
                <a:noFill/>
                <a:ln w="9525">
                  <a:noFill/>
                  <a:miter lim="800000"/>
                  <a:headEnd/>
                  <a:tailEnd/>
                </a:ln>
                <a:effectLst/>
              </p:spPr>
              <p:txBody>
                <a:bodyPr wrap="none">
                  <a:spAutoFit/>
                </a:bodyPr>
                <a:lstStyle/>
                <a:p>
                  <a:r>
                    <a:rPr lang="fr-FR" sz="1800" b="1" dirty="0">
                      <a:solidFill>
                        <a:srgbClr val="FF0000"/>
                      </a:solidFill>
                      <a:latin typeface="Century Gothic" pitchFamily="34" charset="0"/>
                    </a:rPr>
                    <a:t>Natural </a:t>
                  </a:r>
                  <a:r>
                    <a:rPr lang="fr-FR" sz="1800" b="1" dirty="0" err="1">
                      <a:solidFill>
                        <a:srgbClr val="FF0000"/>
                      </a:solidFill>
                      <a:latin typeface="Century Gothic" pitchFamily="34" charset="0"/>
                    </a:rPr>
                    <a:t>Gas</a:t>
                  </a:r>
                  <a:endParaRPr lang="fr-FR" sz="1800" b="1" dirty="0">
                    <a:solidFill>
                      <a:srgbClr val="FF0000"/>
                    </a:solidFill>
                    <a:latin typeface="Century Gothic" pitchFamily="34" charset="0"/>
                  </a:endParaRPr>
                </a:p>
              </p:txBody>
            </p:sp>
          </p:grpSp>
          <p:grpSp>
            <p:nvGrpSpPr>
              <p:cNvPr id="18" name="Group 104"/>
              <p:cNvGrpSpPr>
                <a:grpSpLocks/>
              </p:cNvGrpSpPr>
              <p:nvPr/>
            </p:nvGrpSpPr>
            <p:grpSpPr bwMode="auto">
              <a:xfrm>
                <a:off x="1615" y="1959"/>
                <a:ext cx="806" cy="310"/>
                <a:chOff x="1354" y="2016"/>
                <a:chExt cx="806" cy="310"/>
              </a:xfrm>
            </p:grpSpPr>
            <p:sp>
              <p:nvSpPr>
                <p:cNvPr id="22" name="AutoShape 105"/>
                <p:cNvSpPr>
                  <a:spLocks noChangeArrowheads="1"/>
                </p:cNvSpPr>
                <p:nvPr/>
              </p:nvSpPr>
              <p:spPr bwMode="auto">
                <a:xfrm>
                  <a:off x="2064" y="2064"/>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3" name="Text Box 106"/>
                <p:cNvSpPr txBox="1">
                  <a:spLocks noChangeArrowheads="1"/>
                </p:cNvSpPr>
                <p:nvPr/>
              </p:nvSpPr>
              <p:spPr bwMode="auto">
                <a:xfrm>
                  <a:off x="1354" y="2016"/>
                  <a:ext cx="780"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SynGas</a:t>
                  </a:r>
                </a:p>
              </p:txBody>
            </p:sp>
          </p:grpSp>
          <p:grpSp>
            <p:nvGrpSpPr>
              <p:cNvPr id="19" name="Group 107"/>
              <p:cNvGrpSpPr>
                <a:grpSpLocks/>
              </p:cNvGrpSpPr>
              <p:nvPr/>
            </p:nvGrpSpPr>
            <p:grpSpPr bwMode="auto">
              <a:xfrm>
                <a:off x="1337" y="2976"/>
                <a:ext cx="364" cy="310"/>
                <a:chOff x="1076" y="3033"/>
                <a:chExt cx="364" cy="310"/>
              </a:xfrm>
            </p:grpSpPr>
            <p:sp>
              <p:nvSpPr>
                <p:cNvPr id="20" name="AutoShape 108"/>
                <p:cNvSpPr>
                  <a:spLocks noChangeArrowheads="1"/>
                </p:cNvSpPr>
                <p:nvPr/>
              </p:nvSpPr>
              <p:spPr bwMode="auto">
                <a:xfrm>
                  <a:off x="1344" y="312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21" name="Text Box 109"/>
                <p:cNvSpPr txBox="1">
                  <a:spLocks noChangeArrowheads="1"/>
                </p:cNvSpPr>
                <p:nvPr/>
              </p:nvSpPr>
              <p:spPr bwMode="auto">
                <a:xfrm>
                  <a:off x="1076" y="3033"/>
                  <a:ext cx="326"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a:t>
                  </a:r>
                  <a:endParaRPr lang="fr-FR" sz="1800" b="1">
                    <a:solidFill>
                      <a:srgbClr val="FF0000"/>
                    </a:solidFill>
                    <a:latin typeface="Century Gothic" pitchFamily="34" charset="0"/>
                  </a:endParaRPr>
                </a:p>
              </p:txBody>
            </p:sp>
          </p:grpSp>
        </p:grpSp>
      </p:grpSp>
      <p:grpSp>
        <p:nvGrpSpPr>
          <p:cNvPr id="28" name="Group 110"/>
          <p:cNvGrpSpPr>
            <a:grpSpLocks/>
          </p:cNvGrpSpPr>
          <p:nvPr/>
        </p:nvGrpSpPr>
        <p:grpSpPr bwMode="auto">
          <a:xfrm>
            <a:off x="3676651" y="4217070"/>
            <a:ext cx="3029552" cy="709340"/>
            <a:chOff x="1988" y="3120"/>
            <a:chExt cx="2306" cy="463"/>
          </a:xfrm>
        </p:grpSpPr>
        <p:sp>
          <p:nvSpPr>
            <p:cNvPr id="29" name="AutoShape 111"/>
            <p:cNvSpPr>
              <a:spLocks noChangeArrowheads="1"/>
            </p:cNvSpPr>
            <p:nvPr/>
          </p:nvSpPr>
          <p:spPr bwMode="auto">
            <a:xfrm>
              <a:off x="2112" y="3120"/>
              <a:ext cx="96" cy="96"/>
            </a:xfrm>
            <a:prstGeom prst="triangle">
              <a:avLst>
                <a:gd name="adj" fmla="val 40625"/>
              </a:avLst>
            </a:prstGeom>
            <a:solidFill>
              <a:srgbClr val="FF0000"/>
            </a:solidFill>
            <a:ln w="9525">
              <a:solidFill>
                <a:schemeClr val="tx1"/>
              </a:solidFill>
              <a:miter lim="800000"/>
              <a:headEnd/>
              <a:tailEnd/>
            </a:ln>
            <a:effectLst/>
          </p:spPr>
          <p:txBody>
            <a:bodyPr wrap="none" anchor="ctr"/>
            <a:lstStyle/>
            <a:p>
              <a:endParaRPr lang="en-GB"/>
            </a:p>
          </p:txBody>
        </p:sp>
        <p:sp>
          <p:nvSpPr>
            <p:cNvPr id="30" name="Text Box 112"/>
            <p:cNvSpPr txBox="1">
              <a:spLocks noChangeArrowheads="1"/>
            </p:cNvSpPr>
            <p:nvPr/>
          </p:nvSpPr>
          <p:spPr bwMode="auto">
            <a:xfrm>
              <a:off x="1988" y="3273"/>
              <a:ext cx="2306" cy="310"/>
            </a:xfrm>
            <a:prstGeom prst="rect">
              <a:avLst/>
            </a:prstGeom>
            <a:no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 </a:t>
              </a:r>
              <a:r>
                <a:rPr lang="fr-FR" sz="1800" b="1">
                  <a:solidFill>
                    <a:srgbClr val="FF0000"/>
                  </a:solidFill>
                  <a:latin typeface="Century Gothic" pitchFamily="34" charset="0"/>
                </a:rPr>
                <a:t>from water electrolysis </a:t>
              </a:r>
            </a:p>
          </p:txBody>
        </p:sp>
      </p:grpSp>
      <p:grpSp>
        <p:nvGrpSpPr>
          <p:cNvPr id="31" name="Group 113"/>
          <p:cNvGrpSpPr>
            <a:grpSpLocks/>
          </p:cNvGrpSpPr>
          <p:nvPr/>
        </p:nvGrpSpPr>
        <p:grpSpPr bwMode="auto">
          <a:xfrm>
            <a:off x="6490160" y="4414443"/>
            <a:ext cx="2059195" cy="520955"/>
            <a:chOff x="4368" y="3072"/>
            <a:chExt cx="1124" cy="367"/>
          </a:xfrm>
        </p:grpSpPr>
        <p:sp>
          <p:nvSpPr>
            <p:cNvPr id="32" name="AutoShape 114"/>
            <p:cNvSpPr>
              <a:spLocks noChangeArrowheads="1"/>
            </p:cNvSpPr>
            <p:nvPr/>
          </p:nvSpPr>
          <p:spPr bwMode="auto">
            <a:xfrm>
              <a:off x="4368" y="3072"/>
              <a:ext cx="96" cy="96"/>
            </a:xfrm>
            <a:prstGeom prst="triangle">
              <a:avLst>
                <a:gd name="adj" fmla="val 40625"/>
              </a:avLst>
            </a:prstGeom>
            <a:solidFill>
              <a:srgbClr val="FF3300"/>
            </a:solidFill>
            <a:ln w="9525">
              <a:solidFill>
                <a:schemeClr val="tx1"/>
              </a:solidFill>
              <a:miter lim="800000"/>
              <a:headEnd/>
              <a:tailEnd/>
            </a:ln>
            <a:effectLst/>
          </p:spPr>
          <p:txBody>
            <a:bodyPr wrap="none" anchor="ctr"/>
            <a:lstStyle/>
            <a:p>
              <a:endParaRPr lang="en-GB"/>
            </a:p>
          </p:txBody>
        </p:sp>
        <p:sp>
          <p:nvSpPr>
            <p:cNvPr id="33" name="Text Box 115"/>
            <p:cNvSpPr txBox="1">
              <a:spLocks noChangeArrowheads="1"/>
            </p:cNvSpPr>
            <p:nvPr/>
          </p:nvSpPr>
          <p:spPr bwMode="auto">
            <a:xfrm>
              <a:off x="4532" y="3129"/>
              <a:ext cx="960" cy="310"/>
            </a:xfrm>
            <a:prstGeom prst="rect">
              <a:avLst/>
            </a:prstGeom>
            <a:noFill/>
            <a:ln w="9525">
              <a:noFill/>
              <a:miter lim="800000"/>
              <a:headEnd/>
              <a:tailEnd/>
            </a:ln>
            <a:effectLst/>
          </p:spPr>
          <p:txBody>
            <a:bodyPr wrap="none">
              <a:spAutoFit/>
            </a:bodyPr>
            <a:lstStyle/>
            <a:p>
              <a:r>
                <a:rPr lang="fr-FR" sz="1800" b="1" dirty="0" err="1">
                  <a:solidFill>
                    <a:srgbClr val="FF0000"/>
                  </a:solidFill>
                  <a:latin typeface="Century Gothic" pitchFamily="34" charset="0"/>
                </a:rPr>
                <a:t>Electricity</a:t>
              </a:r>
              <a:endParaRPr lang="fr-FR" sz="1800" b="1" dirty="0">
                <a:solidFill>
                  <a:srgbClr val="FF0000"/>
                </a:solidFill>
                <a:latin typeface="Century Gothic" pitchFamily="34" charset="0"/>
              </a:endParaRPr>
            </a:p>
          </p:txBody>
        </p:sp>
      </p:grpSp>
      <p:grpSp>
        <p:nvGrpSpPr>
          <p:cNvPr id="34" name="Group 116"/>
          <p:cNvGrpSpPr>
            <a:grpSpLocks/>
          </p:cNvGrpSpPr>
          <p:nvPr/>
        </p:nvGrpSpPr>
        <p:grpSpPr bwMode="auto">
          <a:xfrm>
            <a:off x="5247503" y="2571457"/>
            <a:ext cx="3729423" cy="831906"/>
            <a:chOff x="2635" y="1737"/>
            <a:chExt cx="1637" cy="543"/>
          </a:xfrm>
        </p:grpSpPr>
        <p:sp>
          <p:nvSpPr>
            <p:cNvPr id="35" name="Text Box 117"/>
            <p:cNvSpPr txBox="1">
              <a:spLocks noChangeArrowheads="1"/>
            </p:cNvSpPr>
            <p:nvPr/>
          </p:nvSpPr>
          <p:spPr bwMode="auto">
            <a:xfrm>
              <a:off x="2635" y="1737"/>
              <a:ext cx="1637" cy="543"/>
            </a:xfrm>
            <a:prstGeom prst="rect">
              <a:avLst/>
            </a:prstGeom>
            <a:solidFill>
              <a:srgbClr val="FFFF00"/>
            </a:solidFill>
            <a:ln w="9525">
              <a:noFill/>
              <a:miter lim="800000"/>
              <a:headEnd/>
              <a:tailEnd/>
            </a:ln>
            <a:effectLst/>
          </p:spPr>
          <p:txBody>
            <a:bodyPr wrap="none">
              <a:spAutoFit/>
            </a:bodyPr>
            <a:lstStyle/>
            <a:p>
              <a:pPr algn="ctr"/>
              <a:r>
                <a:rPr lang="fr-FR" sz="1800" b="1" dirty="0">
                  <a:solidFill>
                    <a:srgbClr val="FF0000"/>
                  </a:solidFill>
                  <a:latin typeface="Arial" charset="0"/>
                </a:rPr>
                <a:t>Blast </a:t>
              </a:r>
              <a:r>
                <a:rPr lang="fr-FR" sz="1800" b="1" dirty="0" err="1">
                  <a:solidFill>
                    <a:srgbClr val="FF0000"/>
                  </a:solidFill>
                  <a:latin typeface="Arial" charset="0"/>
                </a:rPr>
                <a:t>furnace</a:t>
              </a:r>
              <a:r>
                <a:rPr lang="fr-FR" sz="1800" b="1" dirty="0">
                  <a:solidFill>
                    <a:srgbClr val="FF0000"/>
                  </a:solidFill>
                  <a:latin typeface="Arial" charset="0"/>
                </a:rPr>
                <a:t> </a:t>
              </a:r>
              <a:r>
                <a:rPr lang="fr-FR" sz="1800" b="1" dirty="0">
                  <a:solidFill>
                    <a:srgbClr val="FF0000"/>
                  </a:solidFill>
                  <a:latin typeface="Century Gothic" pitchFamily="34" charset="0"/>
                </a:rPr>
                <a:t>+ plasma</a:t>
              </a:r>
            </a:p>
            <a:p>
              <a:pPr algn="ctr"/>
              <a:r>
                <a:rPr lang="fr-FR" sz="1800" b="1" dirty="0" err="1" smtClean="0">
                  <a:solidFill>
                    <a:srgbClr val="FF0000"/>
                  </a:solidFill>
                  <a:latin typeface="Century Gothic" pitchFamily="34" charset="0"/>
                </a:rPr>
                <a:t>Ferro-alloys</a:t>
              </a:r>
              <a:r>
                <a:rPr lang="fr-FR" sz="1800" b="1" dirty="0" smtClean="0">
                  <a:solidFill>
                    <a:srgbClr val="FF0000"/>
                  </a:solidFill>
                  <a:latin typeface="Century Gothic" pitchFamily="34" charset="0"/>
                </a:rPr>
                <a:t>/</a:t>
              </a:r>
              <a:r>
                <a:rPr lang="fr-FR" sz="1800" b="1" dirty="0" err="1" smtClean="0">
                  <a:solidFill>
                    <a:srgbClr val="FF0000"/>
                  </a:solidFill>
                  <a:latin typeface="Century Gothic" pitchFamily="34" charset="0"/>
                </a:rPr>
                <a:t>silicon</a:t>
              </a:r>
              <a:r>
                <a:rPr lang="fr-FR" sz="1800" b="1" dirty="0" smtClean="0">
                  <a:solidFill>
                    <a:srgbClr val="FF0000"/>
                  </a:solidFill>
                  <a:latin typeface="Century Gothic" pitchFamily="34" charset="0"/>
                </a:rPr>
                <a:t> </a:t>
              </a:r>
              <a:r>
                <a:rPr lang="fr-FR" sz="1800" b="1" dirty="0">
                  <a:solidFill>
                    <a:srgbClr val="FF0000"/>
                  </a:solidFill>
                  <a:latin typeface="Century Gothic" pitchFamily="34" charset="0"/>
                </a:rPr>
                <a:t>&amp; Aluminium</a:t>
              </a:r>
            </a:p>
          </p:txBody>
        </p:sp>
        <p:sp>
          <p:nvSpPr>
            <p:cNvPr id="36" name="AutoShape 118"/>
            <p:cNvSpPr>
              <a:spLocks noChangeArrowheads="1"/>
            </p:cNvSpPr>
            <p:nvPr/>
          </p:nvSpPr>
          <p:spPr bwMode="auto">
            <a:xfrm>
              <a:off x="2747" y="1865"/>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nvGrpSpPr>
          <p:cNvPr id="37" name="Group 119"/>
          <p:cNvGrpSpPr>
            <a:grpSpLocks/>
          </p:cNvGrpSpPr>
          <p:nvPr/>
        </p:nvGrpSpPr>
        <p:grpSpPr bwMode="auto">
          <a:xfrm>
            <a:off x="3492500" y="1211374"/>
            <a:ext cx="5176948" cy="3062575"/>
            <a:chOff x="2085" y="999"/>
            <a:chExt cx="4053" cy="1999"/>
          </a:xfrm>
        </p:grpSpPr>
        <p:grpSp>
          <p:nvGrpSpPr>
            <p:cNvPr id="38" name="Group 120"/>
            <p:cNvGrpSpPr>
              <a:grpSpLocks/>
            </p:cNvGrpSpPr>
            <p:nvPr/>
          </p:nvGrpSpPr>
          <p:grpSpPr bwMode="auto">
            <a:xfrm>
              <a:off x="4245" y="2688"/>
              <a:ext cx="1893" cy="310"/>
              <a:chOff x="3984" y="2745"/>
              <a:chExt cx="1893" cy="310"/>
            </a:xfrm>
          </p:grpSpPr>
          <p:sp>
            <p:nvSpPr>
              <p:cNvPr id="47" name="AutoShape 121"/>
              <p:cNvSpPr>
                <a:spLocks noChangeArrowheads="1"/>
              </p:cNvSpPr>
              <p:nvPr/>
            </p:nvSpPr>
            <p:spPr bwMode="auto">
              <a:xfrm>
                <a:off x="3984" y="2832"/>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pPr algn="ctr"/>
                <a:endParaRPr lang="en-GB" sz="1800">
                  <a:latin typeface="Century Gothic" pitchFamily="34" charset="0"/>
                </a:endParaRPr>
              </a:p>
            </p:txBody>
          </p:sp>
          <p:sp>
            <p:nvSpPr>
              <p:cNvPr id="48" name="Text Box 122"/>
              <p:cNvSpPr txBox="1">
                <a:spLocks noChangeArrowheads="1"/>
              </p:cNvSpPr>
              <p:nvPr/>
            </p:nvSpPr>
            <p:spPr bwMode="auto">
              <a:xfrm>
                <a:off x="4175" y="2745"/>
                <a:ext cx="1702"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Electro steel (EAF)</a:t>
                </a:r>
              </a:p>
            </p:txBody>
          </p:sp>
        </p:grpSp>
        <p:grpSp>
          <p:nvGrpSpPr>
            <p:cNvPr id="39" name="Group 123"/>
            <p:cNvGrpSpPr>
              <a:grpSpLocks/>
            </p:cNvGrpSpPr>
            <p:nvPr/>
          </p:nvGrpSpPr>
          <p:grpSpPr bwMode="auto">
            <a:xfrm>
              <a:off x="2085" y="2323"/>
              <a:ext cx="1556" cy="310"/>
              <a:chOff x="1824" y="2380"/>
              <a:chExt cx="1556" cy="310"/>
            </a:xfrm>
          </p:grpSpPr>
          <p:grpSp>
            <p:nvGrpSpPr>
              <p:cNvPr id="43" name="Group 124"/>
              <p:cNvGrpSpPr>
                <a:grpSpLocks/>
              </p:cNvGrpSpPr>
              <p:nvPr/>
            </p:nvGrpSpPr>
            <p:grpSpPr bwMode="auto">
              <a:xfrm>
                <a:off x="1824" y="2380"/>
                <a:ext cx="1556" cy="310"/>
                <a:chOff x="1824" y="2380"/>
                <a:chExt cx="1556" cy="310"/>
              </a:xfrm>
            </p:grpSpPr>
            <p:sp>
              <p:nvSpPr>
                <p:cNvPr id="45" name="Text Box 125"/>
                <p:cNvSpPr txBox="1">
                  <a:spLocks noChangeArrowheads="1"/>
                </p:cNvSpPr>
                <p:nvPr/>
              </p:nvSpPr>
              <p:spPr bwMode="auto">
                <a:xfrm>
                  <a:off x="2062" y="2380"/>
                  <a:ext cx="1318" cy="310"/>
                </a:xfrm>
                <a:prstGeom prst="rect">
                  <a:avLst/>
                </a:prstGeom>
                <a:solidFill>
                  <a:srgbClr val="FFFF00"/>
                </a:solidFill>
                <a:ln w="9525">
                  <a:noFill/>
                  <a:miter lim="800000"/>
                  <a:headEnd/>
                  <a:tailEnd/>
                </a:ln>
                <a:effectLst/>
              </p:spPr>
              <p:txBody>
                <a:bodyPr wrap="none">
                  <a:spAutoFit/>
                </a:bodyPr>
                <a:lstStyle/>
                <a:p>
                  <a:pPr algn="ctr"/>
                  <a:r>
                    <a:rPr lang="fr-FR" sz="1800" b="1">
                      <a:solidFill>
                        <a:srgbClr val="FF0000"/>
                      </a:solidFill>
                      <a:latin typeface="Century Gothic" pitchFamily="34" charset="0"/>
                    </a:rPr>
                    <a:t>NG reduction</a:t>
                  </a:r>
                </a:p>
              </p:txBody>
            </p:sp>
            <p:sp>
              <p:nvSpPr>
                <p:cNvPr id="46" name="Line 126"/>
                <p:cNvSpPr>
                  <a:spLocks noChangeShapeType="1"/>
                </p:cNvSpPr>
                <p:nvPr/>
              </p:nvSpPr>
              <p:spPr bwMode="auto">
                <a:xfrm flipH="1" flipV="1">
                  <a:off x="1824" y="2496"/>
                  <a:ext cx="288" cy="96"/>
                </a:xfrm>
                <a:prstGeom prst="line">
                  <a:avLst/>
                </a:prstGeom>
                <a:noFill/>
                <a:ln w="9525">
                  <a:solidFill>
                    <a:schemeClr val="tx1"/>
                  </a:solidFill>
                  <a:round/>
                  <a:headEnd/>
                  <a:tailEnd type="triangle" w="med" len="med"/>
                </a:ln>
                <a:effectLst/>
              </p:spPr>
              <p:txBody>
                <a:bodyPr wrap="none" anchor="ctr"/>
                <a:lstStyle/>
                <a:p>
                  <a:endParaRPr lang="nb-NO"/>
                </a:p>
              </p:txBody>
            </p:sp>
          </p:grpSp>
          <p:sp>
            <p:nvSpPr>
              <p:cNvPr id="44" name="AutoShape 127"/>
              <p:cNvSpPr>
                <a:spLocks noChangeArrowheads="1"/>
              </p:cNvSpPr>
              <p:nvPr/>
            </p:nvSpPr>
            <p:spPr bwMode="auto">
              <a:xfrm>
                <a:off x="1824" y="2448"/>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nvGrpSpPr>
            <p:cNvPr id="40" name="Group 128"/>
            <p:cNvGrpSpPr>
              <a:grpSpLocks/>
            </p:cNvGrpSpPr>
            <p:nvPr/>
          </p:nvGrpSpPr>
          <p:grpSpPr bwMode="auto">
            <a:xfrm>
              <a:off x="2901" y="999"/>
              <a:ext cx="1827" cy="310"/>
              <a:chOff x="2640" y="1056"/>
              <a:chExt cx="1827" cy="310"/>
            </a:xfrm>
          </p:grpSpPr>
          <p:sp>
            <p:nvSpPr>
              <p:cNvPr id="41" name="Text Box 129"/>
              <p:cNvSpPr txBox="1">
                <a:spLocks noChangeArrowheads="1"/>
              </p:cNvSpPr>
              <p:nvPr/>
            </p:nvSpPr>
            <p:spPr bwMode="auto">
              <a:xfrm>
                <a:off x="2830" y="1056"/>
                <a:ext cx="1637"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BlastFurnace (BF)</a:t>
                </a:r>
              </a:p>
            </p:txBody>
          </p:sp>
          <p:sp>
            <p:nvSpPr>
              <p:cNvPr id="42" name="AutoShape 130"/>
              <p:cNvSpPr>
                <a:spLocks noChangeArrowheads="1"/>
              </p:cNvSpPr>
              <p:nvPr/>
            </p:nvSpPr>
            <p:spPr bwMode="auto">
              <a:xfrm>
                <a:off x="2640" y="1152"/>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endParaRPr lang="en-GB"/>
              </a:p>
            </p:txBody>
          </p:sp>
        </p:grpSp>
      </p:grpSp>
      <p:grpSp>
        <p:nvGrpSpPr>
          <p:cNvPr id="49" name="Group 139"/>
          <p:cNvGrpSpPr>
            <a:grpSpLocks/>
          </p:cNvGrpSpPr>
          <p:nvPr/>
        </p:nvGrpSpPr>
        <p:grpSpPr bwMode="auto">
          <a:xfrm>
            <a:off x="3419475" y="4002606"/>
            <a:ext cx="1727200" cy="474937"/>
            <a:chOff x="1680" y="2784"/>
            <a:chExt cx="1313" cy="310"/>
          </a:xfrm>
        </p:grpSpPr>
        <p:sp>
          <p:nvSpPr>
            <p:cNvPr id="50" name="AutoShape 140"/>
            <p:cNvSpPr>
              <a:spLocks noChangeArrowheads="1"/>
            </p:cNvSpPr>
            <p:nvPr/>
          </p:nvSpPr>
          <p:spPr bwMode="auto">
            <a:xfrm>
              <a:off x="2897" y="2967"/>
              <a:ext cx="96" cy="96"/>
            </a:xfrm>
            <a:prstGeom prst="triangle">
              <a:avLst>
                <a:gd name="adj" fmla="val 40625"/>
              </a:avLst>
            </a:prstGeom>
            <a:solidFill>
              <a:srgbClr val="00FF00"/>
            </a:solidFill>
            <a:ln w="9525">
              <a:solidFill>
                <a:schemeClr val="tx1"/>
              </a:solidFill>
              <a:miter lim="800000"/>
              <a:headEnd/>
              <a:tailEnd/>
            </a:ln>
            <a:effectLst/>
          </p:spPr>
          <p:txBody>
            <a:bodyPr wrap="none" anchor="ctr"/>
            <a:lstStyle/>
            <a:p>
              <a:pPr algn="ctr"/>
              <a:endParaRPr lang="en-GB" sz="1800">
                <a:latin typeface="Century Gothic" pitchFamily="34" charset="0"/>
              </a:endParaRPr>
            </a:p>
          </p:txBody>
        </p:sp>
        <p:sp>
          <p:nvSpPr>
            <p:cNvPr id="51" name="Text Box 141"/>
            <p:cNvSpPr txBox="1">
              <a:spLocks noChangeArrowheads="1"/>
            </p:cNvSpPr>
            <p:nvPr/>
          </p:nvSpPr>
          <p:spPr bwMode="auto">
            <a:xfrm>
              <a:off x="1680" y="2784"/>
              <a:ext cx="1187" cy="310"/>
            </a:xfrm>
            <a:prstGeom prst="rect">
              <a:avLst/>
            </a:prstGeom>
            <a:solidFill>
              <a:srgbClr val="FFFF00"/>
            </a:solidFill>
            <a:ln w="9525">
              <a:noFill/>
              <a:miter lim="800000"/>
              <a:headEnd/>
              <a:tailEnd/>
            </a:ln>
            <a:effectLst/>
          </p:spPr>
          <p:txBody>
            <a:bodyPr wrap="none">
              <a:spAutoFit/>
            </a:bodyPr>
            <a:lstStyle/>
            <a:p>
              <a:r>
                <a:rPr lang="fr-FR" sz="1800" b="1">
                  <a:solidFill>
                    <a:srgbClr val="FF0000"/>
                  </a:solidFill>
                  <a:latin typeface="Century Gothic" pitchFamily="34" charset="0"/>
                </a:rPr>
                <a:t>H</a:t>
              </a:r>
              <a:r>
                <a:rPr lang="fr-FR" sz="1800" b="1" baseline="-25000">
                  <a:solidFill>
                    <a:srgbClr val="FF0000"/>
                  </a:solidFill>
                  <a:latin typeface="Century Gothic" pitchFamily="34" charset="0"/>
                </a:rPr>
                <a:t>2</a:t>
              </a:r>
              <a:r>
                <a:rPr lang="fr-FR" sz="1800" b="1">
                  <a:solidFill>
                    <a:srgbClr val="FF0000"/>
                  </a:solidFill>
                  <a:latin typeface="Century Gothic" pitchFamily="34" charset="0"/>
                </a:rPr>
                <a:t> reduction</a:t>
              </a:r>
            </a:p>
          </p:txBody>
        </p:sp>
      </p:grpSp>
      <p:grpSp>
        <p:nvGrpSpPr>
          <p:cNvPr id="52" name="Group 142"/>
          <p:cNvGrpSpPr>
            <a:grpSpLocks/>
          </p:cNvGrpSpPr>
          <p:nvPr/>
        </p:nvGrpSpPr>
        <p:grpSpPr bwMode="auto">
          <a:xfrm>
            <a:off x="6377724" y="4071746"/>
            <a:ext cx="1737736" cy="474936"/>
            <a:chOff x="4416" y="2909"/>
            <a:chExt cx="1324" cy="310"/>
          </a:xfrm>
        </p:grpSpPr>
        <p:sp>
          <p:nvSpPr>
            <p:cNvPr id="53" name="AutoShape 143"/>
            <p:cNvSpPr>
              <a:spLocks noChangeArrowheads="1"/>
            </p:cNvSpPr>
            <p:nvPr/>
          </p:nvSpPr>
          <p:spPr bwMode="auto">
            <a:xfrm>
              <a:off x="4416" y="2928"/>
              <a:ext cx="96" cy="96"/>
            </a:xfrm>
            <a:prstGeom prst="triangle">
              <a:avLst>
                <a:gd name="adj" fmla="val 40625"/>
              </a:avLst>
            </a:prstGeom>
            <a:solidFill>
              <a:srgbClr val="00CC00"/>
            </a:solidFill>
            <a:ln w="9525">
              <a:solidFill>
                <a:schemeClr val="tx1"/>
              </a:solidFill>
              <a:miter lim="800000"/>
              <a:headEnd/>
              <a:tailEnd/>
            </a:ln>
            <a:effectLst/>
          </p:spPr>
          <p:txBody>
            <a:bodyPr wrap="none" anchor="ctr"/>
            <a:lstStyle/>
            <a:p>
              <a:endParaRPr lang="en-GB"/>
            </a:p>
          </p:txBody>
        </p:sp>
        <p:sp>
          <p:nvSpPr>
            <p:cNvPr id="54" name="Text Box 144"/>
            <p:cNvSpPr txBox="1">
              <a:spLocks noChangeArrowheads="1"/>
            </p:cNvSpPr>
            <p:nvPr/>
          </p:nvSpPr>
          <p:spPr bwMode="auto">
            <a:xfrm>
              <a:off x="4677" y="2909"/>
              <a:ext cx="1063" cy="310"/>
            </a:xfrm>
            <a:prstGeom prst="rect">
              <a:avLst/>
            </a:prstGeom>
            <a:solidFill>
              <a:srgbClr val="FFFF00"/>
            </a:solidFill>
            <a:ln w="9525">
              <a:noFill/>
              <a:miter lim="800000"/>
              <a:headEnd/>
              <a:tailEnd/>
            </a:ln>
            <a:effectLst/>
          </p:spPr>
          <p:txBody>
            <a:bodyPr wrap="none">
              <a:spAutoFit/>
            </a:bodyPr>
            <a:lstStyle/>
            <a:p>
              <a:r>
                <a:rPr lang="fr-FR" sz="1800" b="1" dirty="0" err="1">
                  <a:solidFill>
                    <a:srgbClr val="FF0000"/>
                  </a:solidFill>
                  <a:latin typeface="Century Gothic" pitchFamily="34" charset="0"/>
                </a:rPr>
                <a:t>Electrolysis</a:t>
              </a:r>
              <a:endParaRPr lang="fr-FR" sz="1800" b="1" dirty="0">
                <a:solidFill>
                  <a:srgbClr val="FF0000"/>
                </a:solidFill>
                <a:latin typeface="Century Gothic" pitchFamily="34" charset="0"/>
              </a:endParaRPr>
            </a:p>
          </p:txBody>
        </p:sp>
      </p:grpSp>
      <p:sp>
        <p:nvSpPr>
          <p:cNvPr id="55" name="Down Arrow 54"/>
          <p:cNvSpPr/>
          <p:nvPr/>
        </p:nvSpPr>
        <p:spPr>
          <a:xfrm>
            <a:off x="1287533" y="1312331"/>
            <a:ext cx="1032194" cy="3291422"/>
          </a:xfrm>
          <a:prstGeom prst="downArrow">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b-NO" sz="2800" b="1" dirty="0" err="1" smtClean="0"/>
              <a:t>Decarburization</a:t>
            </a:r>
            <a:endParaRPr lang="en-GB" sz="2800" b="1" dirty="0"/>
          </a:p>
        </p:txBody>
      </p:sp>
    </p:spTree>
    <p:extLst>
      <p:ext uri="{BB962C8B-B14F-4D97-AF65-F5344CB8AC3E}">
        <p14:creationId xmlns:p14="http://schemas.microsoft.com/office/powerpoint/2010/main" val="2964790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2400" dirty="0" smtClean="0"/>
              <a:t>The system Earth is not closed with respect to energy</a:t>
            </a:r>
            <a:endParaRPr lang="en-GB" sz="2400" dirty="0"/>
          </a:p>
        </p:txBody>
      </p:sp>
      <p:sp>
        <p:nvSpPr>
          <p:cNvPr id="3" name="Content Placeholder 2"/>
          <p:cNvSpPr>
            <a:spLocks noGrp="1"/>
          </p:cNvSpPr>
          <p:nvPr>
            <p:ph sz="quarter" idx="4"/>
          </p:nvPr>
        </p:nvSpPr>
        <p:spPr>
          <a:xfrm>
            <a:off x="5657222" y="1672176"/>
            <a:ext cx="3182909" cy="3274784"/>
          </a:xfrm>
        </p:spPr>
        <p:txBody>
          <a:bodyPr/>
          <a:lstStyle/>
          <a:p>
            <a:r>
              <a:rPr lang="en-US" dirty="0"/>
              <a:t>The </a:t>
            </a:r>
            <a:r>
              <a:rPr lang="en-US" b="1" u="sng" dirty="0"/>
              <a:t>annual</a:t>
            </a:r>
            <a:r>
              <a:rPr lang="en-US" b="1" dirty="0"/>
              <a:t> global</a:t>
            </a:r>
            <a:r>
              <a:rPr lang="en-US" dirty="0"/>
              <a:t> </a:t>
            </a:r>
            <a:r>
              <a:rPr lang="en-US" b="1" dirty="0"/>
              <a:t>energy consumption</a:t>
            </a:r>
            <a:r>
              <a:rPr lang="en-US" dirty="0"/>
              <a:t>, for 2009</a:t>
            </a:r>
            <a:r>
              <a:rPr lang="en-US" dirty="0" smtClean="0"/>
              <a:t>, was </a:t>
            </a:r>
            <a:r>
              <a:rPr lang="en-US" dirty="0"/>
              <a:t>estimated at 16 TW-</a:t>
            </a:r>
            <a:r>
              <a:rPr lang="en-US" dirty="0" err="1"/>
              <a:t>yrs</a:t>
            </a:r>
            <a:r>
              <a:rPr lang="en-US" dirty="0"/>
              <a:t> (or 140,160,000,000 KW-</a:t>
            </a:r>
            <a:r>
              <a:rPr lang="en-US" dirty="0" err="1"/>
              <a:t>hrs</a:t>
            </a:r>
            <a:r>
              <a:rPr lang="en-US" dirty="0"/>
              <a:t>) illustrated by the orange sphere on the left-most side</a:t>
            </a:r>
            <a:endParaRPr lang="en-GB" dirty="0"/>
          </a:p>
        </p:txBody>
      </p:sp>
      <p:sp>
        <p:nvSpPr>
          <p:cNvPr id="4" name="Text Placeholder 3"/>
          <p:cNvSpPr>
            <a:spLocks noGrp="1"/>
          </p:cNvSpPr>
          <p:nvPr>
            <p:ph type="body" idx="30"/>
          </p:nvPr>
        </p:nvSpPr>
        <p:spPr/>
        <p:txBody>
          <a:bodyPr/>
          <a:lstStyle/>
          <a:p>
            <a:endParaRPr lang="en-GB"/>
          </a:p>
        </p:txBody>
      </p:sp>
      <p:pic>
        <p:nvPicPr>
          <p:cNvPr id="1026" name="Picture 2" descr="Potential of Solar ener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79" y="1334338"/>
            <a:ext cx="4610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225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998" y="437103"/>
            <a:ext cx="8217135" cy="581563"/>
          </a:xfrm>
        </p:spPr>
        <p:txBody>
          <a:bodyPr>
            <a:normAutofit fontScale="90000"/>
          </a:bodyPr>
          <a:lstStyle/>
          <a:p>
            <a:r>
              <a:rPr lang="en-US" dirty="0" smtClean="0"/>
              <a:t>The Renewable energy leader globally</a:t>
            </a:r>
            <a:br>
              <a:rPr lang="en-US" dirty="0" smtClean="0"/>
            </a:br>
            <a:r>
              <a:rPr lang="en-US" sz="1300" dirty="0" smtClean="0"/>
              <a:t>ICRIER </a:t>
            </a:r>
            <a:r>
              <a:rPr lang="en-GB" sz="1300" dirty="0" smtClean="0"/>
              <a:t>Working </a:t>
            </a:r>
            <a:r>
              <a:rPr lang="en-GB" sz="1300" dirty="0"/>
              <a:t>Paper 329 </a:t>
            </a:r>
            <a:r>
              <a:rPr lang="en-GB" sz="1200" dirty="0"/>
              <a:t>Ashok </a:t>
            </a:r>
            <a:r>
              <a:rPr lang="en-GB" sz="1200" dirty="0" smtClean="0"/>
              <a:t>Gulati, </a:t>
            </a:r>
            <a:r>
              <a:rPr lang="en-GB" sz="1200" dirty="0" err="1" smtClean="0"/>
              <a:t>Stuti</a:t>
            </a:r>
            <a:r>
              <a:rPr lang="en-GB" sz="1200" dirty="0" smtClean="0"/>
              <a:t> </a:t>
            </a:r>
            <a:r>
              <a:rPr lang="en-GB" sz="1200" dirty="0" err="1" smtClean="0"/>
              <a:t>Manchanda</a:t>
            </a:r>
            <a:r>
              <a:rPr lang="en-GB" sz="1200" dirty="0" smtClean="0"/>
              <a:t>, Rakesh </a:t>
            </a:r>
            <a:r>
              <a:rPr lang="en-GB" sz="1200" dirty="0" err="1" smtClean="0"/>
              <a:t>Kacker</a:t>
            </a:r>
            <a:r>
              <a:rPr lang="en-GB" sz="1200" dirty="0" smtClean="0"/>
              <a:t>: </a:t>
            </a:r>
            <a:r>
              <a:rPr lang="en-GB" sz="1300" b="1" i="1" u="sng" dirty="0" smtClean="0"/>
              <a:t>Harvesting </a:t>
            </a:r>
            <a:r>
              <a:rPr lang="en-GB" sz="1300" b="1" i="1" u="sng" dirty="0"/>
              <a:t>Solar Power in India</a:t>
            </a:r>
            <a:r>
              <a:rPr lang="en-GB" sz="1300" b="1" i="1" u="sng" dirty="0" smtClean="0"/>
              <a:t>! </a:t>
            </a:r>
            <a:r>
              <a:rPr lang="en-GB" sz="1100" dirty="0" smtClean="0"/>
              <a:t>Aug 2016</a:t>
            </a:r>
            <a:endParaRPr lang="en-GB" sz="1300" dirty="0"/>
          </a:p>
        </p:txBody>
      </p:sp>
      <p:sp>
        <p:nvSpPr>
          <p:cNvPr id="3" name="Content Placeholder 2"/>
          <p:cNvSpPr>
            <a:spLocks noGrp="1"/>
          </p:cNvSpPr>
          <p:nvPr>
            <p:ph sz="quarter" idx="4"/>
          </p:nvPr>
        </p:nvSpPr>
        <p:spPr>
          <a:xfrm>
            <a:off x="1162050" y="1100302"/>
            <a:ext cx="7678081" cy="3640674"/>
          </a:xfrm>
        </p:spPr>
        <p:txBody>
          <a:bodyPr>
            <a:normAutofit fontScale="62500" lnSpcReduction="20000"/>
          </a:bodyPr>
          <a:lstStyle/>
          <a:p>
            <a:r>
              <a:rPr lang="en-US" dirty="0" smtClean="0"/>
              <a:t>Germany – The Renewable </a:t>
            </a:r>
            <a:r>
              <a:rPr lang="en-US" dirty="0"/>
              <a:t>energy leader in total cumulative installations globally and leads by a </a:t>
            </a:r>
            <a:r>
              <a:rPr lang="en-US" dirty="0" smtClean="0"/>
              <a:t>successful model</a:t>
            </a:r>
            <a:r>
              <a:rPr lang="en-US" dirty="0"/>
              <a:t>. In </a:t>
            </a:r>
            <a:r>
              <a:rPr lang="en-US" dirty="0" smtClean="0"/>
              <a:t>2014: </a:t>
            </a:r>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smtClean="0"/>
          </a:p>
          <a:p>
            <a:r>
              <a:rPr lang="en-US" dirty="0" smtClean="0"/>
              <a:t>Germany’s </a:t>
            </a:r>
            <a:r>
              <a:rPr lang="en-US" dirty="0"/>
              <a:t>38 GW accounts for nearly 21percent of total solar installed capacity in the </a:t>
            </a:r>
            <a:r>
              <a:rPr lang="en-US" dirty="0" smtClean="0"/>
              <a:t>world (</a:t>
            </a:r>
            <a:r>
              <a:rPr lang="en-US" dirty="0"/>
              <a:t>2014). All this makes Germany a key leader in solar power</a:t>
            </a:r>
            <a:r>
              <a:rPr lang="en-US" dirty="0" smtClean="0"/>
              <a:t>.</a:t>
            </a:r>
          </a:p>
          <a:p>
            <a:r>
              <a:rPr lang="en-US" dirty="0" smtClean="0"/>
              <a:t>There </a:t>
            </a:r>
            <a:r>
              <a:rPr lang="en-US" dirty="0"/>
              <a:t>are 2 key elements in Germany’s solar power </a:t>
            </a:r>
            <a:r>
              <a:rPr lang="en-US" dirty="0" smtClean="0"/>
              <a:t>success </a:t>
            </a:r>
            <a:r>
              <a:rPr lang="en-US" dirty="0"/>
              <a:t>that have contributed to substantial rooftop </a:t>
            </a:r>
            <a:r>
              <a:rPr lang="en-US" dirty="0" smtClean="0"/>
              <a:t>installations:</a:t>
            </a:r>
          </a:p>
          <a:p>
            <a:r>
              <a:rPr lang="en-US" i="1" dirty="0"/>
              <a:t>	</a:t>
            </a:r>
            <a:r>
              <a:rPr lang="en-US" i="1" dirty="0" smtClean="0"/>
              <a:t>guaranteed </a:t>
            </a:r>
            <a:r>
              <a:rPr lang="en-US" i="1" dirty="0"/>
              <a:t>grid connection to renewable energy producers and </a:t>
            </a:r>
          </a:p>
          <a:p>
            <a:r>
              <a:rPr lang="en-US" i="1" dirty="0" smtClean="0"/>
              <a:t>	Feed-in-Tariffs </a:t>
            </a:r>
            <a:r>
              <a:rPr lang="en-US" i="1" dirty="0"/>
              <a:t>(FITs</a:t>
            </a:r>
            <a:r>
              <a:rPr lang="en-US" i="1" dirty="0" smtClean="0"/>
              <a:t>)</a:t>
            </a:r>
            <a:endParaRPr lang="en-US" dirty="0" smtClean="0"/>
          </a:p>
          <a:p>
            <a:endParaRPr lang="en-US" dirty="0" smtClean="0"/>
          </a:p>
          <a:p>
            <a:r>
              <a:rPr lang="en-US" dirty="0" smtClean="0"/>
              <a:t>By </a:t>
            </a:r>
            <a:r>
              <a:rPr lang="en-US" dirty="0"/>
              <a:t>2013, </a:t>
            </a:r>
            <a:endParaRPr lang="en-US" dirty="0" smtClean="0"/>
          </a:p>
          <a:p>
            <a:r>
              <a:rPr lang="en-US" dirty="0"/>
              <a:t>	</a:t>
            </a:r>
            <a:r>
              <a:rPr lang="en-US" dirty="0" smtClean="0"/>
              <a:t>23 </a:t>
            </a:r>
            <a:r>
              <a:rPr lang="en-US" dirty="0"/>
              <a:t>percent of global residential solar rooftops and </a:t>
            </a:r>
            <a:endParaRPr lang="en-US" dirty="0" smtClean="0"/>
          </a:p>
          <a:p>
            <a:r>
              <a:rPr lang="en-US" dirty="0"/>
              <a:t>	</a:t>
            </a:r>
            <a:r>
              <a:rPr lang="en-US" dirty="0" smtClean="0"/>
              <a:t>37 percent of </a:t>
            </a:r>
            <a:r>
              <a:rPr lang="en-US" dirty="0"/>
              <a:t>global commercial solar rooftop </a:t>
            </a:r>
            <a:endParaRPr lang="en-US" dirty="0" smtClean="0"/>
          </a:p>
          <a:p>
            <a:r>
              <a:rPr lang="en-US" dirty="0" smtClean="0"/>
              <a:t>installations </a:t>
            </a:r>
            <a:r>
              <a:rPr lang="en-US" dirty="0"/>
              <a:t>took place in </a:t>
            </a:r>
            <a:r>
              <a:rPr lang="en-US" dirty="0" smtClean="0"/>
              <a:t>Germany*. Governed </a:t>
            </a:r>
            <a:r>
              <a:rPr lang="en-US" dirty="0"/>
              <a:t>by </a:t>
            </a:r>
            <a:r>
              <a:rPr lang="en-US" dirty="0" smtClean="0"/>
              <a:t>the </a:t>
            </a:r>
            <a:r>
              <a:rPr lang="en-GB" dirty="0" smtClean="0"/>
              <a:t>Renewable </a:t>
            </a:r>
            <a:r>
              <a:rPr lang="en-GB" dirty="0"/>
              <a:t>Energy Sources Act 2000 (</a:t>
            </a:r>
            <a:r>
              <a:rPr lang="en-GB" i="1" dirty="0" err="1"/>
              <a:t>Erneuerbare-Energien-Gesetz</a:t>
            </a:r>
            <a:r>
              <a:rPr lang="en-GB" i="1" dirty="0"/>
              <a:t> EEG)</a:t>
            </a:r>
            <a:r>
              <a:rPr lang="en-GB" dirty="0"/>
              <a:t>, </a:t>
            </a:r>
            <a:r>
              <a:rPr lang="en-GB" dirty="0" smtClean="0"/>
              <a:t>renewables </a:t>
            </a:r>
            <a:r>
              <a:rPr lang="en-US" dirty="0" smtClean="0"/>
              <a:t>including </a:t>
            </a:r>
            <a:r>
              <a:rPr lang="en-US" dirty="0"/>
              <a:t>solar enjoy priority grid connection and are supported through </a:t>
            </a:r>
            <a:r>
              <a:rPr lang="en-US" dirty="0" smtClean="0"/>
              <a:t>Feed-in-Tariffs (</a:t>
            </a:r>
            <a:r>
              <a:rPr lang="en-US" dirty="0"/>
              <a:t>FITs) in Germany. This has enabled even the small producers and farmers to connect to </a:t>
            </a:r>
            <a:r>
              <a:rPr lang="en-US" dirty="0" smtClean="0"/>
              <a:t>the grid </a:t>
            </a:r>
            <a:r>
              <a:rPr lang="en-US" dirty="0"/>
              <a:t>and earn revenue by selling solar power.</a:t>
            </a:r>
            <a:endParaRPr lang="en-GB" dirty="0"/>
          </a:p>
        </p:txBody>
      </p:sp>
      <p:sp>
        <p:nvSpPr>
          <p:cNvPr id="5" name="TextBox 4"/>
          <p:cNvSpPr txBox="1"/>
          <p:nvPr/>
        </p:nvSpPr>
        <p:spPr>
          <a:xfrm>
            <a:off x="1200779" y="4700784"/>
            <a:ext cx="5561763" cy="215444"/>
          </a:xfrm>
          <a:prstGeom prst="rect">
            <a:avLst/>
          </a:prstGeom>
          <a:noFill/>
        </p:spPr>
        <p:txBody>
          <a:bodyPr wrap="square" rtlCol="0">
            <a:spAutoFit/>
          </a:bodyPr>
          <a:lstStyle/>
          <a:p>
            <a:r>
              <a:rPr lang="en-GB" sz="800" dirty="0" smtClean="0"/>
              <a:t>* http</a:t>
            </a:r>
            <a:r>
              <a:rPr lang="en-GB" sz="800" dirty="0"/>
              <a:t>://marketrealist.com/2015/02/german-rooftops-domniate-global-photovoltaic-capacity/ (Accessed: </a:t>
            </a:r>
            <a:r>
              <a:rPr lang="en-GB" sz="800" dirty="0" smtClean="0"/>
              <a:t>6</a:t>
            </a:r>
            <a:r>
              <a:rPr lang="en-GB" sz="800" baseline="30000" dirty="0" smtClean="0"/>
              <a:t>th</a:t>
            </a:r>
            <a:r>
              <a:rPr lang="en-GB" sz="800" dirty="0" smtClean="0"/>
              <a:t> June </a:t>
            </a:r>
            <a:r>
              <a:rPr lang="en-GB" sz="800" dirty="0"/>
              <a:t>2016)</a:t>
            </a:r>
          </a:p>
        </p:txBody>
      </p:sp>
      <p:graphicFrame>
        <p:nvGraphicFramePr>
          <p:cNvPr id="7" name="Table 6"/>
          <p:cNvGraphicFramePr>
            <a:graphicFrameLocks noGrp="1"/>
          </p:cNvGraphicFramePr>
          <p:nvPr>
            <p:extLst>
              <p:ext uri="{D42A27DB-BD31-4B8C-83A1-F6EECF244321}">
                <p14:modId xmlns:p14="http://schemas.microsoft.com/office/powerpoint/2010/main" val="3525003349"/>
              </p:ext>
            </p:extLst>
          </p:nvPr>
        </p:nvGraphicFramePr>
        <p:xfrm>
          <a:off x="2192215" y="1321796"/>
          <a:ext cx="4625591" cy="1120963"/>
        </p:xfrm>
        <a:graphic>
          <a:graphicData uri="http://schemas.openxmlformats.org/drawingml/2006/table">
            <a:tbl>
              <a:tblPr firstRow="1" bandRow="1">
                <a:tableStyleId>{5C22544A-7EE6-4342-B048-85BDC9FD1C3A}</a:tableStyleId>
              </a:tblPr>
              <a:tblGrid>
                <a:gridCol w="1179007">
                  <a:extLst>
                    <a:ext uri="{9D8B030D-6E8A-4147-A177-3AD203B41FA5}">
                      <a16:colId xmlns:a16="http://schemas.microsoft.com/office/drawing/2014/main" val="20000"/>
                    </a:ext>
                  </a:extLst>
                </a:gridCol>
                <a:gridCol w="1868993">
                  <a:extLst>
                    <a:ext uri="{9D8B030D-6E8A-4147-A177-3AD203B41FA5}">
                      <a16:colId xmlns:a16="http://schemas.microsoft.com/office/drawing/2014/main" val="20001"/>
                    </a:ext>
                  </a:extLst>
                </a:gridCol>
                <a:gridCol w="1577591">
                  <a:extLst>
                    <a:ext uri="{9D8B030D-6E8A-4147-A177-3AD203B41FA5}">
                      <a16:colId xmlns:a16="http://schemas.microsoft.com/office/drawing/2014/main" val="20002"/>
                    </a:ext>
                  </a:extLst>
                </a:gridCol>
              </a:tblGrid>
              <a:tr h="370840">
                <a:tc>
                  <a:txBody>
                    <a:bodyPr/>
                    <a:lstStyle/>
                    <a:p>
                      <a:pPr algn="ctr"/>
                      <a:r>
                        <a:rPr lang="nb-NO" sz="1200" dirty="0" smtClean="0"/>
                        <a:t>Country</a:t>
                      </a:r>
                      <a:endParaRPr lang="en-GB" sz="1200" dirty="0"/>
                    </a:p>
                  </a:txBody>
                  <a:tcPr marL="0" marR="0" marT="0" marB="0" anchor="ctr"/>
                </a:tc>
                <a:tc>
                  <a:txBody>
                    <a:bodyPr/>
                    <a:lstStyle/>
                    <a:p>
                      <a:pPr algn="ctr"/>
                      <a:r>
                        <a:rPr lang="en-US" sz="1050" dirty="0" smtClean="0"/>
                        <a:t>Cumulative installed solar capacity [GW]</a:t>
                      </a:r>
                      <a:endParaRPr lang="en-GB" sz="1200" dirty="0"/>
                    </a:p>
                  </a:txBody>
                  <a:tcPr marL="0" marR="0" marT="0" marB="0" anchor="ctr"/>
                </a:tc>
                <a:tc>
                  <a:txBody>
                    <a:bodyPr/>
                    <a:lstStyle/>
                    <a:p>
                      <a:pPr algn="ctr"/>
                      <a:r>
                        <a:rPr lang="en-GB" sz="1050" dirty="0" smtClean="0"/>
                        <a:t>MW/million people </a:t>
                      </a:r>
                      <a:endParaRPr lang="en-GB" sz="1050" dirty="0"/>
                    </a:p>
                  </a:txBody>
                  <a:tcPr marL="0" marR="0" marT="0" marB="0" anchor="ctr"/>
                </a:tc>
                <a:extLst>
                  <a:ext uri="{0D108BD9-81ED-4DB2-BD59-A6C34878D82A}">
                    <a16:rowId xmlns:a16="http://schemas.microsoft.com/office/drawing/2014/main" val="10000"/>
                  </a:ext>
                </a:extLst>
              </a:tr>
              <a:tr h="201483">
                <a:tc>
                  <a:txBody>
                    <a:bodyPr/>
                    <a:lstStyle/>
                    <a:p>
                      <a:pPr algn="ctr"/>
                      <a:r>
                        <a:rPr lang="en-US" sz="1200" dirty="0" smtClean="0"/>
                        <a:t>Germany</a:t>
                      </a:r>
                      <a:endParaRPr lang="en-GB" sz="1200" dirty="0"/>
                    </a:p>
                  </a:txBody>
                  <a:tcPr marL="0" marR="0" marT="0" marB="0" anchor="ctr"/>
                </a:tc>
                <a:tc>
                  <a:txBody>
                    <a:bodyPr/>
                    <a:lstStyle/>
                    <a:p>
                      <a:pPr algn="ctr"/>
                      <a:r>
                        <a:rPr lang="nb-NO" sz="1200" dirty="0" smtClean="0"/>
                        <a:t>38</a:t>
                      </a:r>
                      <a:endParaRPr lang="en-GB" sz="1200" dirty="0"/>
                    </a:p>
                  </a:txBody>
                  <a:tcPr marL="0" marR="0" marT="0" marB="0" anchor="ctr"/>
                </a:tc>
                <a:tc>
                  <a:txBody>
                    <a:bodyPr/>
                    <a:lstStyle/>
                    <a:p>
                      <a:pPr algn="ctr"/>
                      <a:r>
                        <a:rPr lang="nb-NO" sz="1200" dirty="0" smtClean="0"/>
                        <a:t>469</a:t>
                      </a:r>
                      <a:endParaRPr lang="en-GB" sz="1200" dirty="0"/>
                    </a:p>
                  </a:txBody>
                  <a:tcPr marL="0" marR="0" marT="0" marB="0" anchor="ctr"/>
                </a:tc>
                <a:extLst>
                  <a:ext uri="{0D108BD9-81ED-4DB2-BD59-A6C34878D82A}">
                    <a16:rowId xmlns:a16="http://schemas.microsoft.com/office/drawing/2014/main" val="10001"/>
                  </a:ext>
                </a:extLst>
              </a:tr>
              <a:tr h="177311">
                <a:tc>
                  <a:txBody>
                    <a:bodyPr/>
                    <a:lstStyle/>
                    <a:p>
                      <a:pPr algn="ctr"/>
                      <a:r>
                        <a:rPr lang="en-US" sz="1200" dirty="0" smtClean="0"/>
                        <a:t>China</a:t>
                      </a:r>
                      <a:endParaRPr lang="en-GB" sz="1200" dirty="0"/>
                    </a:p>
                  </a:txBody>
                  <a:tcPr marL="0" marR="0" marT="0" marB="0" anchor="ctr"/>
                </a:tc>
                <a:tc>
                  <a:txBody>
                    <a:bodyPr/>
                    <a:lstStyle/>
                    <a:p>
                      <a:pPr algn="ctr"/>
                      <a:r>
                        <a:rPr lang="nb-NO" sz="1200" dirty="0" smtClean="0"/>
                        <a:t>28</a:t>
                      </a:r>
                      <a:endParaRPr lang="en-GB" sz="1200" dirty="0"/>
                    </a:p>
                  </a:txBody>
                  <a:tcPr marL="0" marR="0" marT="0" marB="0" anchor="ctr"/>
                </a:tc>
                <a:tc>
                  <a:txBody>
                    <a:bodyPr/>
                    <a:lstStyle/>
                    <a:p>
                      <a:pPr algn="ctr"/>
                      <a:r>
                        <a:rPr lang="nb-NO" sz="1200" dirty="0" smtClean="0"/>
                        <a:t>20</a:t>
                      </a:r>
                      <a:endParaRPr lang="en-GB" sz="1200" dirty="0"/>
                    </a:p>
                  </a:txBody>
                  <a:tcPr marL="0" marR="0" marT="0" marB="0" anchor="ctr"/>
                </a:tc>
                <a:extLst>
                  <a:ext uri="{0D108BD9-81ED-4DB2-BD59-A6C34878D82A}">
                    <a16:rowId xmlns:a16="http://schemas.microsoft.com/office/drawing/2014/main" val="10002"/>
                  </a:ext>
                </a:extLst>
              </a:tr>
              <a:tr h="117970">
                <a:tc>
                  <a:txBody>
                    <a:bodyPr/>
                    <a:lstStyle/>
                    <a:p>
                      <a:pPr algn="ctr"/>
                      <a:r>
                        <a:rPr lang="en-US" sz="1200" dirty="0" smtClean="0"/>
                        <a:t>Japan</a:t>
                      </a:r>
                      <a:endParaRPr lang="en-GB" sz="1200" dirty="0"/>
                    </a:p>
                  </a:txBody>
                  <a:tcPr marL="0" marR="0" marT="0" marB="0" anchor="ctr"/>
                </a:tc>
                <a:tc>
                  <a:txBody>
                    <a:bodyPr/>
                    <a:lstStyle/>
                    <a:p>
                      <a:pPr algn="ctr"/>
                      <a:r>
                        <a:rPr lang="nb-NO" sz="1200" dirty="0" smtClean="0"/>
                        <a:t>23</a:t>
                      </a:r>
                      <a:endParaRPr lang="en-GB" sz="1200" dirty="0"/>
                    </a:p>
                  </a:txBody>
                  <a:tcPr marL="0" marR="0" marT="0" marB="0" anchor="ctr"/>
                </a:tc>
                <a:tc>
                  <a:txBody>
                    <a:bodyPr/>
                    <a:lstStyle/>
                    <a:p>
                      <a:pPr algn="ctr"/>
                      <a:r>
                        <a:rPr lang="nb-NO" sz="1200" dirty="0" smtClean="0"/>
                        <a:t>181</a:t>
                      </a:r>
                      <a:endParaRPr lang="en-GB" sz="1200" dirty="0"/>
                    </a:p>
                  </a:txBody>
                  <a:tcPr marL="0" marR="0" marT="0" marB="0" anchor="ctr"/>
                </a:tc>
                <a:extLst>
                  <a:ext uri="{0D108BD9-81ED-4DB2-BD59-A6C34878D82A}">
                    <a16:rowId xmlns:a16="http://schemas.microsoft.com/office/drawing/2014/main" val="10003"/>
                  </a:ext>
                </a:extLst>
              </a:tr>
              <a:tr h="0">
                <a:tc>
                  <a:txBody>
                    <a:bodyPr/>
                    <a:lstStyle/>
                    <a:p>
                      <a:pPr algn="ctr"/>
                      <a:r>
                        <a:rPr lang="en-US" sz="1200" dirty="0" smtClean="0"/>
                        <a:t>India</a:t>
                      </a:r>
                      <a:endParaRPr lang="en-GB" sz="1200" dirty="0"/>
                    </a:p>
                  </a:txBody>
                  <a:tcPr marL="0" marR="0" marT="0" marB="0" anchor="ctr"/>
                </a:tc>
                <a:tc>
                  <a:txBody>
                    <a:bodyPr/>
                    <a:lstStyle/>
                    <a:p>
                      <a:pPr algn="ctr"/>
                      <a:r>
                        <a:rPr lang="nb-NO" sz="1200" dirty="0" smtClean="0"/>
                        <a:t>3</a:t>
                      </a:r>
                      <a:endParaRPr lang="en-GB" sz="1200" dirty="0"/>
                    </a:p>
                  </a:txBody>
                  <a:tcPr marL="0" marR="0" marT="0" marB="0" anchor="ctr"/>
                </a:tc>
                <a:tc>
                  <a:txBody>
                    <a:bodyPr/>
                    <a:lstStyle/>
                    <a:p>
                      <a:pPr algn="ctr"/>
                      <a:r>
                        <a:rPr lang="nb-NO" sz="1200" dirty="0" smtClean="0"/>
                        <a:t>2.3</a:t>
                      </a:r>
                      <a:endParaRPr lang="en-GB" sz="1200" dirty="0"/>
                    </a:p>
                  </a:txBody>
                  <a:tcPr marL="0" marR="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38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897" y="453007"/>
            <a:ext cx="8152235" cy="771644"/>
          </a:xfrm>
        </p:spPr>
        <p:txBody>
          <a:bodyPr>
            <a:noAutofit/>
          </a:bodyPr>
          <a:lstStyle/>
          <a:p>
            <a:r>
              <a:rPr lang="en-US" sz="2400" b="1" dirty="0"/>
              <a:t>Silicon is used in a </a:t>
            </a:r>
            <a:r>
              <a:rPr lang="en-GB" sz="2400" b="1" dirty="0"/>
              <a:t>number of </a:t>
            </a:r>
            <a:r>
              <a:rPr lang="en-GB" sz="2400" b="1" dirty="0" smtClean="0"/>
              <a:t>processes/applications</a:t>
            </a:r>
            <a:endParaRPr lang="en-GB" sz="2400" b="1" dirty="0"/>
          </a:p>
        </p:txBody>
      </p:sp>
      <p:sp>
        <p:nvSpPr>
          <p:cNvPr id="3" name="Content Placeholder 2"/>
          <p:cNvSpPr>
            <a:spLocks noGrp="1"/>
          </p:cNvSpPr>
          <p:nvPr>
            <p:ph sz="quarter" idx="4"/>
          </p:nvPr>
        </p:nvSpPr>
        <p:spPr>
          <a:xfrm>
            <a:off x="1162050" y="1224650"/>
            <a:ext cx="7678081" cy="3722310"/>
          </a:xfrm>
        </p:spPr>
        <p:txBody>
          <a:bodyPr>
            <a:normAutofit lnSpcReduction="10000"/>
          </a:bodyPr>
          <a:lstStyle/>
          <a:p>
            <a:r>
              <a:rPr lang="en-GB" dirty="0" smtClean="0"/>
              <a:t>• </a:t>
            </a:r>
            <a:r>
              <a:rPr lang="en-GB" b="1" dirty="0" smtClean="0"/>
              <a:t>Ferrosilicon</a:t>
            </a:r>
            <a:r>
              <a:rPr lang="en-GB" dirty="0" smtClean="0"/>
              <a:t> is used both for removing oxygen from liquid steel and cast iron (de-oxidation), as well as being an alloying element. The end-users are the automotive and construction companies.</a:t>
            </a:r>
          </a:p>
          <a:p>
            <a:r>
              <a:rPr lang="en-GB" b="1" dirty="0" smtClean="0"/>
              <a:t>• Silicon is mainly </a:t>
            </a:r>
            <a:r>
              <a:rPr lang="en-GB" dirty="0" smtClean="0"/>
              <a:t>used for alloying other metals, especially aluminium (about 45 % of global silicon production is for alloying purposes). As for ferrosilicon, the end-users are automotive and construction companies.</a:t>
            </a:r>
          </a:p>
          <a:p>
            <a:r>
              <a:rPr lang="en-GB" dirty="0" smtClean="0"/>
              <a:t>• </a:t>
            </a:r>
            <a:r>
              <a:rPr lang="en-GB" b="1" dirty="0" smtClean="0"/>
              <a:t>Silicon is also </a:t>
            </a:r>
            <a:r>
              <a:rPr lang="en-GB" dirty="0" smtClean="0"/>
              <a:t>used as feedstock for the silicone industry (about 40 %). The end products are typically cosmetics, construction, anti-foam, medical equipment, automotive parts, etc. </a:t>
            </a:r>
          </a:p>
          <a:p>
            <a:r>
              <a:rPr lang="en-GB" dirty="0" smtClean="0"/>
              <a:t>• </a:t>
            </a:r>
            <a:r>
              <a:rPr lang="en-GB" b="1" dirty="0" smtClean="0"/>
              <a:t>Silicon is an essential ingredient</a:t>
            </a:r>
            <a:r>
              <a:rPr lang="en-GB" dirty="0" smtClean="0"/>
              <a:t> in semiconductors and in the solar industry (about 10-15 % and growing). In electronic equipment, the amount of pollution elements must be as low as in the ppb (parts per billion) range. More than 90 % of all electronic components are based on silicon. Another important market for the industry is silicon used in solar cells. Here the pollution level is in the ppm (parts per million) range.</a:t>
            </a:r>
            <a:endParaRPr lang="en-GB" dirty="0"/>
          </a:p>
        </p:txBody>
      </p:sp>
    </p:spTree>
    <p:extLst>
      <p:ext uri="{BB962C8B-B14F-4D97-AF65-F5344CB8AC3E}">
        <p14:creationId xmlns:p14="http://schemas.microsoft.com/office/powerpoint/2010/main" val="1582155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GB"/>
          </a:p>
        </p:txBody>
      </p:sp>
      <p:sp>
        <p:nvSpPr>
          <p:cNvPr id="3" name="Content Placeholder 2"/>
          <p:cNvSpPr>
            <a:spLocks noGrp="1"/>
          </p:cNvSpPr>
          <p:nvPr>
            <p:ph sz="quarter" idx="4"/>
          </p:nvPr>
        </p:nvSpPr>
        <p:spPr/>
        <p:txBody>
          <a:bodyPr/>
          <a:lstStyle/>
          <a:p>
            <a:endParaRPr lang="en-GB"/>
          </a:p>
        </p:txBody>
      </p:sp>
      <p:sp>
        <p:nvSpPr>
          <p:cNvPr id="4" name="Text Placeholder 3"/>
          <p:cNvSpPr>
            <a:spLocks noGrp="1"/>
          </p:cNvSpPr>
          <p:nvPr>
            <p:ph type="body" idx="30"/>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893" y="559104"/>
            <a:ext cx="6930238" cy="468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789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rgbClr val="FF0000"/>
                </a:solidFill>
              </a:rPr>
              <a:t>Si production and CO</a:t>
            </a:r>
            <a:r>
              <a:rPr lang="en-US" b="1" baseline="-25000" dirty="0">
                <a:solidFill>
                  <a:srgbClr val="FF0000"/>
                </a:solidFill>
              </a:rPr>
              <a:t>2</a:t>
            </a:r>
            <a:r>
              <a:rPr lang="en-US" b="1" dirty="0">
                <a:solidFill>
                  <a:srgbClr val="FF0000"/>
                </a:solidFill>
              </a:rPr>
              <a:t> </a:t>
            </a:r>
            <a:r>
              <a:rPr lang="en-US" b="1" dirty="0" smtClean="0">
                <a:solidFill>
                  <a:srgbClr val="FF0000"/>
                </a:solidFill>
              </a:rPr>
              <a:t>emissions</a:t>
            </a:r>
            <a:endParaRPr lang="en-GB" dirty="0">
              <a:solidFill>
                <a:srgbClr val="FF0000"/>
              </a:solidFill>
            </a:endParaRPr>
          </a:p>
        </p:txBody>
      </p:sp>
      <p:graphicFrame>
        <p:nvGraphicFramePr>
          <p:cNvPr id="5" name="Content Placeholder 4"/>
          <p:cNvGraphicFramePr>
            <a:graphicFrameLocks noGrp="1"/>
          </p:cNvGraphicFramePr>
          <p:nvPr>
            <p:ph sz="quarter" idx="4"/>
            <p:extLst>
              <p:ext uri="{D42A27DB-BD31-4B8C-83A1-F6EECF244321}">
                <p14:modId xmlns:p14="http://schemas.microsoft.com/office/powerpoint/2010/main" val="2209657915"/>
              </p:ext>
            </p:extLst>
          </p:nvPr>
        </p:nvGraphicFramePr>
        <p:xfrm>
          <a:off x="1162048" y="2132496"/>
          <a:ext cx="7118758" cy="2428240"/>
        </p:xfrm>
        <a:graphic>
          <a:graphicData uri="http://schemas.openxmlformats.org/drawingml/2006/table">
            <a:tbl>
              <a:tblPr firstRow="1" bandRow="1">
                <a:tableStyleId>{5C22544A-7EE6-4342-B048-85BDC9FD1C3A}</a:tableStyleId>
              </a:tblPr>
              <a:tblGrid>
                <a:gridCol w="3559379">
                  <a:extLst>
                    <a:ext uri="{9D8B030D-6E8A-4147-A177-3AD203B41FA5}">
                      <a16:colId xmlns:a16="http://schemas.microsoft.com/office/drawing/2014/main" val="20000"/>
                    </a:ext>
                  </a:extLst>
                </a:gridCol>
                <a:gridCol w="3559379">
                  <a:extLst>
                    <a:ext uri="{9D8B030D-6E8A-4147-A177-3AD203B41FA5}">
                      <a16:colId xmlns:a16="http://schemas.microsoft.com/office/drawing/2014/main" val="20001"/>
                    </a:ext>
                  </a:extLst>
                </a:gridCol>
              </a:tblGrid>
              <a:tr h="370840">
                <a:tc>
                  <a:txBody>
                    <a:bodyPr/>
                    <a:lstStyle/>
                    <a:p>
                      <a:pPr algn="ctr"/>
                      <a:r>
                        <a:rPr lang="en-GB" sz="3600" b="1" i="0" u="none" strike="noStrike" kern="1200" baseline="0" dirty="0" smtClean="0">
                          <a:solidFill>
                            <a:schemeClr val="lt1"/>
                          </a:solidFill>
                          <a:latin typeface="+mn-lt"/>
                          <a:ea typeface="+mn-ea"/>
                          <a:cs typeface="+mn-cs"/>
                        </a:rPr>
                        <a:t>Electricity source</a:t>
                      </a:r>
                      <a:endParaRPr lang="en-GB" sz="3600" dirty="0"/>
                    </a:p>
                  </a:txBody>
                  <a:tcPr anchor="ctr"/>
                </a:tc>
                <a:tc>
                  <a:txBody>
                    <a:bodyPr/>
                    <a:lstStyle/>
                    <a:p>
                      <a:pPr marL="0" algn="ctr" defTabSz="457200" rtl="0" eaLnBrk="1" latinLnBrk="0" hangingPunct="1"/>
                      <a:r>
                        <a:rPr lang="en-GB" sz="2800" b="1" i="0" u="none" strike="noStrike" kern="1200" baseline="0" dirty="0" smtClean="0">
                          <a:solidFill>
                            <a:schemeClr val="lt1"/>
                          </a:solidFill>
                          <a:latin typeface="+mn-lt"/>
                          <a:ea typeface="+mn-ea"/>
                          <a:cs typeface="+mn-cs"/>
                        </a:rPr>
                        <a:t>Total spec. CO</a:t>
                      </a:r>
                      <a:r>
                        <a:rPr lang="en-GB" sz="2800" b="1" i="0" u="none" strike="noStrike" kern="1200" baseline="-25000" dirty="0" smtClean="0">
                          <a:solidFill>
                            <a:schemeClr val="lt1"/>
                          </a:solidFill>
                          <a:latin typeface="+mn-lt"/>
                          <a:ea typeface="+mn-ea"/>
                          <a:cs typeface="+mn-cs"/>
                        </a:rPr>
                        <a:t>2</a:t>
                      </a:r>
                      <a:r>
                        <a:rPr lang="en-GB" sz="2800" b="1" i="0" u="none" strike="noStrike" kern="1200" baseline="0" dirty="0" smtClean="0">
                          <a:solidFill>
                            <a:schemeClr val="lt1"/>
                          </a:solidFill>
                          <a:latin typeface="+mn-lt"/>
                          <a:ea typeface="+mn-ea"/>
                          <a:cs typeface="+mn-cs"/>
                        </a:rPr>
                        <a:t>  </a:t>
                      </a:r>
                    </a:p>
                    <a:p>
                      <a:pPr marL="0" algn="ctr" defTabSz="457200" rtl="0" eaLnBrk="1" latinLnBrk="0" hangingPunct="1"/>
                      <a:r>
                        <a:rPr lang="en-GB" sz="2800" b="1" i="0" u="none" strike="noStrike" kern="1200" baseline="0" dirty="0" smtClean="0">
                          <a:solidFill>
                            <a:schemeClr val="lt1"/>
                          </a:solidFill>
                          <a:latin typeface="+mn-lt"/>
                          <a:ea typeface="+mn-ea"/>
                          <a:cs typeface="+mn-cs"/>
                        </a:rPr>
                        <a:t>(kg CO</a:t>
                      </a:r>
                      <a:r>
                        <a:rPr lang="en-GB" sz="2800" b="1" i="0" u="none" strike="noStrike" kern="1200" baseline="-25000" dirty="0" smtClean="0">
                          <a:solidFill>
                            <a:schemeClr val="lt1"/>
                          </a:solidFill>
                          <a:latin typeface="+mn-lt"/>
                          <a:ea typeface="+mn-ea"/>
                          <a:cs typeface="+mn-cs"/>
                        </a:rPr>
                        <a:t>2</a:t>
                      </a:r>
                      <a:r>
                        <a:rPr lang="en-GB" sz="2800" b="1" i="0" u="none" strike="noStrike" kern="1200" baseline="0" dirty="0" smtClean="0">
                          <a:solidFill>
                            <a:schemeClr val="lt1"/>
                          </a:solidFill>
                          <a:latin typeface="+mn-lt"/>
                          <a:ea typeface="+mn-ea"/>
                          <a:cs typeface="+mn-cs"/>
                        </a:rPr>
                        <a:t>/kg Si)</a:t>
                      </a:r>
                      <a:endParaRPr lang="en-GB" sz="2800" b="1" i="0" u="none" strike="noStrike" kern="1200" baseline="0" dirty="0">
                        <a:solidFill>
                          <a:schemeClr val="lt1"/>
                        </a:solidFill>
                        <a:latin typeface="+mn-lt"/>
                        <a:ea typeface="+mn-ea"/>
                        <a:cs typeface="+mn-cs"/>
                      </a:endParaRPr>
                    </a:p>
                  </a:txBody>
                  <a:tcPr anchor="ctr"/>
                </a:tc>
                <a:extLst>
                  <a:ext uri="{0D108BD9-81ED-4DB2-BD59-A6C34878D82A}">
                    <a16:rowId xmlns:a16="http://schemas.microsoft.com/office/drawing/2014/main" val="10000"/>
                  </a:ext>
                </a:extLst>
              </a:tr>
              <a:tr h="370840">
                <a:tc>
                  <a:txBody>
                    <a:bodyPr/>
                    <a:lstStyle/>
                    <a:p>
                      <a:pPr algn="ctr"/>
                      <a:r>
                        <a:rPr lang="en-GB" sz="1800" b="0" i="0" u="none" strike="noStrike" kern="1200" baseline="0" dirty="0" smtClean="0">
                          <a:solidFill>
                            <a:schemeClr val="dk1"/>
                          </a:solidFill>
                          <a:latin typeface="+mn-lt"/>
                          <a:ea typeface="+mn-ea"/>
                          <a:cs typeface="+mn-cs"/>
                        </a:rPr>
                        <a:t>Theoretical C - free</a:t>
                      </a:r>
                      <a:endParaRPr lang="en-GB" dirty="0"/>
                    </a:p>
                  </a:txBody>
                  <a:tcPr/>
                </a:tc>
                <a:tc>
                  <a:txBody>
                    <a:bodyPr/>
                    <a:lstStyle/>
                    <a:p>
                      <a:pPr algn="ctr"/>
                      <a:r>
                        <a:rPr lang="en-GB" sz="1600" b="0" i="0" u="none" strike="noStrike" kern="1200" baseline="0" dirty="0" smtClean="0">
                          <a:solidFill>
                            <a:schemeClr val="bg1">
                              <a:lumMod val="65000"/>
                            </a:schemeClr>
                          </a:solidFill>
                          <a:latin typeface="+mn-lt"/>
                          <a:ea typeface="+mn-ea"/>
                          <a:cs typeface="+mn-cs"/>
                        </a:rPr>
                        <a:t>[1.6 (1CO</a:t>
                      </a:r>
                      <a:r>
                        <a:rPr lang="en-GB" sz="1600" b="0" i="0" u="none" strike="noStrike" kern="1200" baseline="-25000" dirty="0" smtClean="0">
                          <a:solidFill>
                            <a:schemeClr val="bg1">
                              <a:lumMod val="65000"/>
                            </a:schemeClr>
                          </a:solidFill>
                          <a:latin typeface="+mn-lt"/>
                          <a:ea typeface="+mn-ea"/>
                          <a:cs typeface="+mn-cs"/>
                        </a:rPr>
                        <a:t>2</a:t>
                      </a:r>
                      <a:r>
                        <a:rPr lang="en-GB" sz="1600" b="0" i="0" u="none" strike="noStrike" kern="1200" baseline="0" dirty="0" smtClean="0">
                          <a:solidFill>
                            <a:schemeClr val="bg1">
                              <a:lumMod val="65000"/>
                            </a:schemeClr>
                          </a:solidFill>
                          <a:latin typeface="+mn-lt"/>
                          <a:ea typeface="+mn-ea"/>
                          <a:cs typeface="+mn-cs"/>
                        </a:rPr>
                        <a:t>/Si)] </a:t>
                      </a:r>
                      <a:r>
                        <a:rPr lang="en-GB" sz="1600" b="0" i="0" u="none" strike="noStrike" kern="1200" baseline="0" dirty="0" smtClean="0">
                          <a:solidFill>
                            <a:schemeClr val="dk1"/>
                          </a:solidFill>
                          <a:latin typeface="+mn-lt"/>
                          <a:ea typeface="+mn-ea"/>
                          <a:cs typeface="+mn-cs"/>
                        </a:rPr>
                        <a:t>– 3.2 (2 CO =&gt; 2CO</a:t>
                      </a:r>
                      <a:r>
                        <a:rPr lang="en-GB" sz="1600" b="0" i="0" u="none" strike="noStrike" kern="1200" baseline="-25000" dirty="0" smtClean="0">
                          <a:solidFill>
                            <a:schemeClr val="dk1"/>
                          </a:solidFill>
                          <a:latin typeface="+mn-lt"/>
                          <a:ea typeface="+mn-ea"/>
                          <a:cs typeface="+mn-cs"/>
                        </a:rPr>
                        <a:t>2</a:t>
                      </a:r>
                      <a:r>
                        <a:rPr lang="en-GB" sz="1600" b="0" i="0" u="none" strike="noStrike" kern="1200" baseline="0" dirty="0" smtClean="0">
                          <a:solidFill>
                            <a:schemeClr val="dk1"/>
                          </a:solidFill>
                          <a:latin typeface="+mn-lt"/>
                          <a:ea typeface="+mn-ea"/>
                          <a:cs typeface="+mn-cs"/>
                        </a:rPr>
                        <a:t>/Si)</a:t>
                      </a:r>
                      <a:endParaRPr lang="en-GB" dirty="0"/>
                    </a:p>
                  </a:txBody>
                  <a:tcPr/>
                </a:tc>
                <a:extLst>
                  <a:ext uri="{0D108BD9-81ED-4DB2-BD59-A6C34878D82A}">
                    <a16:rowId xmlns:a16="http://schemas.microsoft.com/office/drawing/2014/main" val="10001"/>
                  </a:ext>
                </a:extLst>
              </a:tr>
              <a:tr h="370840">
                <a:tc>
                  <a:txBody>
                    <a:bodyPr/>
                    <a:lstStyle/>
                    <a:p>
                      <a:pPr algn="ctr"/>
                      <a:r>
                        <a:rPr lang="en-GB" sz="1800" b="0" i="0" u="none" strike="noStrike" kern="1200" baseline="0" dirty="0" smtClean="0">
                          <a:solidFill>
                            <a:schemeClr val="dk1"/>
                          </a:solidFill>
                          <a:latin typeface="+mn-lt"/>
                          <a:ea typeface="+mn-ea"/>
                          <a:cs typeface="+mn-cs"/>
                        </a:rPr>
                        <a:t>Hydro/Nuclear</a:t>
                      </a:r>
                      <a:endParaRPr lang="en-GB" dirty="0"/>
                    </a:p>
                  </a:txBody>
                  <a:tcPr/>
                </a:tc>
                <a:tc>
                  <a:txBody>
                    <a:bodyPr/>
                    <a:lstStyle/>
                    <a:p>
                      <a:pPr algn="ctr"/>
                      <a:r>
                        <a:rPr lang="en-GB" sz="1800" b="0" i="0" u="none" strike="noStrike" kern="1200" baseline="0" dirty="0" smtClean="0">
                          <a:solidFill>
                            <a:schemeClr val="dk1"/>
                          </a:solidFill>
                          <a:latin typeface="+mn-lt"/>
                          <a:ea typeface="+mn-ea"/>
                          <a:cs typeface="+mn-cs"/>
                        </a:rPr>
                        <a:t>4.3</a:t>
                      </a:r>
                      <a:endParaRPr lang="en-GB" dirty="0"/>
                    </a:p>
                  </a:txBody>
                  <a:tcPr/>
                </a:tc>
                <a:extLst>
                  <a:ext uri="{0D108BD9-81ED-4DB2-BD59-A6C34878D82A}">
                    <a16:rowId xmlns:a16="http://schemas.microsoft.com/office/drawing/2014/main" val="10002"/>
                  </a:ext>
                </a:extLst>
              </a:tr>
              <a:tr h="370840">
                <a:tc>
                  <a:txBody>
                    <a:bodyPr/>
                    <a:lstStyle/>
                    <a:p>
                      <a:pPr algn="ctr"/>
                      <a:r>
                        <a:rPr lang="en-GB" sz="1800" b="0" i="0" u="none" strike="noStrike" kern="1200" baseline="0" dirty="0" smtClean="0">
                          <a:solidFill>
                            <a:schemeClr val="dk1"/>
                          </a:solidFill>
                          <a:latin typeface="+mn-lt"/>
                          <a:ea typeface="+mn-ea"/>
                          <a:cs typeface="+mn-cs"/>
                        </a:rPr>
                        <a:t>Gas Power</a:t>
                      </a:r>
                      <a:endParaRPr lang="en-GB" dirty="0"/>
                    </a:p>
                  </a:txBody>
                  <a:tcPr/>
                </a:tc>
                <a:tc>
                  <a:txBody>
                    <a:bodyPr/>
                    <a:lstStyle/>
                    <a:p>
                      <a:pPr algn="ctr"/>
                      <a:r>
                        <a:rPr lang="en-GB" sz="1800" b="0" i="0" u="none" strike="noStrike" kern="1200" baseline="0" dirty="0" smtClean="0">
                          <a:solidFill>
                            <a:schemeClr val="dk1"/>
                          </a:solidFill>
                          <a:latin typeface="+mn-lt"/>
                          <a:ea typeface="+mn-ea"/>
                          <a:cs typeface="+mn-cs"/>
                        </a:rPr>
                        <a:t>10.6</a:t>
                      </a:r>
                      <a:endParaRPr lang="en-GB" dirty="0"/>
                    </a:p>
                  </a:txBody>
                  <a:tcPr/>
                </a:tc>
                <a:extLst>
                  <a:ext uri="{0D108BD9-81ED-4DB2-BD59-A6C34878D82A}">
                    <a16:rowId xmlns:a16="http://schemas.microsoft.com/office/drawing/2014/main" val="10003"/>
                  </a:ext>
                </a:extLst>
              </a:tr>
              <a:tr h="370840">
                <a:tc>
                  <a:txBody>
                    <a:bodyPr/>
                    <a:lstStyle/>
                    <a:p>
                      <a:pPr algn="ctr"/>
                      <a:r>
                        <a:rPr lang="en-GB" sz="1800" b="0" i="0" u="none" strike="noStrike" kern="1200" baseline="0" dirty="0" smtClean="0">
                          <a:solidFill>
                            <a:schemeClr val="dk1"/>
                          </a:solidFill>
                          <a:latin typeface="+mn-lt"/>
                          <a:ea typeface="+mn-ea"/>
                          <a:cs typeface="+mn-cs"/>
                        </a:rPr>
                        <a:t>Coal power</a:t>
                      </a:r>
                      <a:endParaRPr lang="en-GB" dirty="0"/>
                    </a:p>
                  </a:txBody>
                  <a:tcPr/>
                </a:tc>
                <a:tc>
                  <a:txBody>
                    <a:bodyPr/>
                    <a:lstStyle/>
                    <a:p>
                      <a:pPr algn="ctr"/>
                      <a:r>
                        <a:rPr lang="en-GB" sz="1800" b="0" i="0" u="none" strike="noStrike" kern="1200" baseline="0" dirty="0" smtClean="0">
                          <a:solidFill>
                            <a:schemeClr val="dk1"/>
                          </a:solidFill>
                          <a:latin typeface="+mn-lt"/>
                          <a:ea typeface="+mn-ea"/>
                          <a:cs typeface="+mn-cs"/>
                        </a:rPr>
                        <a:t>17.7</a:t>
                      </a:r>
                      <a:endParaRPr lang="en-GB" dirty="0"/>
                    </a:p>
                  </a:txBody>
                  <a:tcPr/>
                </a:tc>
                <a:extLst>
                  <a:ext uri="{0D108BD9-81ED-4DB2-BD59-A6C34878D82A}">
                    <a16:rowId xmlns:a16="http://schemas.microsoft.com/office/drawing/2014/main" val="10004"/>
                  </a:ext>
                </a:extLst>
              </a:tr>
            </a:tbl>
          </a:graphicData>
        </a:graphic>
      </p:graphicFrame>
      <p:sp>
        <p:nvSpPr>
          <p:cNvPr id="4" name="Text Placeholder 3"/>
          <p:cNvSpPr>
            <a:spLocks noGrp="1"/>
          </p:cNvSpPr>
          <p:nvPr>
            <p:ph type="body" idx="30"/>
          </p:nvPr>
        </p:nvSpPr>
        <p:spPr/>
        <p:txBody>
          <a:bodyPr/>
          <a:lstStyle/>
          <a:p>
            <a:r>
              <a:rPr lang="en-GB" dirty="0" smtClean="0"/>
              <a:t>SiO</a:t>
            </a:r>
            <a:r>
              <a:rPr lang="en-GB" baseline="-25000" dirty="0" smtClean="0"/>
              <a:t>2</a:t>
            </a:r>
            <a:r>
              <a:rPr lang="en-GB" dirty="0" smtClean="0"/>
              <a:t>(s)+(1+x)C(s) = </a:t>
            </a:r>
            <a:r>
              <a:rPr lang="en-GB" dirty="0" err="1" smtClean="0"/>
              <a:t>xSi</a:t>
            </a:r>
            <a:r>
              <a:rPr lang="en-GB" dirty="0" smtClean="0"/>
              <a:t>+(1-x)SiO(g)+(1+x)CO(g) </a:t>
            </a:r>
            <a:endParaRPr lang="en-GB" dirty="0"/>
          </a:p>
        </p:txBody>
      </p:sp>
    </p:spTree>
    <p:extLst>
      <p:ext uri="{BB962C8B-B14F-4D97-AF65-F5344CB8AC3E}">
        <p14:creationId xmlns:p14="http://schemas.microsoft.com/office/powerpoint/2010/main" val="3904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GB"/>
          </a:p>
        </p:txBody>
      </p:sp>
      <p:sp>
        <p:nvSpPr>
          <p:cNvPr id="3" name="Content Placeholder 2"/>
          <p:cNvSpPr>
            <a:spLocks noGrp="1"/>
          </p:cNvSpPr>
          <p:nvPr>
            <p:ph sz="quarter" idx="4"/>
          </p:nvPr>
        </p:nvSpPr>
        <p:spPr/>
        <p:txBody>
          <a:bodyPr/>
          <a:lstStyle/>
          <a:p>
            <a:endParaRPr lang="en-GB" dirty="0"/>
          </a:p>
        </p:txBody>
      </p:sp>
      <p:sp>
        <p:nvSpPr>
          <p:cNvPr id="4" name="Text Placeholder 3"/>
          <p:cNvSpPr>
            <a:spLocks noGrp="1"/>
          </p:cNvSpPr>
          <p:nvPr>
            <p:ph type="body" idx="30"/>
          </p:nvPr>
        </p:nvSpPr>
        <p:spPr>
          <a:xfrm>
            <a:off x="1162051" y="1254181"/>
            <a:ext cx="7678080" cy="400097"/>
          </a:xfrm>
        </p:spPr>
        <p:txBody>
          <a:bodyPr/>
          <a:lstStyle/>
          <a:p>
            <a:r>
              <a:rPr lang="en-GB" dirty="0"/>
              <a:t>Elkem sustainability report 2014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98" y="633356"/>
            <a:ext cx="4087999" cy="437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168416" y="80468"/>
            <a:ext cx="3661033" cy="5003596"/>
            <a:chOff x="0" y="0"/>
            <a:chExt cx="2470068" cy="3330633"/>
          </a:xfrm>
        </p:grpSpPr>
        <p:sp>
          <p:nvSpPr>
            <p:cNvPr id="7" name="Text Box 2"/>
            <p:cNvSpPr txBox="1">
              <a:spLocks noChangeArrowheads="1"/>
            </p:cNvSpPr>
            <p:nvPr/>
          </p:nvSpPr>
          <p:spPr bwMode="auto">
            <a:xfrm>
              <a:off x="100940" y="3117273"/>
              <a:ext cx="2196936" cy="21336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0000"/>
                </a:lnSpc>
                <a:spcAft>
                  <a:spcPts val="900"/>
                </a:spcAft>
              </a:pPr>
              <a:r>
                <a:rPr lang="en-GB" sz="1400" kern="0" dirty="0" smtClean="0">
                  <a:effectLst/>
                  <a:latin typeface="NimbusRomNo9L-ReguItal"/>
                  <a:ea typeface="Tw Cen MT"/>
                  <a:cs typeface="NimbusRomNo9L-ReguItal"/>
                </a:rPr>
                <a:t>Main steps in the Si-process (Elkem)</a:t>
              </a:r>
              <a:endParaRPr lang="en-GB" sz="2800" kern="1200" dirty="0">
                <a:effectLst/>
                <a:latin typeface="Tw Cen MT"/>
                <a:ea typeface="Tw Cen MT"/>
                <a:cs typeface="Times New Roma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798" r="11927"/>
            <a:stretch/>
          </p:blipFill>
          <p:spPr bwMode="auto">
            <a:xfrm>
              <a:off x="0" y="0"/>
              <a:ext cx="2470068" cy="3117273"/>
            </a:xfrm>
            <a:prstGeom prst="rect">
              <a:avLst/>
            </a:prstGeom>
            <a:noFill/>
            <a:ln w="12700">
              <a:noFill/>
              <a:miter lim="800000"/>
              <a:headEnd type="none" w="sm" len="sm"/>
              <a:tailEnd type="none" w="sm" len="sm"/>
            </a:ln>
            <a:effectLst/>
          </p:spPr>
        </p:pic>
      </p:grpSp>
    </p:spTree>
    <p:extLst>
      <p:ext uri="{BB962C8B-B14F-4D97-AF65-F5344CB8AC3E}">
        <p14:creationId xmlns:p14="http://schemas.microsoft.com/office/powerpoint/2010/main" val="5543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alProduction_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935</Words>
  <Application>Microsoft Office PowerPoint</Application>
  <PresentationFormat>On-screen Show (16:9)</PresentationFormat>
  <Paragraphs>191</Paragraphs>
  <Slides>28</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Avenir Next Condensed Demi Bold</vt:lpstr>
      <vt:lpstr>Avenir Next Condensed Medium</vt:lpstr>
      <vt:lpstr>Calibri</vt:lpstr>
      <vt:lpstr>Century Gothic</vt:lpstr>
      <vt:lpstr>Comic Sans MS</vt:lpstr>
      <vt:lpstr>NimbusRomNo9L-ReguItal</vt:lpstr>
      <vt:lpstr>Times New Roman</vt:lpstr>
      <vt:lpstr>Tw Cen MT</vt:lpstr>
      <vt:lpstr>MetalProduction_mal</vt:lpstr>
      <vt:lpstr>Green competitiveness in the silicon industry?</vt:lpstr>
      <vt:lpstr>Content of this presentation</vt:lpstr>
      <vt:lpstr>Metal production: Reductants/Energy sources</vt:lpstr>
      <vt:lpstr>The system Earth is not closed with respect to energy</vt:lpstr>
      <vt:lpstr>The Renewable energy leader globally ICRIER Working Paper 329 Ashok Gulati, Stuti Manchanda, Rakesh Kacker: Harvesting Solar Power in India! Aug 2016</vt:lpstr>
      <vt:lpstr>Silicon is used in a number of processes/applications</vt:lpstr>
      <vt:lpstr>PowerPoint Presentation</vt:lpstr>
      <vt:lpstr>Si production and CO2 emissions</vt:lpstr>
      <vt:lpstr>PowerPoint Presentation</vt:lpstr>
      <vt:lpstr>The Solsilc process</vt:lpstr>
      <vt:lpstr>The Elkem Solar Route</vt:lpstr>
      <vt:lpstr>What happens when cold CH4 (g) meets hot SiO (g)? </vt:lpstr>
      <vt:lpstr>Theory</vt:lpstr>
      <vt:lpstr>GasFerroSil project</vt:lpstr>
      <vt:lpstr>Green = Circular?</vt:lpstr>
      <vt:lpstr>Elkem: Carbon Neutral Metal Production (CNMP)</vt:lpstr>
      <vt:lpstr>Elkem: Carbon Neutral Metal Production (CNMP)</vt:lpstr>
      <vt:lpstr>PowerPoint Presentation</vt:lpstr>
      <vt:lpstr>Finnfjord Vision</vt:lpstr>
      <vt:lpstr>Ambitious</vt:lpstr>
      <vt:lpstr>Sustainable business models</vt:lpstr>
      <vt:lpstr>Green Clusters – Industry Symbiosis</vt:lpstr>
      <vt:lpstr>Industrial Cluster or Symbiosis – links</vt:lpstr>
      <vt:lpstr>The corporations are made of Processes</vt:lpstr>
      <vt:lpstr>“New” corporations by rearranging “old” processes</vt:lpstr>
      <vt:lpstr>The 2052 Forecast: What will happen? How can metal production contribute? </vt:lpstr>
      <vt:lpstr>Metal production: Reductants/Energy 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EKR</dc:creator>
  <cp:lastModifiedBy>Leiv Kolbeinsen</cp:lastModifiedBy>
  <cp:revision>158</cp:revision>
  <dcterms:created xsi:type="dcterms:W3CDTF">2015-06-16T12:50:30Z</dcterms:created>
  <dcterms:modified xsi:type="dcterms:W3CDTF">2016-12-12T08:09:38Z</dcterms:modified>
</cp:coreProperties>
</file>