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60" r:id="rId7"/>
    <p:sldId id="258" r:id="rId8"/>
    <p:sldId id="261" r:id="rId9"/>
    <p:sldId id="259" r:id="rId10"/>
    <p:sldId id="270" r:id="rId11"/>
    <p:sldId id="263" r:id="rId12"/>
    <p:sldId id="262" r:id="rId13"/>
    <p:sldId id="266" r:id="rId14"/>
    <p:sldId id="267" r:id="rId15"/>
    <p:sldId id="268" r:id="rId16"/>
    <p:sldId id="276" r:id="rId17"/>
    <p:sldId id="277" r:id="rId18"/>
    <p:sldId id="269" r:id="rId19"/>
    <p:sldId id="274" r:id="rId20"/>
    <p:sldId id="272" r:id="rId21"/>
    <p:sldId id="273" r:id="rId22"/>
    <p:sldId id="271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10323E-0DCD-440A-8CD7-03A287E6129A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nb-NO"/>
        </a:p>
      </dgm:t>
    </dgm:pt>
    <dgm:pt modelId="{BE0DC211-C1DD-441E-9625-FE8ED300E488}">
      <dgm:prSet phldrT="[Text]"/>
      <dgm:spPr/>
      <dgm:t>
        <a:bodyPr/>
        <a:lstStyle/>
        <a:p>
          <a:r>
            <a:rPr lang="nb-NO" dirty="0"/>
            <a:t>All </a:t>
          </a:r>
          <a:r>
            <a:rPr lang="nb-NO" dirty="0" err="1"/>
            <a:t>publications</a:t>
          </a:r>
          <a:endParaRPr lang="nb-NO" dirty="0"/>
        </a:p>
      </dgm:t>
    </dgm:pt>
    <dgm:pt modelId="{F629D0F7-4A9E-47FB-A7A6-FD0CDE847443}" type="parTrans" cxnId="{A300ED91-B0C1-49B8-8EB8-1606C21D90C0}">
      <dgm:prSet/>
      <dgm:spPr/>
      <dgm:t>
        <a:bodyPr/>
        <a:lstStyle/>
        <a:p>
          <a:endParaRPr lang="nb-NO"/>
        </a:p>
      </dgm:t>
    </dgm:pt>
    <dgm:pt modelId="{70726273-C8C9-471E-913D-3A798DA99652}" type="sibTrans" cxnId="{A300ED91-B0C1-49B8-8EB8-1606C21D90C0}">
      <dgm:prSet/>
      <dgm:spPr/>
      <dgm:t>
        <a:bodyPr/>
        <a:lstStyle/>
        <a:p>
          <a:endParaRPr lang="nb-NO"/>
        </a:p>
      </dgm:t>
    </dgm:pt>
    <dgm:pt modelId="{C0F3ED21-BB5D-40DA-8051-EE877016BA0F}">
      <dgm:prSet phldrT="[Text]"/>
      <dgm:spPr>
        <a:solidFill>
          <a:schemeClr val="accent6"/>
        </a:solidFill>
      </dgm:spPr>
      <dgm:t>
        <a:bodyPr/>
        <a:lstStyle/>
        <a:p>
          <a:r>
            <a:rPr lang="nb-NO" dirty="0"/>
            <a:t>Open </a:t>
          </a:r>
          <a:r>
            <a:rPr lang="nb-NO" dirty="0" err="1"/>
            <a:t>publications</a:t>
          </a:r>
          <a:endParaRPr lang="nb-NO" dirty="0"/>
        </a:p>
      </dgm:t>
    </dgm:pt>
    <dgm:pt modelId="{B3FE4F92-E095-425F-9DB2-E01D7728B589}" type="parTrans" cxnId="{8F92F7AF-58C6-4DDC-A969-28F22AF11C04}">
      <dgm:prSet/>
      <dgm:spPr/>
      <dgm:t>
        <a:bodyPr/>
        <a:lstStyle/>
        <a:p>
          <a:endParaRPr lang="nb-NO"/>
        </a:p>
      </dgm:t>
    </dgm:pt>
    <dgm:pt modelId="{65EBED28-04D7-4E54-8563-21C257F0D477}" type="sibTrans" cxnId="{8F92F7AF-58C6-4DDC-A969-28F22AF11C04}">
      <dgm:prSet/>
      <dgm:spPr/>
      <dgm:t>
        <a:bodyPr/>
        <a:lstStyle/>
        <a:p>
          <a:endParaRPr lang="nb-NO"/>
        </a:p>
      </dgm:t>
    </dgm:pt>
    <dgm:pt modelId="{9D98800B-7B30-492A-9A7D-DE9B265357BD}">
      <dgm:prSet phldrT="[Text]"/>
      <dgm:spPr>
        <a:solidFill>
          <a:schemeClr val="accent4"/>
        </a:solidFill>
      </dgm:spPr>
      <dgm:t>
        <a:bodyPr/>
        <a:lstStyle/>
        <a:p>
          <a:r>
            <a:rPr lang="nb-NO" dirty="0"/>
            <a:t>Open </a:t>
          </a:r>
          <a:r>
            <a:rPr lang="nb-NO" dirty="0" err="1"/>
            <a:t>publications</a:t>
          </a:r>
          <a:r>
            <a:rPr lang="nb-NO" dirty="0"/>
            <a:t> in </a:t>
          </a:r>
          <a:r>
            <a:rPr lang="nb-NO" dirty="0" err="1"/>
            <a:t>open</a:t>
          </a:r>
          <a:r>
            <a:rPr lang="nb-NO" dirty="0"/>
            <a:t> </a:t>
          </a:r>
          <a:r>
            <a:rPr lang="nb-NO" dirty="0" err="1"/>
            <a:t>channels</a:t>
          </a:r>
          <a:endParaRPr lang="nb-NO" dirty="0"/>
        </a:p>
      </dgm:t>
    </dgm:pt>
    <dgm:pt modelId="{7621CC01-D393-45EC-BC62-BC27F3A9166F}" type="parTrans" cxnId="{94AB47BF-1015-4E4C-9B95-09B002288067}">
      <dgm:prSet/>
      <dgm:spPr/>
      <dgm:t>
        <a:bodyPr/>
        <a:lstStyle/>
        <a:p>
          <a:endParaRPr lang="nb-NO"/>
        </a:p>
      </dgm:t>
    </dgm:pt>
    <dgm:pt modelId="{4BFC46D5-5045-4562-86D9-CC5486EE7949}" type="sibTrans" cxnId="{94AB47BF-1015-4E4C-9B95-09B002288067}">
      <dgm:prSet/>
      <dgm:spPr/>
      <dgm:t>
        <a:bodyPr/>
        <a:lstStyle/>
        <a:p>
          <a:endParaRPr lang="nb-NO"/>
        </a:p>
      </dgm:t>
    </dgm:pt>
    <dgm:pt modelId="{E04C5E3B-CFA2-4269-A5D2-2934A9546096}" type="pres">
      <dgm:prSet presAssocID="{C310323E-0DCD-440A-8CD7-03A287E6129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21056A1E-E1DA-406A-B651-EFE91FD4A96E}" type="pres">
      <dgm:prSet presAssocID="{C310323E-0DCD-440A-8CD7-03A287E6129A}" presName="comp1" presStyleCnt="0"/>
      <dgm:spPr/>
    </dgm:pt>
    <dgm:pt modelId="{A3E80F6B-AA89-4B9F-93F6-0ACA66EF97E0}" type="pres">
      <dgm:prSet presAssocID="{C310323E-0DCD-440A-8CD7-03A287E6129A}" presName="circle1" presStyleLbl="node1" presStyleIdx="0" presStyleCnt="3" custLinFactNeighborY="173"/>
      <dgm:spPr/>
      <dgm:t>
        <a:bodyPr/>
        <a:lstStyle/>
        <a:p>
          <a:endParaRPr lang="nb-NO"/>
        </a:p>
      </dgm:t>
    </dgm:pt>
    <dgm:pt modelId="{DE432EDC-1BAA-4AD1-B0A7-EE47F59F0A66}" type="pres">
      <dgm:prSet presAssocID="{C310323E-0DCD-440A-8CD7-03A287E6129A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B45C09B-9851-4CBC-B7C0-D6A559FF700C}" type="pres">
      <dgm:prSet presAssocID="{C310323E-0DCD-440A-8CD7-03A287E6129A}" presName="comp2" presStyleCnt="0"/>
      <dgm:spPr/>
    </dgm:pt>
    <dgm:pt modelId="{AC937F1E-D88F-4D3B-9F61-49295BA95540}" type="pres">
      <dgm:prSet presAssocID="{C310323E-0DCD-440A-8CD7-03A287E6129A}" presName="circle2" presStyleLbl="node1" presStyleIdx="1" presStyleCnt="3"/>
      <dgm:spPr/>
      <dgm:t>
        <a:bodyPr/>
        <a:lstStyle/>
        <a:p>
          <a:endParaRPr lang="nb-NO"/>
        </a:p>
      </dgm:t>
    </dgm:pt>
    <dgm:pt modelId="{A21AE741-3765-4553-8044-A27EA534AE83}" type="pres">
      <dgm:prSet presAssocID="{C310323E-0DCD-440A-8CD7-03A287E6129A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E4B4D36-7CF4-4B74-A4C1-984C9D99CFF8}" type="pres">
      <dgm:prSet presAssocID="{C310323E-0DCD-440A-8CD7-03A287E6129A}" presName="comp3" presStyleCnt="0"/>
      <dgm:spPr/>
    </dgm:pt>
    <dgm:pt modelId="{1AE71663-0FC0-463C-B7CA-8E33C8604F7B}" type="pres">
      <dgm:prSet presAssocID="{C310323E-0DCD-440A-8CD7-03A287E6129A}" presName="circle3" presStyleLbl="node1" presStyleIdx="2" presStyleCnt="3"/>
      <dgm:spPr/>
      <dgm:t>
        <a:bodyPr/>
        <a:lstStyle/>
        <a:p>
          <a:endParaRPr lang="nb-NO"/>
        </a:p>
      </dgm:t>
    </dgm:pt>
    <dgm:pt modelId="{B122E79B-56EF-4638-A2C7-4D6A3E0DDA83}" type="pres">
      <dgm:prSet presAssocID="{C310323E-0DCD-440A-8CD7-03A287E6129A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8B389671-2097-4957-9518-0D738BAC0974}" type="presOf" srcId="{9D98800B-7B30-492A-9A7D-DE9B265357BD}" destId="{B122E79B-56EF-4638-A2C7-4D6A3E0DDA83}" srcOrd="1" destOrd="0" presId="urn:microsoft.com/office/officeart/2005/8/layout/venn2"/>
    <dgm:cxn modelId="{A300ED91-B0C1-49B8-8EB8-1606C21D90C0}" srcId="{C310323E-0DCD-440A-8CD7-03A287E6129A}" destId="{BE0DC211-C1DD-441E-9625-FE8ED300E488}" srcOrd="0" destOrd="0" parTransId="{F629D0F7-4A9E-47FB-A7A6-FD0CDE847443}" sibTransId="{70726273-C8C9-471E-913D-3A798DA99652}"/>
    <dgm:cxn modelId="{B038355C-ED6C-4B9C-922D-64F571F45D4D}" type="presOf" srcId="{C0F3ED21-BB5D-40DA-8051-EE877016BA0F}" destId="{A21AE741-3765-4553-8044-A27EA534AE83}" srcOrd="1" destOrd="0" presId="urn:microsoft.com/office/officeart/2005/8/layout/venn2"/>
    <dgm:cxn modelId="{FA13E4C4-F0FE-474C-B949-FDF402BFD235}" type="presOf" srcId="{C310323E-0DCD-440A-8CD7-03A287E6129A}" destId="{E04C5E3B-CFA2-4269-A5D2-2934A9546096}" srcOrd="0" destOrd="0" presId="urn:microsoft.com/office/officeart/2005/8/layout/venn2"/>
    <dgm:cxn modelId="{EAEF80C2-8079-4FEE-A6F1-4C2BEFCFA903}" type="presOf" srcId="{BE0DC211-C1DD-441E-9625-FE8ED300E488}" destId="{A3E80F6B-AA89-4B9F-93F6-0ACA66EF97E0}" srcOrd="0" destOrd="0" presId="urn:microsoft.com/office/officeart/2005/8/layout/venn2"/>
    <dgm:cxn modelId="{94AB47BF-1015-4E4C-9B95-09B002288067}" srcId="{C310323E-0DCD-440A-8CD7-03A287E6129A}" destId="{9D98800B-7B30-492A-9A7D-DE9B265357BD}" srcOrd="2" destOrd="0" parTransId="{7621CC01-D393-45EC-BC62-BC27F3A9166F}" sibTransId="{4BFC46D5-5045-4562-86D9-CC5486EE7949}"/>
    <dgm:cxn modelId="{17078438-6185-42D3-9741-478166958664}" type="presOf" srcId="{9D98800B-7B30-492A-9A7D-DE9B265357BD}" destId="{1AE71663-0FC0-463C-B7CA-8E33C8604F7B}" srcOrd="0" destOrd="0" presId="urn:microsoft.com/office/officeart/2005/8/layout/venn2"/>
    <dgm:cxn modelId="{8F92F7AF-58C6-4DDC-A969-28F22AF11C04}" srcId="{C310323E-0DCD-440A-8CD7-03A287E6129A}" destId="{C0F3ED21-BB5D-40DA-8051-EE877016BA0F}" srcOrd="1" destOrd="0" parTransId="{B3FE4F92-E095-425F-9DB2-E01D7728B589}" sibTransId="{65EBED28-04D7-4E54-8563-21C257F0D477}"/>
    <dgm:cxn modelId="{78452D1F-C122-40C9-9213-28BD426F056E}" type="presOf" srcId="{C0F3ED21-BB5D-40DA-8051-EE877016BA0F}" destId="{AC937F1E-D88F-4D3B-9F61-49295BA95540}" srcOrd="0" destOrd="0" presId="urn:microsoft.com/office/officeart/2005/8/layout/venn2"/>
    <dgm:cxn modelId="{FEA6F22C-1527-4DE3-BF93-D1DF7CFD9EDA}" type="presOf" srcId="{BE0DC211-C1DD-441E-9625-FE8ED300E488}" destId="{DE432EDC-1BAA-4AD1-B0A7-EE47F59F0A66}" srcOrd="1" destOrd="0" presId="urn:microsoft.com/office/officeart/2005/8/layout/venn2"/>
    <dgm:cxn modelId="{47F903B3-87DC-47D5-A9A2-2C53CDDFB05D}" type="presParOf" srcId="{E04C5E3B-CFA2-4269-A5D2-2934A9546096}" destId="{21056A1E-E1DA-406A-B651-EFE91FD4A96E}" srcOrd="0" destOrd="0" presId="urn:microsoft.com/office/officeart/2005/8/layout/venn2"/>
    <dgm:cxn modelId="{16478301-0D84-4DEB-B924-B4045DE06CB1}" type="presParOf" srcId="{21056A1E-E1DA-406A-B651-EFE91FD4A96E}" destId="{A3E80F6B-AA89-4B9F-93F6-0ACA66EF97E0}" srcOrd="0" destOrd="0" presId="urn:microsoft.com/office/officeart/2005/8/layout/venn2"/>
    <dgm:cxn modelId="{875BFA79-5496-4DC4-B2BC-4EA0D99950A4}" type="presParOf" srcId="{21056A1E-E1DA-406A-B651-EFE91FD4A96E}" destId="{DE432EDC-1BAA-4AD1-B0A7-EE47F59F0A66}" srcOrd="1" destOrd="0" presId="urn:microsoft.com/office/officeart/2005/8/layout/venn2"/>
    <dgm:cxn modelId="{F464D801-2246-46AE-AD1E-6821DE770A9B}" type="presParOf" srcId="{E04C5E3B-CFA2-4269-A5D2-2934A9546096}" destId="{2B45C09B-9851-4CBC-B7C0-D6A559FF700C}" srcOrd="1" destOrd="0" presId="urn:microsoft.com/office/officeart/2005/8/layout/venn2"/>
    <dgm:cxn modelId="{D947526F-6C97-43BF-9E8D-2DA50EF69745}" type="presParOf" srcId="{2B45C09B-9851-4CBC-B7C0-D6A559FF700C}" destId="{AC937F1E-D88F-4D3B-9F61-49295BA95540}" srcOrd="0" destOrd="0" presId="urn:microsoft.com/office/officeart/2005/8/layout/venn2"/>
    <dgm:cxn modelId="{8BE1E628-7A07-4675-9CDA-432A8A36C4A6}" type="presParOf" srcId="{2B45C09B-9851-4CBC-B7C0-D6A559FF700C}" destId="{A21AE741-3765-4553-8044-A27EA534AE83}" srcOrd="1" destOrd="0" presId="urn:microsoft.com/office/officeart/2005/8/layout/venn2"/>
    <dgm:cxn modelId="{4B322F4E-0818-4D8E-AE9B-665D61BA15B8}" type="presParOf" srcId="{E04C5E3B-CFA2-4269-A5D2-2934A9546096}" destId="{1E4B4D36-7CF4-4B74-A4C1-984C9D99CFF8}" srcOrd="2" destOrd="0" presId="urn:microsoft.com/office/officeart/2005/8/layout/venn2"/>
    <dgm:cxn modelId="{F4FBC21D-D75E-4B99-A3C9-F6FD8BC50F69}" type="presParOf" srcId="{1E4B4D36-7CF4-4B74-A4C1-984C9D99CFF8}" destId="{1AE71663-0FC0-463C-B7CA-8E33C8604F7B}" srcOrd="0" destOrd="0" presId="urn:microsoft.com/office/officeart/2005/8/layout/venn2"/>
    <dgm:cxn modelId="{DF4DFC9C-AFA3-4102-946B-41676BB88A93}" type="presParOf" srcId="{1E4B4D36-7CF4-4B74-A4C1-984C9D99CFF8}" destId="{B122E79B-56EF-4638-A2C7-4D6A3E0DDA8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80F6B-AA89-4B9F-93F6-0ACA66EF97E0}">
      <dsp:nvSpPr>
        <dsp:cNvPr id="0" name=""/>
        <dsp:cNvSpPr/>
      </dsp:nvSpPr>
      <dsp:spPr>
        <a:xfrm>
          <a:off x="4709802" y="0"/>
          <a:ext cx="6649276" cy="6649276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/>
            <a:t>All </a:t>
          </a:r>
          <a:r>
            <a:rPr lang="nb-NO" sz="2200" kern="1200" dirty="0" err="1"/>
            <a:t>publications</a:t>
          </a:r>
          <a:endParaRPr lang="nb-NO" sz="2200" kern="1200" dirty="0"/>
        </a:p>
      </dsp:txBody>
      <dsp:txXfrm>
        <a:off x="6872479" y="332463"/>
        <a:ext cx="2323921" cy="997391"/>
      </dsp:txXfrm>
    </dsp:sp>
    <dsp:sp modelId="{AC937F1E-D88F-4D3B-9F61-49295BA95540}">
      <dsp:nvSpPr>
        <dsp:cNvPr id="0" name=""/>
        <dsp:cNvSpPr/>
      </dsp:nvSpPr>
      <dsp:spPr>
        <a:xfrm>
          <a:off x="5540961" y="1662318"/>
          <a:ext cx="4986957" cy="498695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/>
            <a:t>Open </a:t>
          </a:r>
          <a:r>
            <a:rPr lang="nb-NO" sz="2200" kern="1200" dirty="0" err="1"/>
            <a:t>publications</a:t>
          </a:r>
          <a:endParaRPr lang="nb-NO" sz="2200" kern="1200" dirty="0"/>
        </a:p>
      </dsp:txBody>
      <dsp:txXfrm>
        <a:off x="6872479" y="1974003"/>
        <a:ext cx="2323921" cy="935054"/>
      </dsp:txXfrm>
    </dsp:sp>
    <dsp:sp modelId="{1AE71663-0FC0-463C-B7CA-8E33C8604F7B}">
      <dsp:nvSpPr>
        <dsp:cNvPr id="0" name=""/>
        <dsp:cNvSpPr/>
      </dsp:nvSpPr>
      <dsp:spPr>
        <a:xfrm>
          <a:off x="6372121" y="3324638"/>
          <a:ext cx="3324638" cy="3324638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/>
            <a:t>Open </a:t>
          </a:r>
          <a:r>
            <a:rPr lang="nb-NO" sz="2200" kern="1200" dirty="0" err="1"/>
            <a:t>publications</a:t>
          </a:r>
          <a:r>
            <a:rPr lang="nb-NO" sz="2200" kern="1200" dirty="0"/>
            <a:t> in </a:t>
          </a:r>
          <a:r>
            <a:rPr lang="nb-NO" sz="2200" kern="1200" dirty="0" err="1"/>
            <a:t>open</a:t>
          </a:r>
          <a:r>
            <a:rPr lang="nb-NO" sz="2200" kern="1200" dirty="0"/>
            <a:t> </a:t>
          </a:r>
          <a:r>
            <a:rPr lang="nb-NO" sz="2200" kern="1200" dirty="0" err="1"/>
            <a:t>channels</a:t>
          </a:r>
          <a:endParaRPr lang="nb-NO" sz="2200" kern="1200" dirty="0"/>
        </a:p>
      </dsp:txBody>
      <dsp:txXfrm>
        <a:off x="6859002" y="4155797"/>
        <a:ext cx="2350874" cy="1662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47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162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35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4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690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729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20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7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07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749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5D087-DB2C-4920-BC79-C03A9C9A935B}" type="datetimeFigureOut">
              <a:rPr lang="nb-NO" smtClean="0"/>
              <a:t>28.03.2017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1C259-CD10-4FC1-9AD4-38BF28F74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689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aj.org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innsida.ntnu.no/publise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enrik.karlstrom@ub.ntnu.no" TargetMode="External"/><Relationship Id="rId5" Type="http://schemas.openxmlformats.org/officeDocument/2006/relationships/hyperlink" Target="mailto:publishing@ub.ntnu.no" TargetMode="External"/><Relationship Id="rId4" Type="http://schemas.openxmlformats.org/officeDocument/2006/relationships/hyperlink" Target="https://dbh.nsd.uib.no/publiseringskanaler/Forside.action?request_locale=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ebofknowledge.com/WOS_GeneralSearch_input.do?product=WOS&amp;SID=R2OqWWdVCcOwOYTXfBC&amp;search_mode=GeneralSearch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ublons.com/journal/?order_by=revie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ristin.no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04" y="-732536"/>
            <a:ext cx="12484608" cy="83230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2587751"/>
            <a:ext cx="9144000" cy="92221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Open Access for Smarties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" y="5351618"/>
            <a:ext cx="12537989" cy="42247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Henrik Karlstrøm 	NTNU </a:t>
            </a:r>
            <a:r>
              <a:rPr lang="nb-NO" err="1"/>
              <a:t>University</a:t>
            </a:r>
            <a:r>
              <a:rPr lang="nb-NO"/>
              <a:t> Library</a:t>
            </a:r>
          </a:p>
        </p:txBody>
      </p:sp>
      <p:pic>
        <p:nvPicPr>
          <p:cNvPr id="1026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1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t="26156"/>
          <a:stretch/>
        </p:blipFill>
        <p:spPr>
          <a:xfrm>
            <a:off x="2219325" y="771787"/>
            <a:ext cx="7905750" cy="56831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105637" y="5986178"/>
            <a:ext cx="1946246" cy="590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r="11583" b="7437"/>
          <a:stretch/>
        </p:blipFill>
        <p:spPr>
          <a:xfrm>
            <a:off x="1929468" y="21465"/>
            <a:ext cx="7865321" cy="678299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809074" y="1268627"/>
            <a:ext cx="4690579" cy="378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1809073" y="1968843"/>
            <a:ext cx="1222451" cy="255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linje 8"/>
          <p:cNvCxnSpPr/>
          <p:nvPr/>
        </p:nvCxnSpPr>
        <p:spPr>
          <a:xfrm>
            <a:off x="3080951" y="4967416"/>
            <a:ext cx="1647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>
            <a:off x="3122140" y="5972432"/>
            <a:ext cx="228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Seems</a:t>
            </a:r>
            <a:r>
              <a:rPr lang="nb-NO"/>
              <a:t> </a:t>
            </a:r>
            <a:r>
              <a:rPr lang="nb-NO" err="1"/>
              <a:t>complicated</a:t>
            </a:r>
            <a:r>
              <a:rPr lang="nb-NO"/>
              <a:t>? </a:t>
            </a:r>
            <a:r>
              <a:rPr lang="nb-NO" err="1"/>
              <a:t>Don’t</a:t>
            </a:r>
            <a:r>
              <a:rPr lang="nb-NO"/>
              <a:t> </a:t>
            </a:r>
            <a:r>
              <a:rPr lang="nb-NO" err="1"/>
              <a:t>panic</a:t>
            </a:r>
            <a:r>
              <a:rPr lang="nb-NO"/>
              <a:t>!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err="1"/>
              <a:t>Rule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thumb</a:t>
            </a:r>
            <a:r>
              <a:rPr lang="nb-NO"/>
              <a:t>: </a:t>
            </a:r>
          </a:p>
          <a:p>
            <a:pPr lvl="1"/>
            <a:r>
              <a:rPr lang="nb-NO"/>
              <a:t>APC </a:t>
            </a:r>
            <a:r>
              <a:rPr lang="nb-NO" err="1"/>
              <a:t>paid</a:t>
            </a:r>
            <a:r>
              <a:rPr lang="nb-NO"/>
              <a:t>? </a:t>
            </a:r>
            <a:r>
              <a:rPr lang="nb-NO" err="1"/>
              <a:t>Publisher’s</a:t>
            </a:r>
            <a:r>
              <a:rPr lang="nb-NO"/>
              <a:t> </a:t>
            </a:r>
            <a:r>
              <a:rPr lang="nb-NO" err="1"/>
              <a:t>version</a:t>
            </a:r>
            <a:endParaRPr lang="nb-NO"/>
          </a:p>
          <a:p>
            <a:pPr lvl="1"/>
            <a:r>
              <a:rPr lang="nb-NO"/>
              <a:t>Not </a:t>
            </a:r>
            <a:r>
              <a:rPr lang="nb-NO" err="1"/>
              <a:t>paid</a:t>
            </a:r>
            <a:r>
              <a:rPr lang="nb-NO"/>
              <a:t>? Last </a:t>
            </a:r>
            <a:r>
              <a:rPr lang="nb-NO" err="1"/>
              <a:t>version</a:t>
            </a:r>
            <a:r>
              <a:rPr lang="nb-NO"/>
              <a:t> </a:t>
            </a:r>
            <a:r>
              <a:rPr lang="nb-NO" err="1"/>
              <a:t>you</a:t>
            </a:r>
            <a:r>
              <a:rPr lang="nb-NO"/>
              <a:t> sent </a:t>
            </a:r>
            <a:r>
              <a:rPr lang="nb-NO" err="1"/>
              <a:t>before</a:t>
            </a:r>
            <a:r>
              <a:rPr lang="nb-NO"/>
              <a:t> signing </a:t>
            </a:r>
            <a:r>
              <a:rPr lang="nb-NO" err="1"/>
              <a:t>publication</a:t>
            </a:r>
            <a:r>
              <a:rPr lang="nb-NO"/>
              <a:t> </a:t>
            </a:r>
            <a:r>
              <a:rPr lang="nb-NO" err="1"/>
              <a:t>agreement</a:t>
            </a:r>
            <a:endParaRPr lang="nb-NO"/>
          </a:p>
          <a:p>
            <a:r>
              <a:rPr lang="nb-NO" err="1"/>
              <a:t>Every</a:t>
            </a:r>
            <a:r>
              <a:rPr lang="nb-NO"/>
              <a:t> </a:t>
            </a:r>
            <a:r>
              <a:rPr lang="nb-NO" err="1"/>
              <a:t>submission</a:t>
            </a:r>
            <a:r>
              <a:rPr lang="nb-NO"/>
              <a:t> is </a:t>
            </a:r>
            <a:r>
              <a:rPr lang="nb-NO" err="1"/>
              <a:t>checked</a:t>
            </a:r>
            <a:r>
              <a:rPr lang="nb-NO"/>
              <a:t> by </a:t>
            </a:r>
            <a:r>
              <a:rPr lang="nb-NO" err="1"/>
              <a:t>library</a:t>
            </a:r>
            <a:r>
              <a:rPr lang="nb-NO"/>
              <a:t> staff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two</a:t>
            </a:r>
            <a:r>
              <a:rPr lang="nb-NO"/>
              <a:t> </a:t>
            </a:r>
            <a:r>
              <a:rPr lang="nb-NO" err="1"/>
              <a:t>weeks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submission</a:t>
            </a:r>
            <a:r>
              <a:rPr lang="nb-NO"/>
              <a:t>, and all legal </a:t>
            </a:r>
            <a:r>
              <a:rPr lang="nb-NO" err="1"/>
              <a:t>issues</a:t>
            </a:r>
            <a:r>
              <a:rPr lang="nb-NO"/>
              <a:t> and embargo </a:t>
            </a:r>
            <a:r>
              <a:rPr lang="nb-NO" err="1"/>
              <a:t>clearance</a:t>
            </a:r>
            <a:r>
              <a:rPr lang="nb-NO"/>
              <a:t> is done by us.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As </a:t>
            </a:r>
            <a:r>
              <a:rPr lang="nb-NO" err="1"/>
              <a:t>long</a:t>
            </a:r>
            <a:r>
              <a:rPr lang="nb-NO"/>
              <a:t> as </a:t>
            </a:r>
            <a:r>
              <a:rPr lang="nb-NO" err="1"/>
              <a:t>there</a:t>
            </a:r>
            <a:r>
              <a:rPr lang="nb-NO"/>
              <a:t> is a file in </a:t>
            </a:r>
            <a:r>
              <a:rPr lang="nb-NO" err="1"/>
              <a:t>your</a:t>
            </a:r>
            <a:r>
              <a:rPr lang="nb-NO"/>
              <a:t> post, </a:t>
            </a:r>
            <a:r>
              <a:rPr lang="nb-NO" i="1" u="sng" err="1"/>
              <a:t>you</a:t>
            </a:r>
            <a:r>
              <a:rPr lang="nb-NO" i="1" u="sng"/>
              <a:t> </a:t>
            </a:r>
            <a:r>
              <a:rPr lang="nb-NO" i="1" u="sng" err="1"/>
              <a:t>cannot</a:t>
            </a:r>
            <a:r>
              <a:rPr lang="nb-NO" i="1" u="sng"/>
              <a:t> do </a:t>
            </a:r>
            <a:r>
              <a:rPr lang="nb-NO" i="1" u="sng" err="1"/>
              <a:t>wrong</a:t>
            </a:r>
            <a:r>
              <a:rPr lang="nb-NO"/>
              <a:t>.</a:t>
            </a:r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Post </a:t>
            </a:r>
            <a:r>
              <a:rPr lang="nb-NO" err="1"/>
              <a:t>what</a:t>
            </a:r>
            <a:r>
              <a:rPr lang="nb-NO"/>
              <a:t>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557" y="1825625"/>
            <a:ext cx="3810000" cy="4371975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312521" y="1861581"/>
            <a:ext cx="5556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1"/>
              <a:t>  Pre-</a:t>
            </a:r>
            <a:r>
              <a:rPr lang="nb-NO" sz="2400" b="1" i="1" err="1"/>
              <a:t>print</a:t>
            </a:r>
            <a:endParaRPr lang="nb-NO" sz="2400" b="1" i="1"/>
          </a:p>
          <a:p>
            <a:r>
              <a:rPr lang="nb-NO" sz="2400"/>
              <a:t>– </a:t>
            </a:r>
            <a:r>
              <a:rPr lang="nb-NO" sz="2400" err="1"/>
              <a:t>the</a:t>
            </a:r>
            <a:r>
              <a:rPr lang="nb-NO" sz="2400"/>
              <a:t> first </a:t>
            </a:r>
            <a:r>
              <a:rPr lang="nb-NO" sz="2400" err="1"/>
              <a:t>submitted</a:t>
            </a:r>
            <a:r>
              <a:rPr lang="nb-NO" sz="2400"/>
              <a:t> </a:t>
            </a:r>
            <a:r>
              <a:rPr lang="nb-NO" sz="2400" err="1"/>
              <a:t>version</a:t>
            </a:r>
            <a:endParaRPr lang="nb-NO" sz="2400"/>
          </a:p>
        </p:txBody>
      </p:sp>
      <p:sp>
        <p:nvSpPr>
          <p:cNvPr id="6" name="TekstSylinder 5"/>
          <p:cNvSpPr txBox="1"/>
          <p:nvPr/>
        </p:nvSpPr>
        <p:spPr>
          <a:xfrm>
            <a:off x="1312521" y="4016953"/>
            <a:ext cx="541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1"/>
              <a:t>Post-</a:t>
            </a:r>
            <a:r>
              <a:rPr lang="nb-NO" sz="2400" b="1" i="1" err="1"/>
              <a:t>print</a:t>
            </a:r>
            <a:r>
              <a:rPr lang="nb-NO" sz="2400"/>
              <a:t> </a:t>
            </a:r>
          </a:p>
          <a:p>
            <a:r>
              <a:rPr lang="nb-NO" sz="2400"/>
              <a:t>– </a:t>
            </a:r>
            <a:r>
              <a:rPr lang="nb-NO" sz="2400" err="1"/>
              <a:t>the</a:t>
            </a:r>
            <a:r>
              <a:rPr lang="nb-NO" sz="2400"/>
              <a:t> last, </a:t>
            </a:r>
            <a:r>
              <a:rPr lang="nb-NO" sz="2400" err="1"/>
              <a:t>accepted</a:t>
            </a:r>
            <a:r>
              <a:rPr lang="nb-NO" sz="2400"/>
              <a:t> </a:t>
            </a:r>
            <a:r>
              <a:rPr lang="nb-NO" sz="2400" err="1"/>
              <a:t>version</a:t>
            </a:r>
            <a:endParaRPr lang="nb-NO" sz="2400"/>
          </a:p>
        </p:txBody>
      </p:sp>
      <p:sp>
        <p:nvSpPr>
          <p:cNvPr id="7" name="TekstSylinder 6"/>
          <p:cNvSpPr txBox="1"/>
          <p:nvPr/>
        </p:nvSpPr>
        <p:spPr>
          <a:xfrm>
            <a:off x="1363657" y="5366603"/>
            <a:ext cx="397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err="1"/>
              <a:t>Publisher’s</a:t>
            </a:r>
            <a:r>
              <a:rPr lang="nb-NO" sz="2400" b="1"/>
              <a:t> </a:t>
            </a:r>
            <a:r>
              <a:rPr lang="nb-NO" sz="2400" b="1" err="1"/>
              <a:t>version</a:t>
            </a:r>
            <a:endParaRPr lang="nb-NO" sz="2400" b="1"/>
          </a:p>
          <a:p>
            <a:r>
              <a:rPr lang="nb-NO" sz="2400"/>
              <a:t>- </a:t>
            </a:r>
            <a:r>
              <a:rPr lang="nb-NO" sz="2400" err="1"/>
              <a:t>with</a:t>
            </a:r>
            <a:r>
              <a:rPr lang="nb-NO" sz="2400"/>
              <a:t> journal layout</a:t>
            </a:r>
          </a:p>
        </p:txBody>
      </p:sp>
      <p:sp>
        <p:nvSpPr>
          <p:cNvPr id="8" name="Pil høyre 7"/>
          <p:cNvSpPr/>
          <p:nvPr/>
        </p:nvSpPr>
        <p:spPr>
          <a:xfrm>
            <a:off x="5085100" y="2109066"/>
            <a:ext cx="853440" cy="3222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5085100" y="4203477"/>
            <a:ext cx="853440" cy="3222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>
            <a:off x="5085100" y="5620992"/>
            <a:ext cx="853440" cy="3222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5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Post-</a:t>
            </a:r>
            <a:r>
              <a:rPr lang="nb-NO" err="1"/>
              <a:t>print</a:t>
            </a:r>
            <a:r>
              <a:rPr lang="nb-NO"/>
              <a:t> - not to be </a:t>
            </a:r>
            <a:r>
              <a:rPr lang="nb-NO" err="1"/>
              <a:t>confused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«</a:t>
            </a:r>
            <a:r>
              <a:rPr lang="nb-NO" i="1" err="1"/>
              <a:t>Proof</a:t>
            </a:r>
            <a:r>
              <a:rPr lang="nb-NO" i="1"/>
              <a:t>» </a:t>
            </a:r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2225718" y="5133213"/>
            <a:ext cx="268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1"/>
              <a:t>Post-</a:t>
            </a:r>
            <a:r>
              <a:rPr lang="nb-NO" sz="2400" b="1" i="1" err="1"/>
              <a:t>print</a:t>
            </a:r>
            <a:r>
              <a:rPr lang="nb-NO" sz="2400"/>
              <a:t> 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7762456" y="5133213"/>
            <a:ext cx="259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err="1"/>
              <a:t>Publisher’s</a:t>
            </a:r>
            <a:r>
              <a:rPr lang="nb-NO" sz="2400" b="1"/>
              <a:t> </a:t>
            </a:r>
            <a:r>
              <a:rPr lang="nb-NO" sz="2400" b="1" err="1"/>
              <a:t>version</a:t>
            </a:r>
            <a:endParaRPr lang="nb-NO" sz="2400"/>
          </a:p>
        </p:txBody>
      </p:sp>
      <p:sp>
        <p:nvSpPr>
          <p:cNvPr id="7" name="Pil høyre 6"/>
          <p:cNvSpPr/>
          <p:nvPr/>
        </p:nvSpPr>
        <p:spPr>
          <a:xfrm>
            <a:off x="7312003" y="3195569"/>
            <a:ext cx="269966" cy="322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 høyre 7"/>
          <p:cNvSpPr/>
          <p:nvPr/>
        </p:nvSpPr>
        <p:spPr>
          <a:xfrm>
            <a:off x="4558229" y="3195569"/>
            <a:ext cx="287383" cy="322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89" y="1898723"/>
            <a:ext cx="2279783" cy="30386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43" y="1898723"/>
            <a:ext cx="2352209" cy="303268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080" y="1898723"/>
            <a:ext cx="2371233" cy="303268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://images.onlinelabels.com/Handlers/FileHandler.ashx?ClipArtID=111707&amp;File=images%2Fclip-art%2FTzeenieWheenie%2FTzeenieWheenie_red_green_OK_not_OK_Icons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02" y="3940155"/>
            <a:ext cx="777960" cy="7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onlinelabels.com/Handlers/FileHandler.ashx?ClipArtID=111707&amp;File=images%2Fclip-art%2FTzeenieWheenie%2FTzeenieWheenie_red_green_OK_not_OK_Icons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36" y="3940155"/>
            <a:ext cx="777960" cy="7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vignette1.wikia.nocookie.net/daftpunk/images/2/2a/Check.png/revision/latest?cb=201407080549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73" y="3940155"/>
            <a:ext cx="845149" cy="8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Sylinder 14"/>
          <p:cNvSpPr txBox="1"/>
          <p:nvPr/>
        </p:nvSpPr>
        <p:spPr>
          <a:xfrm>
            <a:off x="4967047" y="5133212"/>
            <a:ext cx="250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/>
              <a:t>«</a:t>
            </a:r>
            <a:r>
              <a:rPr lang="nb-NO" sz="2400" b="1" err="1"/>
              <a:t>Proof</a:t>
            </a:r>
            <a:r>
              <a:rPr lang="nb-NO" sz="2400" b="1"/>
              <a:t>»</a:t>
            </a:r>
          </a:p>
        </p:txBody>
      </p:sp>
      <p:pic>
        <p:nvPicPr>
          <p:cNvPr id="16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5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723" y="27347"/>
            <a:ext cx="8503139" cy="684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Links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60725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 err="1"/>
              <a:t>NTNU’s</a:t>
            </a:r>
            <a:r>
              <a:rPr lang="nb-NO" dirty="0"/>
              <a:t> </a:t>
            </a:r>
            <a:r>
              <a:rPr lang="nb-NO" dirty="0" err="1"/>
              <a:t>policies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Open Access: </a:t>
            </a:r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innsida.ntnu.no/publisering</a:t>
            </a:r>
            <a:endParaRPr lang="nb-NO" dirty="0" smtClean="0"/>
          </a:p>
          <a:p>
            <a:r>
              <a:rPr lang="nb-NO" dirty="0" smtClean="0"/>
              <a:t>Directory </a:t>
            </a:r>
            <a:r>
              <a:rPr lang="nb-NO" dirty="0" err="1"/>
              <a:t>of</a:t>
            </a:r>
            <a:r>
              <a:rPr lang="nb-NO" dirty="0"/>
              <a:t> Open Access Journals: </a:t>
            </a:r>
            <a:r>
              <a:rPr lang="nb-NO" dirty="0">
                <a:hlinkClick r:id="rId3"/>
              </a:rPr>
              <a:t>www.doaj.org</a:t>
            </a:r>
            <a:r>
              <a:rPr lang="nb-NO" dirty="0"/>
              <a:t> </a:t>
            </a:r>
          </a:p>
          <a:p>
            <a:r>
              <a:rPr lang="nb-NO" dirty="0"/>
              <a:t>Norwegian </a:t>
            </a:r>
            <a:r>
              <a:rPr lang="nb-NO" dirty="0" err="1"/>
              <a:t>registry</a:t>
            </a:r>
            <a:r>
              <a:rPr lang="nb-NO" dirty="0"/>
              <a:t> for </a:t>
            </a:r>
            <a:r>
              <a:rPr lang="nb-NO" dirty="0" err="1"/>
              <a:t>publication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: </a:t>
            </a:r>
            <a:r>
              <a:rPr lang="nb-NO" dirty="0">
                <a:hlinkClick r:id="rId4"/>
              </a:rPr>
              <a:t>https://dbh.nsd.uib.no/publiseringskanaler/Forside.action?request_locale=en</a:t>
            </a:r>
            <a:r>
              <a:rPr lang="nb-NO" dirty="0"/>
              <a:t> </a:t>
            </a:r>
          </a:p>
          <a:p>
            <a:r>
              <a:rPr lang="nb-NO" dirty="0"/>
              <a:t>Questions?</a:t>
            </a:r>
          </a:p>
          <a:p>
            <a:pPr lvl="1"/>
            <a:r>
              <a:rPr lang="nb-NO" dirty="0"/>
              <a:t>Help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library</a:t>
            </a:r>
            <a:r>
              <a:rPr lang="nb-NO" dirty="0"/>
              <a:t>, </a:t>
            </a:r>
            <a:r>
              <a:rPr lang="nb-NO" dirty="0" err="1"/>
              <a:t>especially</a:t>
            </a:r>
            <a:r>
              <a:rPr lang="nb-NO" dirty="0"/>
              <a:t> </a:t>
            </a:r>
            <a:r>
              <a:rPr lang="nb-NO" dirty="0" err="1"/>
              <a:t>regarding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publication</a:t>
            </a:r>
            <a:r>
              <a:rPr lang="nb-NO" dirty="0"/>
              <a:t> </a:t>
            </a:r>
            <a:r>
              <a:rPr lang="nb-NO" dirty="0" err="1"/>
              <a:t>fund</a:t>
            </a:r>
            <a:r>
              <a:rPr lang="nb-NO" dirty="0"/>
              <a:t>: </a:t>
            </a:r>
            <a:r>
              <a:rPr lang="nb-NO" dirty="0">
                <a:hlinkClick r:id="rId5"/>
              </a:rPr>
              <a:t>publishing@ub.ntnu.no</a:t>
            </a:r>
            <a:endParaRPr lang="nb-NO" dirty="0"/>
          </a:p>
          <a:p>
            <a:pPr lvl="1"/>
            <a:r>
              <a:rPr lang="nb-NO" dirty="0"/>
              <a:t>Help from Henrik,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friendly</a:t>
            </a:r>
            <a:r>
              <a:rPr lang="nb-NO" dirty="0"/>
              <a:t> </a:t>
            </a:r>
            <a:r>
              <a:rPr lang="nb-NO" dirty="0" err="1"/>
              <a:t>bibliometrician</a:t>
            </a:r>
            <a:r>
              <a:rPr lang="nb-NO" dirty="0"/>
              <a:t>: </a:t>
            </a:r>
            <a:r>
              <a:rPr lang="nb-NO" dirty="0">
                <a:hlinkClick r:id="rId6"/>
              </a:rPr>
              <a:t>henrik.karlstrom@ub.ntnu.no</a:t>
            </a:r>
            <a:endParaRPr lang="nb-NO" dirty="0"/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Where</a:t>
            </a:r>
            <a:r>
              <a:rPr lang="nb-NO"/>
              <a:t> do I </a:t>
            </a:r>
            <a:r>
              <a:rPr lang="nb-NO" err="1"/>
              <a:t>find</a:t>
            </a:r>
            <a:r>
              <a:rPr lang="nb-NO"/>
              <a:t> OA </a:t>
            </a:r>
            <a:r>
              <a:rPr lang="nb-NO" err="1"/>
              <a:t>channels</a:t>
            </a:r>
            <a:r>
              <a:rPr lang="nb-NO"/>
              <a:t>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r="18037"/>
          <a:stretch/>
        </p:blipFill>
        <p:spPr>
          <a:xfrm>
            <a:off x="838201" y="3059097"/>
            <a:ext cx="8833022" cy="364714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14400" y="6027368"/>
            <a:ext cx="1067669" cy="324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2306596" y="6351384"/>
            <a:ext cx="972064" cy="295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Rett pil 7"/>
          <p:cNvCxnSpPr>
            <a:stCxn id="5" idx="5"/>
            <a:endCxn id="6" idx="2"/>
          </p:cNvCxnSpPr>
          <p:nvPr/>
        </p:nvCxnSpPr>
        <p:spPr>
          <a:xfrm>
            <a:off x="1825712" y="6303933"/>
            <a:ext cx="480884" cy="194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55783"/>
          <a:stretch/>
        </p:blipFill>
        <p:spPr>
          <a:xfrm>
            <a:off x="838200" y="1304304"/>
            <a:ext cx="8878069" cy="1694935"/>
          </a:xfrm>
          <a:prstGeom prst="rect">
            <a:avLst/>
          </a:prstGeom>
        </p:spPr>
      </p:pic>
      <p:pic>
        <p:nvPicPr>
          <p:cNvPr id="10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41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596857" y="954273"/>
            <a:ext cx="8991985" cy="5903727"/>
            <a:chOff x="596857" y="954273"/>
            <a:chExt cx="8991985" cy="5903727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 rotWithShape="1">
            <a:blip r:embed="rId2"/>
            <a:srcRect t="9591"/>
            <a:stretch/>
          </p:blipFill>
          <p:spPr>
            <a:xfrm>
              <a:off x="596857" y="954273"/>
              <a:ext cx="8991985" cy="5903727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654522" y="1949192"/>
              <a:ext cx="1204825" cy="3656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6" name="Bild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78" y="123621"/>
            <a:ext cx="3703641" cy="830652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07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 </a:t>
            </a:r>
            <a:r>
              <a:rPr lang="nb-NO" err="1"/>
              <a:t>word</a:t>
            </a:r>
            <a:r>
              <a:rPr lang="nb-NO"/>
              <a:t> </a:t>
            </a:r>
            <a:r>
              <a:rPr lang="nb-NO" err="1"/>
              <a:t>about</a:t>
            </a:r>
            <a:r>
              <a:rPr lang="nb-NO"/>
              <a:t> </a:t>
            </a:r>
            <a:r>
              <a:rPr lang="nb-NO" err="1"/>
              <a:t>predatory</a:t>
            </a:r>
            <a:r>
              <a:rPr lang="nb-NO"/>
              <a:t> </a:t>
            </a:r>
            <a:r>
              <a:rPr lang="nb-NO" err="1"/>
              <a:t>publishers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199" y="1825625"/>
            <a:ext cx="5397843" cy="4351338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These</a:t>
            </a:r>
            <a:r>
              <a:rPr lang="nb-NO" dirty="0"/>
              <a:t> do not </a:t>
            </a:r>
            <a:r>
              <a:rPr lang="nb-NO" dirty="0" err="1"/>
              <a:t>follow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scientific</a:t>
            </a:r>
            <a:r>
              <a:rPr lang="nb-NO" dirty="0"/>
              <a:t> </a:t>
            </a:r>
            <a:r>
              <a:rPr lang="nb-NO" dirty="0" err="1"/>
              <a:t>practice</a:t>
            </a:r>
            <a:r>
              <a:rPr lang="nb-NO" dirty="0"/>
              <a:t> and proper peer </a:t>
            </a:r>
            <a:r>
              <a:rPr lang="nb-NO" dirty="0" err="1"/>
              <a:t>review</a:t>
            </a:r>
            <a:r>
              <a:rPr lang="nb-NO" dirty="0"/>
              <a:t> </a:t>
            </a:r>
            <a:r>
              <a:rPr lang="nb-NO" dirty="0" err="1"/>
              <a:t>procedures</a:t>
            </a:r>
            <a:endParaRPr lang="nb-NO" dirty="0"/>
          </a:p>
          <a:p>
            <a:r>
              <a:rPr lang="nb-NO" dirty="0"/>
              <a:t>How to spot </a:t>
            </a:r>
            <a:r>
              <a:rPr lang="nb-NO" dirty="0" err="1"/>
              <a:t>them</a:t>
            </a:r>
            <a:r>
              <a:rPr lang="nb-NO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promise</a:t>
            </a:r>
            <a:r>
              <a:rPr lang="nb-NO" dirty="0"/>
              <a:t> </a:t>
            </a:r>
            <a:r>
              <a:rPr lang="nb-NO" dirty="0" err="1"/>
              <a:t>extremely</a:t>
            </a:r>
            <a:r>
              <a:rPr lang="nb-NO" dirty="0"/>
              <a:t> </a:t>
            </a:r>
            <a:r>
              <a:rPr lang="nb-NO" dirty="0" err="1"/>
              <a:t>quick</a:t>
            </a:r>
            <a:r>
              <a:rPr lang="nb-NO" dirty="0"/>
              <a:t> </a:t>
            </a:r>
            <a:r>
              <a:rPr lang="nb-NO" dirty="0" err="1"/>
              <a:t>review</a:t>
            </a:r>
            <a:r>
              <a:rPr lang="nb-NO" dirty="0"/>
              <a:t> </a:t>
            </a:r>
            <a:r>
              <a:rPr lang="nb-NO" dirty="0" err="1"/>
              <a:t>processes</a:t>
            </a:r>
            <a:endParaRPr lang="nb-NO" dirty="0"/>
          </a:p>
          <a:p>
            <a:pPr marL="914400" lvl="1" indent="-457200">
              <a:buFont typeface="+mj-lt"/>
              <a:buAutoNum type="arabicPeriod"/>
            </a:pP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not </a:t>
            </a:r>
            <a:r>
              <a:rPr lang="nb-NO" dirty="0" err="1"/>
              <a:t>found</a:t>
            </a:r>
            <a:r>
              <a:rPr lang="nb-NO" dirty="0"/>
              <a:t> in DOAJ or DBH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err="1" smtClean="0"/>
              <a:t>There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also</a:t>
            </a:r>
            <a:r>
              <a:rPr lang="nb-NO" dirty="0" smtClean="0"/>
              <a:t> journal </a:t>
            </a:r>
            <a:r>
              <a:rPr lang="nb-NO" dirty="0" err="1" smtClean="0"/>
              <a:t>review</a:t>
            </a:r>
            <a:r>
              <a:rPr lang="nb-NO" dirty="0" smtClean="0"/>
              <a:t> </a:t>
            </a:r>
            <a:r>
              <a:rPr lang="nb-NO" dirty="0" err="1" smtClean="0"/>
              <a:t>process</a:t>
            </a:r>
            <a:r>
              <a:rPr lang="nb-NO" dirty="0" smtClean="0"/>
              <a:t> rankings: </a:t>
            </a:r>
            <a:r>
              <a:rPr lang="nb-NO" dirty="0" smtClean="0">
                <a:hlinkClick r:id="rId2"/>
              </a:rPr>
              <a:t>https</a:t>
            </a:r>
            <a:r>
              <a:rPr lang="nb-NO" dirty="0">
                <a:hlinkClick r:id="rId2"/>
              </a:rPr>
              <a:t>://publons.com/journal/?order_by=reviews</a:t>
            </a:r>
            <a:r>
              <a:rPr lang="nb-NO" dirty="0"/>
              <a:t> </a:t>
            </a:r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7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42" y="1846587"/>
            <a:ext cx="5656385" cy="39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What</a:t>
            </a:r>
            <a:r>
              <a:rPr lang="nb-NO"/>
              <a:t> </a:t>
            </a:r>
            <a:r>
              <a:rPr lang="nb-NO" err="1"/>
              <a:t>will</a:t>
            </a:r>
            <a:r>
              <a:rPr lang="nb-NO"/>
              <a:t> I be </a:t>
            </a:r>
            <a:r>
              <a:rPr lang="nb-NO" err="1"/>
              <a:t>talking</a:t>
            </a:r>
            <a:r>
              <a:rPr lang="nb-NO"/>
              <a:t> </a:t>
            </a:r>
            <a:r>
              <a:rPr lang="nb-NO" err="1"/>
              <a:t>about</a:t>
            </a:r>
            <a:r>
              <a:rPr lang="nb-NO"/>
              <a:t>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New guidelines for Open Access to </a:t>
            </a:r>
            <a:r>
              <a:rPr lang="nb-NO" err="1"/>
              <a:t>research</a:t>
            </a:r>
            <a:r>
              <a:rPr lang="nb-NO"/>
              <a:t> </a:t>
            </a:r>
            <a:r>
              <a:rPr lang="nb-NO" err="1"/>
              <a:t>publications</a:t>
            </a:r>
            <a:endParaRPr lang="nb-NO"/>
          </a:p>
          <a:p>
            <a:r>
              <a:rPr lang="nb-NO" err="1"/>
              <a:t>Why</a:t>
            </a:r>
            <a:r>
              <a:rPr lang="nb-NO"/>
              <a:t> Open Access?</a:t>
            </a:r>
          </a:p>
          <a:p>
            <a:r>
              <a:rPr lang="nb-NO" err="1"/>
              <a:t>Two</a:t>
            </a:r>
            <a:r>
              <a:rPr lang="nb-NO"/>
              <a:t> types </a:t>
            </a:r>
            <a:r>
              <a:rPr lang="nb-NO" err="1"/>
              <a:t>of</a:t>
            </a:r>
            <a:r>
              <a:rPr lang="nb-NO"/>
              <a:t> Open Access</a:t>
            </a:r>
          </a:p>
          <a:p>
            <a:pPr lvl="1"/>
            <a:r>
              <a:rPr lang="nb-NO">
                <a:solidFill>
                  <a:schemeClr val="accent4">
                    <a:lumMod val="60000"/>
                    <a:lumOff val="40000"/>
                  </a:schemeClr>
                </a:solidFill>
              </a:rPr>
              <a:t>Gold Open Access</a:t>
            </a:r>
            <a:r>
              <a:rPr lang="nb-NO"/>
              <a:t> and </a:t>
            </a:r>
            <a:r>
              <a:rPr lang="nb-NO" err="1"/>
              <a:t>author</a:t>
            </a:r>
            <a:r>
              <a:rPr lang="nb-NO"/>
              <a:t> </a:t>
            </a:r>
            <a:r>
              <a:rPr lang="nb-NO" err="1"/>
              <a:t>fees</a:t>
            </a:r>
            <a:endParaRPr lang="nb-NO"/>
          </a:p>
          <a:p>
            <a:pPr lvl="2"/>
            <a:r>
              <a:rPr lang="nb-NO" err="1"/>
              <a:t>NTNU’s</a:t>
            </a:r>
            <a:r>
              <a:rPr lang="nb-NO"/>
              <a:t> </a:t>
            </a:r>
            <a:r>
              <a:rPr lang="nb-NO" err="1"/>
              <a:t>publication</a:t>
            </a:r>
            <a:r>
              <a:rPr lang="nb-NO"/>
              <a:t> </a:t>
            </a:r>
            <a:r>
              <a:rPr lang="nb-NO" err="1"/>
              <a:t>fund</a:t>
            </a:r>
            <a:endParaRPr lang="nb-NO"/>
          </a:p>
          <a:p>
            <a:pPr lvl="1"/>
            <a:r>
              <a:rPr lang="nb-NO">
                <a:solidFill>
                  <a:schemeClr val="accent6"/>
                </a:solidFill>
              </a:rPr>
              <a:t>Green Open Access</a:t>
            </a:r>
            <a:r>
              <a:rPr lang="nb-NO"/>
              <a:t> and </a:t>
            </a:r>
            <a:r>
              <a:rPr lang="nb-NO" err="1"/>
              <a:t>self-archiving</a:t>
            </a:r>
            <a:r>
              <a:rPr lang="nb-NO"/>
              <a:t> in NTNU Open</a:t>
            </a:r>
          </a:p>
          <a:p>
            <a:r>
              <a:rPr lang="nb-NO"/>
              <a:t>How to </a:t>
            </a:r>
            <a:r>
              <a:rPr lang="nb-NO" err="1"/>
              <a:t>self-archive</a:t>
            </a:r>
            <a:r>
              <a:rPr lang="nb-NO"/>
              <a:t> </a:t>
            </a:r>
            <a:r>
              <a:rPr lang="nb-NO" err="1"/>
              <a:t>publications</a:t>
            </a:r>
            <a:endParaRPr lang="nb-NO"/>
          </a:p>
          <a:p>
            <a:pPr lvl="1"/>
            <a:r>
              <a:rPr lang="nb-NO" err="1"/>
              <a:t>What</a:t>
            </a:r>
            <a:r>
              <a:rPr lang="nb-NO"/>
              <a:t> </a:t>
            </a:r>
            <a:r>
              <a:rPr lang="nb-NO" err="1"/>
              <a:t>exactly</a:t>
            </a:r>
            <a:r>
              <a:rPr lang="nb-NO"/>
              <a:t> is a post-</a:t>
            </a:r>
            <a:r>
              <a:rPr lang="nb-NO" err="1"/>
              <a:t>print</a:t>
            </a:r>
            <a:r>
              <a:rPr lang="nb-NO"/>
              <a:t>?</a:t>
            </a:r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NTNU’s</a:t>
            </a:r>
            <a:r>
              <a:rPr lang="nb-NO"/>
              <a:t> </a:t>
            </a:r>
            <a:r>
              <a:rPr lang="nb-NO" err="1"/>
              <a:t>new</a:t>
            </a:r>
            <a:r>
              <a:rPr lang="nb-NO"/>
              <a:t> guidelines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 NTNU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publications</a:t>
            </a:r>
            <a:r>
              <a:rPr lang="nb-NO" dirty="0"/>
              <a:t> to be </a:t>
            </a:r>
            <a:r>
              <a:rPr lang="nb-NO" dirty="0" err="1"/>
              <a:t>made</a:t>
            </a:r>
            <a:r>
              <a:rPr lang="nb-NO" dirty="0"/>
              <a:t> </a:t>
            </a:r>
            <a:r>
              <a:rPr lang="nb-NO" dirty="0" err="1"/>
              <a:t>publically</a:t>
            </a:r>
            <a:r>
              <a:rPr lang="nb-NO" dirty="0"/>
              <a:t> </a:t>
            </a:r>
            <a:r>
              <a:rPr lang="nb-NO" dirty="0" err="1"/>
              <a:t>available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as gold or green OA, </a:t>
            </a:r>
            <a:r>
              <a:rPr lang="nb-NO" dirty="0" err="1"/>
              <a:t>starting</a:t>
            </a:r>
            <a:r>
              <a:rPr lang="nb-NO" dirty="0"/>
              <a:t> </a:t>
            </a:r>
            <a:r>
              <a:rPr lang="nb-NO" dirty="0" err="1"/>
              <a:t>January</a:t>
            </a:r>
            <a:r>
              <a:rPr lang="nb-NO" dirty="0"/>
              <a:t> 2017.</a:t>
            </a:r>
          </a:p>
          <a:p>
            <a:r>
              <a:rPr lang="nb-NO" dirty="0" err="1"/>
              <a:t>Preferably</a:t>
            </a:r>
            <a:r>
              <a:rPr lang="nb-NO" dirty="0"/>
              <a:t>, </a:t>
            </a:r>
            <a:r>
              <a:rPr lang="nb-NO" dirty="0" err="1"/>
              <a:t>researchers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strive</a:t>
            </a:r>
            <a:r>
              <a:rPr lang="nb-NO" dirty="0"/>
              <a:t> </a:t>
            </a:r>
            <a:r>
              <a:rPr lang="nb-NO" dirty="0" err="1"/>
              <a:t>towards</a:t>
            </a:r>
            <a:r>
              <a:rPr lang="nb-NO" dirty="0"/>
              <a:t> </a:t>
            </a:r>
            <a:r>
              <a:rPr lang="nb-NO" dirty="0" err="1"/>
              <a:t>publishing</a:t>
            </a:r>
            <a:r>
              <a:rPr lang="nb-NO" dirty="0"/>
              <a:t> in </a:t>
            </a:r>
            <a:r>
              <a:rPr lang="nb-NO" dirty="0" err="1"/>
              <a:t>open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.</a:t>
            </a:r>
          </a:p>
          <a:p>
            <a:r>
              <a:rPr lang="nb-NO" dirty="0"/>
              <a:t>As a minimum, </a:t>
            </a:r>
            <a:r>
              <a:rPr lang="nb-NO" dirty="0" err="1"/>
              <a:t>publications</a:t>
            </a:r>
            <a:r>
              <a:rPr lang="nb-NO" dirty="0"/>
              <a:t> in </a:t>
            </a:r>
            <a:r>
              <a:rPr lang="nb-NO" dirty="0" err="1"/>
              <a:t>subscription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 must be </a:t>
            </a:r>
            <a:r>
              <a:rPr lang="nb-NO" dirty="0" err="1"/>
              <a:t>deposited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institutional</a:t>
            </a:r>
            <a:r>
              <a:rPr lang="nb-NO" dirty="0"/>
              <a:t> </a:t>
            </a:r>
            <a:r>
              <a:rPr lang="nb-NO" dirty="0" err="1"/>
              <a:t>repository</a:t>
            </a:r>
            <a:r>
              <a:rPr lang="nb-NO" dirty="0"/>
              <a:t> – </a:t>
            </a:r>
            <a:r>
              <a:rPr lang="nb-NO" dirty="0" err="1"/>
              <a:t>this</a:t>
            </a:r>
            <a:r>
              <a:rPr lang="nb-NO" dirty="0"/>
              <a:t> is </a:t>
            </a:r>
            <a:r>
              <a:rPr lang="nb-NO" dirty="0" err="1"/>
              <a:t>easily</a:t>
            </a:r>
            <a:r>
              <a:rPr lang="nb-NO" dirty="0"/>
              <a:t> done in </a:t>
            </a:r>
            <a:r>
              <a:rPr lang="nb-NO" dirty="0" err="1"/>
              <a:t>Cristin</a:t>
            </a:r>
            <a:r>
              <a:rPr lang="nb-NO" dirty="0"/>
              <a:t>.</a:t>
            </a:r>
          </a:p>
          <a:p>
            <a:r>
              <a:rPr lang="nb-NO" dirty="0"/>
              <a:t>If </a:t>
            </a:r>
            <a:r>
              <a:rPr lang="nb-NO" dirty="0" err="1"/>
              <a:t>there</a:t>
            </a:r>
            <a:r>
              <a:rPr lang="nb-NO" dirty="0"/>
              <a:t> is </a:t>
            </a:r>
            <a:r>
              <a:rPr lang="nb-NO" dirty="0" err="1"/>
              <a:t>no</a:t>
            </a:r>
            <a:r>
              <a:rPr lang="nb-NO" dirty="0"/>
              <a:t> file </a:t>
            </a:r>
            <a:r>
              <a:rPr lang="nb-NO" dirty="0" err="1"/>
              <a:t>connected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Cristin</a:t>
            </a:r>
            <a:r>
              <a:rPr lang="nb-NO" dirty="0"/>
              <a:t> post, </a:t>
            </a:r>
            <a:r>
              <a:rPr lang="nb-NO" dirty="0" err="1" smtClean="0"/>
              <a:t>institutions</a:t>
            </a:r>
            <a:r>
              <a:rPr lang="nb-NO" dirty="0" smtClean="0"/>
              <a:t> </a:t>
            </a:r>
            <a:r>
              <a:rPr lang="nb-NO" dirty="0" err="1" smtClean="0"/>
              <a:t>might</a:t>
            </a:r>
            <a:r>
              <a:rPr lang="nb-NO" dirty="0" smtClean="0"/>
              <a:t> </a:t>
            </a:r>
            <a:r>
              <a:rPr lang="nb-NO" dirty="0"/>
              <a:t>lose </a:t>
            </a:r>
            <a:r>
              <a:rPr lang="nb-NO" dirty="0" err="1"/>
              <a:t>funding</a:t>
            </a:r>
            <a:r>
              <a:rPr lang="nb-NO" dirty="0"/>
              <a:t> for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publication</a:t>
            </a:r>
            <a:r>
              <a:rPr lang="nb-NO" dirty="0"/>
              <a:t>.</a:t>
            </a:r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Why</a:t>
            </a:r>
            <a:r>
              <a:rPr lang="nb-NO"/>
              <a:t> Open Access </a:t>
            </a:r>
            <a:r>
              <a:rPr lang="nb-NO" err="1"/>
              <a:t>publishing</a:t>
            </a:r>
            <a:r>
              <a:rPr lang="nb-NO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err="1"/>
              <a:t>Principle</a:t>
            </a:r>
            <a:endParaRPr lang="nb-NO"/>
          </a:p>
          <a:p>
            <a:pPr lvl="1"/>
            <a:r>
              <a:rPr lang="en-US"/>
              <a:t>Publicly</a:t>
            </a:r>
            <a:r>
              <a:rPr lang="nb-NO"/>
              <a:t> </a:t>
            </a:r>
            <a:r>
              <a:rPr lang="nb-NO" err="1"/>
              <a:t>funded</a:t>
            </a:r>
            <a:r>
              <a:rPr lang="nb-NO"/>
              <a:t> </a:t>
            </a:r>
            <a:r>
              <a:rPr lang="nb-NO" err="1"/>
              <a:t>research</a:t>
            </a:r>
            <a:r>
              <a:rPr lang="nb-NO"/>
              <a:t> </a:t>
            </a:r>
            <a:r>
              <a:rPr lang="nb-NO" err="1"/>
              <a:t>should</a:t>
            </a:r>
            <a:r>
              <a:rPr lang="nb-NO"/>
              <a:t> be </a:t>
            </a:r>
            <a:r>
              <a:rPr lang="nb-NO" err="1"/>
              <a:t>available</a:t>
            </a:r>
            <a:r>
              <a:rPr lang="nb-NO"/>
              <a:t> to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public</a:t>
            </a:r>
            <a:r>
              <a:rPr lang="nb-NO"/>
              <a:t>. </a:t>
            </a:r>
            <a:r>
              <a:rPr lang="nb-NO" err="1"/>
              <a:t>NTNU’s</a:t>
            </a:r>
            <a:r>
              <a:rPr lang="nb-NO"/>
              <a:t> motto is «Knowledge for a </a:t>
            </a:r>
            <a:r>
              <a:rPr lang="nb-NO" err="1"/>
              <a:t>better</a:t>
            </a:r>
            <a:r>
              <a:rPr lang="nb-NO"/>
              <a:t> </a:t>
            </a:r>
            <a:r>
              <a:rPr lang="nb-NO" err="1"/>
              <a:t>world</a:t>
            </a:r>
            <a:r>
              <a:rPr lang="nb-NO"/>
              <a:t>» –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world</a:t>
            </a:r>
            <a:r>
              <a:rPr lang="nb-NO"/>
              <a:t> must have </a:t>
            </a:r>
            <a:r>
              <a:rPr lang="nb-NO" err="1"/>
              <a:t>access</a:t>
            </a:r>
            <a:r>
              <a:rPr lang="nb-NO"/>
              <a:t> to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knowledge</a:t>
            </a:r>
            <a:r>
              <a:rPr lang="nb-NO"/>
              <a:t>.</a:t>
            </a:r>
          </a:p>
          <a:p>
            <a:r>
              <a:rPr lang="nb-NO" err="1"/>
              <a:t>Self-interest</a:t>
            </a:r>
            <a:endParaRPr lang="nb-NO"/>
          </a:p>
          <a:p>
            <a:pPr lvl="1"/>
            <a:r>
              <a:rPr lang="nb-NO"/>
              <a:t>Open Access </a:t>
            </a:r>
            <a:r>
              <a:rPr lang="nb-NO" err="1"/>
              <a:t>publications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more </a:t>
            </a:r>
            <a:r>
              <a:rPr lang="nb-NO" err="1"/>
              <a:t>read</a:t>
            </a:r>
            <a:r>
              <a:rPr lang="nb-NO"/>
              <a:t> and more </a:t>
            </a:r>
            <a:r>
              <a:rPr lang="nb-NO" err="1"/>
              <a:t>cited</a:t>
            </a:r>
            <a:r>
              <a:rPr lang="nb-NO"/>
              <a:t>.</a:t>
            </a:r>
          </a:p>
          <a:p>
            <a:r>
              <a:rPr lang="nb-NO"/>
              <a:t>Money</a:t>
            </a:r>
          </a:p>
          <a:p>
            <a:pPr lvl="1"/>
            <a:r>
              <a:rPr lang="nb-NO"/>
              <a:t>Subscriptions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very</a:t>
            </a:r>
            <a:r>
              <a:rPr lang="nb-NO"/>
              <a:t> </a:t>
            </a:r>
            <a:r>
              <a:rPr lang="nb-NO" err="1"/>
              <a:t>expensive</a:t>
            </a:r>
            <a:r>
              <a:rPr lang="nb-NO"/>
              <a:t>, more so </a:t>
            </a:r>
            <a:r>
              <a:rPr lang="nb-NO" err="1"/>
              <a:t>than</a:t>
            </a:r>
            <a:r>
              <a:rPr lang="nb-NO"/>
              <a:t> </a:t>
            </a:r>
            <a:r>
              <a:rPr lang="nb-NO" err="1"/>
              <a:t>paying</a:t>
            </a:r>
            <a:r>
              <a:rPr lang="nb-NO"/>
              <a:t> for Open Access.</a:t>
            </a:r>
          </a:p>
          <a:p>
            <a:r>
              <a:rPr lang="nb-NO" err="1"/>
              <a:t>Pragmatics</a:t>
            </a:r>
            <a:endParaRPr lang="nb-NO"/>
          </a:p>
          <a:p>
            <a:pPr lvl="1"/>
            <a:r>
              <a:rPr lang="nb-NO"/>
              <a:t>It’s </a:t>
            </a:r>
            <a:r>
              <a:rPr lang="nb-NO" err="1"/>
              <a:t>coming</a:t>
            </a:r>
            <a:r>
              <a:rPr lang="nb-NO"/>
              <a:t> </a:t>
            </a:r>
            <a:r>
              <a:rPr lang="nb-NO" err="1"/>
              <a:t>anyway</a:t>
            </a:r>
            <a:r>
              <a:rPr lang="nb-NO"/>
              <a:t>, from </a:t>
            </a:r>
            <a:r>
              <a:rPr lang="nb-NO" err="1"/>
              <a:t>the</a:t>
            </a:r>
            <a:r>
              <a:rPr lang="nb-NO"/>
              <a:t> EU or </a:t>
            </a:r>
            <a:r>
              <a:rPr lang="nb-NO" err="1"/>
              <a:t>the</a:t>
            </a:r>
            <a:r>
              <a:rPr lang="nb-NO"/>
              <a:t> NRC, and </a:t>
            </a:r>
            <a:r>
              <a:rPr lang="nb-NO" err="1"/>
              <a:t>will</a:t>
            </a:r>
            <a:r>
              <a:rPr lang="nb-NO"/>
              <a:t> </a:t>
            </a:r>
            <a:r>
              <a:rPr lang="nb-NO" err="1"/>
              <a:t>factor</a:t>
            </a:r>
            <a:r>
              <a:rPr lang="nb-NO"/>
              <a:t> in </a:t>
            </a:r>
            <a:r>
              <a:rPr lang="nb-NO" err="1"/>
              <a:t>funding</a:t>
            </a:r>
            <a:r>
              <a:rPr lang="nb-NO"/>
              <a:t> </a:t>
            </a:r>
            <a:r>
              <a:rPr lang="nb-NO" err="1"/>
              <a:t>decisions</a:t>
            </a:r>
            <a:r>
              <a:rPr lang="nb-NO"/>
              <a:t>.</a:t>
            </a:r>
          </a:p>
        </p:txBody>
      </p:sp>
      <p:pic>
        <p:nvPicPr>
          <p:cNvPr id="1026" name="Picture 2" descr="http://docplayer.no/docs-images/27/9574116/images/3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83" y="149298"/>
            <a:ext cx="3101660" cy="8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332" y="-210065"/>
            <a:ext cx="9424086" cy="70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447768"/>
              </p:ext>
            </p:extLst>
          </p:nvPr>
        </p:nvGraphicFramePr>
        <p:xfrm>
          <a:off x="616226" y="107839"/>
          <a:ext cx="16068880" cy="6649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Channel or </a:t>
            </a:r>
            <a:br>
              <a:rPr lang="nb-NO"/>
            </a:br>
            <a:r>
              <a:rPr lang="nb-NO" err="1"/>
              <a:t>publication</a:t>
            </a:r>
            <a:r>
              <a:rPr lang="nb-NO"/>
              <a:t>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1873" y="2038996"/>
            <a:ext cx="4759036" cy="456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>
                <a:solidFill>
                  <a:schemeClr val="accent4">
                    <a:lumMod val="60000"/>
                    <a:lumOff val="40000"/>
                  </a:schemeClr>
                </a:solidFill>
              </a:rPr>
              <a:t>Gold Open Access</a:t>
            </a:r>
          </a:p>
          <a:p>
            <a:pPr lvl="1"/>
            <a:r>
              <a:rPr lang="nb-NO"/>
              <a:t>Publishing in a </a:t>
            </a:r>
            <a:r>
              <a:rPr lang="nb-NO" err="1"/>
              <a:t>completely</a:t>
            </a:r>
            <a:r>
              <a:rPr lang="nb-NO"/>
              <a:t> </a:t>
            </a:r>
            <a:r>
              <a:rPr lang="nb-NO" err="1"/>
              <a:t>open</a:t>
            </a:r>
            <a:r>
              <a:rPr lang="nb-NO"/>
              <a:t> </a:t>
            </a:r>
            <a:r>
              <a:rPr lang="nb-NO" err="1"/>
              <a:t>channel</a:t>
            </a:r>
            <a:r>
              <a:rPr lang="nb-NO"/>
              <a:t>.</a:t>
            </a:r>
          </a:p>
          <a:p>
            <a:pPr marL="0" indent="0">
              <a:buNone/>
            </a:pPr>
            <a:r>
              <a:rPr lang="nb-NO">
                <a:solidFill>
                  <a:schemeClr val="accent6"/>
                </a:solidFill>
              </a:rPr>
              <a:t>Green Open Access</a:t>
            </a:r>
          </a:p>
          <a:p>
            <a:pPr lvl="1"/>
            <a:r>
              <a:rPr lang="nb-NO" err="1"/>
              <a:t>Self-archiving</a:t>
            </a:r>
            <a:r>
              <a:rPr lang="nb-NO"/>
              <a:t> – </a:t>
            </a:r>
            <a:r>
              <a:rPr lang="nb-NO" err="1"/>
              <a:t>making</a:t>
            </a:r>
            <a:r>
              <a:rPr lang="nb-NO"/>
              <a:t> </a:t>
            </a:r>
            <a:r>
              <a:rPr lang="nb-NO" err="1"/>
              <a:t>accessible</a:t>
            </a:r>
            <a:r>
              <a:rPr lang="nb-NO"/>
              <a:t> – </a:t>
            </a:r>
            <a:r>
              <a:rPr lang="nb-NO" err="1"/>
              <a:t>publications</a:t>
            </a:r>
            <a:r>
              <a:rPr lang="nb-NO"/>
              <a:t> in </a:t>
            </a:r>
            <a:r>
              <a:rPr lang="nb-NO" err="1"/>
              <a:t>closed</a:t>
            </a:r>
            <a:r>
              <a:rPr lang="nb-NO"/>
              <a:t> </a:t>
            </a:r>
            <a:r>
              <a:rPr lang="nb-NO" err="1"/>
              <a:t>channels</a:t>
            </a:r>
            <a:r>
              <a:rPr lang="nb-NO"/>
              <a:t>.</a:t>
            </a:r>
          </a:p>
          <a:p>
            <a:pPr marL="0" indent="0">
              <a:buNone/>
            </a:pPr>
            <a:r>
              <a:rPr lang="nb-NO"/>
              <a:t>Hybrid Open Access</a:t>
            </a:r>
          </a:p>
          <a:p>
            <a:pPr lvl="1"/>
            <a:r>
              <a:rPr lang="nb-NO" err="1"/>
              <a:t>Paying</a:t>
            </a:r>
            <a:r>
              <a:rPr lang="nb-NO"/>
              <a:t> to make </a:t>
            </a:r>
            <a:r>
              <a:rPr lang="nb-NO" err="1"/>
              <a:t>one</a:t>
            </a:r>
            <a:r>
              <a:rPr lang="nb-NO"/>
              <a:t> </a:t>
            </a:r>
            <a:r>
              <a:rPr lang="nb-NO" err="1"/>
              <a:t>publication</a:t>
            </a:r>
            <a:r>
              <a:rPr lang="nb-NO"/>
              <a:t> in a </a:t>
            </a:r>
            <a:r>
              <a:rPr lang="nb-NO" err="1"/>
              <a:t>closed</a:t>
            </a:r>
            <a:r>
              <a:rPr lang="nb-NO"/>
              <a:t> </a:t>
            </a:r>
            <a:r>
              <a:rPr lang="nb-NO" err="1"/>
              <a:t>channel</a:t>
            </a:r>
            <a:r>
              <a:rPr lang="nb-NO"/>
              <a:t> </a:t>
            </a:r>
            <a:r>
              <a:rPr lang="nb-NO" err="1"/>
              <a:t>open</a:t>
            </a:r>
            <a:r>
              <a:rPr lang="nb-NO"/>
              <a:t>.</a:t>
            </a:r>
          </a:p>
        </p:txBody>
      </p:sp>
      <p:sp>
        <p:nvSpPr>
          <p:cNvPr id="5" name="Ellipse 4"/>
          <p:cNvSpPr/>
          <p:nvPr/>
        </p:nvSpPr>
        <p:spPr>
          <a:xfrm>
            <a:off x="6070869" y="1690688"/>
            <a:ext cx="5161989" cy="5167312"/>
          </a:xfrm>
          <a:prstGeom prst="ellipse">
            <a:avLst/>
          </a:prstGeom>
          <a:solidFill>
            <a:srgbClr val="FF9933">
              <a:alpha val="50196"/>
            </a:srgb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6702804" y="3630265"/>
            <a:ext cx="406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/>
              <a:t>Open Access</a:t>
            </a:r>
          </a:p>
        </p:txBody>
      </p:sp>
    </p:spTree>
    <p:extLst>
      <p:ext uri="{BB962C8B-B14F-4D97-AF65-F5344CB8AC3E}">
        <p14:creationId xmlns:p14="http://schemas.microsoft.com/office/powerpoint/2010/main" val="18048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accent4">
                    <a:lumMod val="60000"/>
                    <a:lumOff val="40000"/>
                  </a:schemeClr>
                </a:solidFill>
              </a:rPr>
              <a:t>Gold Open Access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err="1"/>
              <a:t>Completely</a:t>
            </a:r>
            <a:r>
              <a:rPr lang="NB-NO"/>
              <a:t> </a:t>
            </a:r>
            <a:r>
              <a:rPr lang="NB-NO" err="1"/>
              <a:t>free</a:t>
            </a:r>
            <a:r>
              <a:rPr lang="NB-NO"/>
              <a:t> to </a:t>
            </a:r>
            <a:r>
              <a:rPr lang="NB-NO" err="1"/>
              <a:t>read</a:t>
            </a:r>
            <a:r>
              <a:rPr lang="NB-NO"/>
              <a:t> for all from date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publication</a:t>
            </a:r>
            <a:endParaRPr lang="NB-NO"/>
          </a:p>
          <a:p>
            <a:r>
              <a:rPr lang="NB-NO"/>
              <a:t>How do </a:t>
            </a:r>
            <a:r>
              <a:rPr lang="NB-NO" err="1"/>
              <a:t>they</a:t>
            </a:r>
            <a:r>
              <a:rPr lang="NB-NO"/>
              <a:t> make </a:t>
            </a:r>
            <a:r>
              <a:rPr lang="NB-NO" err="1"/>
              <a:t>money</a:t>
            </a:r>
            <a:r>
              <a:rPr lang="NB-NO"/>
              <a:t> </a:t>
            </a:r>
            <a:r>
              <a:rPr lang="NB-NO" err="1"/>
              <a:t>if</a:t>
            </a:r>
            <a:r>
              <a:rPr lang="NB-NO"/>
              <a:t> </a:t>
            </a:r>
            <a:r>
              <a:rPr lang="NB-NO" err="1"/>
              <a:t>no-one</a:t>
            </a:r>
            <a:r>
              <a:rPr lang="NB-NO"/>
              <a:t> </a:t>
            </a:r>
            <a:r>
              <a:rPr lang="NB-NO" err="1"/>
              <a:t>pays</a:t>
            </a:r>
            <a:r>
              <a:rPr lang="NB-NO"/>
              <a:t> to </a:t>
            </a:r>
            <a:r>
              <a:rPr lang="NB-NO" err="1"/>
              <a:t>read</a:t>
            </a:r>
            <a:r>
              <a:rPr lang="NB-NO"/>
              <a:t> </a:t>
            </a:r>
            <a:r>
              <a:rPr lang="NB-NO" err="1"/>
              <a:t>them</a:t>
            </a:r>
            <a:r>
              <a:rPr lang="NB-NO"/>
              <a:t>?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err="1"/>
              <a:t>Majority</a:t>
            </a:r>
            <a:r>
              <a:rPr lang="NB-NO"/>
              <a:t> is run non-</a:t>
            </a:r>
            <a:r>
              <a:rPr lang="NB-NO" err="1"/>
              <a:t>profit</a:t>
            </a:r>
            <a:r>
              <a:rPr lang="NB-NO"/>
              <a:t> by </a:t>
            </a:r>
            <a:r>
              <a:rPr lang="NB-NO" err="1"/>
              <a:t>professional</a:t>
            </a:r>
            <a:r>
              <a:rPr lang="NB-NO"/>
              <a:t> </a:t>
            </a:r>
            <a:r>
              <a:rPr lang="NB-NO" err="1"/>
              <a:t>societies</a:t>
            </a:r>
            <a:r>
              <a:rPr lang="NB-NO"/>
              <a:t> and </a:t>
            </a:r>
            <a:r>
              <a:rPr lang="NB-NO" err="1"/>
              <a:t>get</a:t>
            </a:r>
            <a:r>
              <a:rPr lang="NB-NO"/>
              <a:t> </a:t>
            </a:r>
            <a:r>
              <a:rPr lang="NB-NO" err="1"/>
              <a:t>funding</a:t>
            </a:r>
            <a:r>
              <a:rPr lang="NB-NO"/>
              <a:t> </a:t>
            </a:r>
            <a:r>
              <a:rPr lang="NB-NO" err="1"/>
              <a:t>elsewhere</a:t>
            </a:r>
            <a:endParaRPr lang="NB-NO"/>
          </a:p>
          <a:p>
            <a:pPr marL="914400" lvl="1" indent="-457200">
              <a:buFont typeface="+mj-lt"/>
              <a:buAutoNum type="arabicPeriod"/>
            </a:pPr>
            <a:r>
              <a:rPr lang="NB-NO"/>
              <a:t>The </a:t>
            </a:r>
            <a:r>
              <a:rPr lang="NB-NO" err="1"/>
              <a:t>authors</a:t>
            </a:r>
            <a:r>
              <a:rPr lang="NB-NO"/>
              <a:t> </a:t>
            </a:r>
            <a:r>
              <a:rPr lang="NB-NO" err="1"/>
              <a:t>pay</a:t>
            </a:r>
            <a:r>
              <a:rPr lang="NB-NO"/>
              <a:t> for </a:t>
            </a:r>
            <a:r>
              <a:rPr lang="NB-NO" err="1"/>
              <a:t>publication</a:t>
            </a:r>
            <a:r>
              <a:rPr lang="NB-NO"/>
              <a:t> </a:t>
            </a:r>
            <a:r>
              <a:rPr lang="NB-NO" err="1"/>
              <a:t>instead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readers</a:t>
            </a:r>
            <a:r>
              <a:rPr lang="NB-NO"/>
              <a:t> – most </a:t>
            </a:r>
            <a:r>
              <a:rPr lang="NB-NO" err="1"/>
              <a:t>often</a:t>
            </a:r>
            <a:r>
              <a:rPr lang="NB-NO"/>
              <a:t> </a:t>
            </a:r>
            <a:r>
              <a:rPr lang="NB-NO" err="1"/>
              <a:t>through</a:t>
            </a:r>
            <a:r>
              <a:rPr lang="NB-NO"/>
              <a:t> an </a:t>
            </a:r>
            <a:r>
              <a:rPr lang="NB-NO" err="1"/>
              <a:t>Article</a:t>
            </a:r>
            <a:r>
              <a:rPr lang="NB-NO"/>
              <a:t> Processing Charge (APC).</a:t>
            </a:r>
          </a:p>
          <a:p>
            <a:r>
              <a:rPr lang="NB-NO"/>
              <a:t>All NTNU </a:t>
            </a:r>
            <a:r>
              <a:rPr lang="NB-NO" err="1"/>
              <a:t>employees</a:t>
            </a:r>
            <a:r>
              <a:rPr lang="NB-NO"/>
              <a:t> </a:t>
            </a:r>
            <a:r>
              <a:rPr lang="NB-NO" err="1"/>
              <a:t>will</a:t>
            </a:r>
            <a:r>
              <a:rPr lang="NB-NO"/>
              <a:t> </a:t>
            </a:r>
            <a:r>
              <a:rPr lang="NB-NO" err="1"/>
              <a:t>get</a:t>
            </a:r>
            <a:r>
              <a:rPr lang="NB-NO"/>
              <a:t> APCs </a:t>
            </a:r>
            <a:r>
              <a:rPr lang="NB-NO" err="1"/>
              <a:t>paid</a:t>
            </a:r>
            <a:r>
              <a:rPr lang="NB-NO"/>
              <a:t> for by </a:t>
            </a:r>
            <a:r>
              <a:rPr lang="NB-NO" err="1"/>
              <a:t>NTNU’s</a:t>
            </a:r>
            <a:r>
              <a:rPr lang="NB-NO"/>
              <a:t> </a:t>
            </a:r>
            <a:r>
              <a:rPr lang="NB-NO" err="1"/>
              <a:t>publication</a:t>
            </a:r>
            <a:r>
              <a:rPr lang="NB-NO"/>
              <a:t> </a:t>
            </a:r>
            <a:r>
              <a:rPr lang="NB-NO" err="1"/>
              <a:t>fund</a:t>
            </a:r>
            <a:r>
              <a:rPr lang="NB-NO"/>
              <a:t> </a:t>
            </a:r>
            <a:r>
              <a:rPr lang="NB-NO" err="1"/>
              <a:t>if</a:t>
            </a:r>
            <a:r>
              <a:rPr lang="NB-NO"/>
              <a:t> </a:t>
            </a:r>
            <a:r>
              <a:rPr lang="NB-NO" i="1"/>
              <a:t>and </a:t>
            </a:r>
            <a:r>
              <a:rPr lang="NB-NO" i="1" err="1"/>
              <a:t>only</a:t>
            </a:r>
            <a:r>
              <a:rPr lang="NB-NO" i="1"/>
              <a:t> </a:t>
            </a:r>
            <a:r>
              <a:rPr lang="NB-NO" i="1" err="1"/>
              <a:t>if</a:t>
            </a:r>
            <a:r>
              <a:rPr lang="NB-NO"/>
              <a:t> it is a Gold Open Access </a:t>
            </a:r>
            <a:r>
              <a:rPr lang="NB-NO" err="1"/>
              <a:t>publication</a:t>
            </a:r>
            <a:endParaRPr lang="NB-NO"/>
          </a:p>
          <a:p>
            <a:r>
              <a:rPr lang="NB-NO"/>
              <a:t>Hybrid </a:t>
            </a:r>
            <a:r>
              <a:rPr lang="NB-NO" err="1"/>
              <a:t>publishing</a:t>
            </a:r>
            <a:r>
              <a:rPr lang="NB-NO"/>
              <a:t> is not </a:t>
            </a:r>
            <a:r>
              <a:rPr lang="NB-NO" err="1"/>
              <a:t>supported</a:t>
            </a:r>
            <a:r>
              <a:rPr lang="NB-NO"/>
              <a:t> –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would</a:t>
            </a:r>
            <a:r>
              <a:rPr lang="NB-NO"/>
              <a:t> </a:t>
            </a:r>
            <a:r>
              <a:rPr lang="NB-NO" err="1"/>
              <a:t>mean</a:t>
            </a:r>
            <a:r>
              <a:rPr lang="NB-NO"/>
              <a:t> </a:t>
            </a:r>
            <a:r>
              <a:rPr lang="NB-NO" err="1"/>
              <a:t>paying</a:t>
            </a:r>
            <a:r>
              <a:rPr lang="NB-NO"/>
              <a:t> for it </a:t>
            </a:r>
            <a:r>
              <a:rPr lang="NB-NO" err="1"/>
              <a:t>three</a:t>
            </a:r>
            <a:r>
              <a:rPr lang="NB-NO"/>
              <a:t> times!</a:t>
            </a:r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1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When</a:t>
            </a:r>
            <a:r>
              <a:rPr lang="nb-NO"/>
              <a:t> </a:t>
            </a:r>
            <a:r>
              <a:rPr lang="nb-NO" err="1"/>
              <a:t>will</a:t>
            </a:r>
            <a:r>
              <a:rPr lang="nb-NO"/>
              <a:t> NTNU </a:t>
            </a:r>
            <a:r>
              <a:rPr lang="nb-NO" err="1"/>
              <a:t>pay</a:t>
            </a:r>
            <a:r>
              <a:rPr lang="nb-NO"/>
              <a:t> for </a:t>
            </a:r>
            <a:r>
              <a:rPr lang="nb-NO" err="1"/>
              <a:t>your</a:t>
            </a:r>
            <a:r>
              <a:rPr lang="nb-NO"/>
              <a:t> OA </a:t>
            </a:r>
            <a:r>
              <a:rPr lang="nb-NO" err="1"/>
              <a:t>publication</a:t>
            </a:r>
            <a:r>
              <a:rPr lang="nb-NO"/>
              <a:t>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The </a:t>
            </a:r>
            <a:r>
              <a:rPr lang="nb-NO" err="1"/>
              <a:t>publication</a:t>
            </a:r>
            <a:r>
              <a:rPr lang="nb-NO"/>
              <a:t> </a:t>
            </a:r>
            <a:r>
              <a:rPr lang="nb-NO" err="1"/>
              <a:t>channel</a:t>
            </a:r>
            <a:r>
              <a:rPr lang="nb-NO"/>
              <a:t> is in </a:t>
            </a:r>
            <a:r>
              <a:rPr lang="nb-NO" err="1"/>
              <a:t>the</a:t>
            </a:r>
            <a:r>
              <a:rPr lang="nb-NO"/>
              <a:t> Directory </a:t>
            </a:r>
            <a:r>
              <a:rPr lang="nb-NO" err="1"/>
              <a:t>of</a:t>
            </a:r>
            <a:r>
              <a:rPr lang="nb-NO"/>
              <a:t> Open Access Journals</a:t>
            </a:r>
          </a:p>
          <a:p>
            <a:r>
              <a:rPr lang="nb-NO"/>
              <a:t>Level 1 or 2 in </a:t>
            </a:r>
            <a:r>
              <a:rPr lang="nb-NO" err="1"/>
              <a:t>the</a:t>
            </a:r>
            <a:r>
              <a:rPr lang="nb-NO"/>
              <a:t> Norwegian </a:t>
            </a:r>
            <a:r>
              <a:rPr lang="nb-NO" err="1"/>
              <a:t>publication</a:t>
            </a:r>
            <a:r>
              <a:rPr lang="nb-NO"/>
              <a:t> register</a:t>
            </a:r>
          </a:p>
          <a:p>
            <a:r>
              <a:rPr lang="nb-NO" err="1"/>
              <a:t>You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corresponding</a:t>
            </a:r>
            <a:r>
              <a:rPr lang="nb-NO"/>
              <a:t> </a:t>
            </a:r>
            <a:r>
              <a:rPr lang="nb-NO" err="1"/>
              <a:t>author</a:t>
            </a:r>
            <a:endParaRPr lang="nb-NO"/>
          </a:p>
          <a:p>
            <a:r>
              <a:rPr lang="nb-NO" err="1"/>
              <a:t>Publication</a:t>
            </a:r>
            <a:r>
              <a:rPr lang="nb-NO"/>
              <a:t> must be </a:t>
            </a:r>
            <a:r>
              <a:rPr lang="nb-NO" err="1"/>
              <a:t>deposited</a:t>
            </a:r>
            <a:endParaRPr lang="nb-NO"/>
          </a:p>
          <a:p>
            <a:r>
              <a:rPr lang="nb-NO"/>
              <a:t>No </a:t>
            </a:r>
            <a:r>
              <a:rPr lang="nb-NO" err="1"/>
              <a:t>upper</a:t>
            </a:r>
            <a:r>
              <a:rPr lang="nb-NO"/>
              <a:t> limit</a:t>
            </a:r>
          </a:p>
          <a:p>
            <a:r>
              <a:rPr lang="nb-NO" err="1"/>
              <a:t>Books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included</a:t>
            </a:r>
            <a:endParaRPr lang="nb-NO"/>
          </a:p>
        </p:txBody>
      </p:sp>
      <p:pic>
        <p:nvPicPr>
          <p:cNvPr id="4" name="Bild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310" y="4292775"/>
            <a:ext cx="3703641" cy="830652"/>
          </a:xfrm>
          <a:prstGeom prst="rect">
            <a:avLst/>
          </a:prstGeom>
          <a:ln>
            <a:noFill/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5"/>
          <a:srcRect l="803" r="3937" b="18595"/>
          <a:stretch/>
        </p:blipFill>
        <p:spPr>
          <a:xfrm>
            <a:off x="838200" y="5151189"/>
            <a:ext cx="10017211" cy="7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9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accent6"/>
                </a:solidFill>
              </a:rPr>
              <a:t>Green Open Access</a:t>
            </a:r>
            <a:r>
              <a:rPr lang="nb-NO"/>
              <a:t> (</a:t>
            </a:r>
            <a:r>
              <a:rPr lang="nb-NO" err="1"/>
              <a:t>Depositing</a:t>
            </a:r>
            <a:r>
              <a:rPr lang="nb-NO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99334" cy="4351338"/>
          </a:xfrm>
        </p:spPr>
        <p:txBody>
          <a:bodyPr/>
          <a:lstStyle/>
          <a:p>
            <a:r>
              <a:rPr lang="nb-NO"/>
              <a:t>Log in to </a:t>
            </a:r>
            <a:r>
              <a:rPr lang="nb-NO">
                <a:hlinkClick r:id="rId2"/>
              </a:rPr>
              <a:t>www.cristin.no</a:t>
            </a:r>
            <a:r>
              <a:rPr lang="nb-NO"/>
              <a:t> </a:t>
            </a:r>
            <a:r>
              <a:rPr lang="nb-NO" err="1"/>
              <a:t>using</a:t>
            </a:r>
            <a:r>
              <a:rPr lang="nb-NO"/>
              <a:t> </a:t>
            </a:r>
            <a:r>
              <a:rPr lang="nb-NO" err="1"/>
              <a:t>your</a:t>
            </a:r>
            <a:r>
              <a:rPr lang="nb-NO"/>
              <a:t> NTNU </a:t>
            </a:r>
            <a:r>
              <a:rPr lang="nb-NO" err="1"/>
              <a:t>username</a:t>
            </a:r>
            <a:r>
              <a:rPr lang="nb-NO"/>
              <a:t> and </a:t>
            </a:r>
            <a:r>
              <a:rPr lang="nb-NO" err="1"/>
              <a:t>password</a:t>
            </a:r>
            <a:endParaRPr lang="nb-NO"/>
          </a:p>
          <a:p>
            <a:r>
              <a:rPr lang="nb-NO" err="1"/>
              <a:t>Find</a:t>
            </a:r>
            <a:r>
              <a:rPr lang="nb-NO"/>
              <a:t>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publications</a:t>
            </a:r>
            <a:endParaRPr lang="nb-NO"/>
          </a:p>
          <a:p>
            <a:r>
              <a:rPr lang="nb-NO"/>
              <a:t>Select </a:t>
            </a:r>
            <a:r>
              <a:rPr lang="nb-NO" err="1"/>
              <a:t>one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them</a:t>
            </a:r>
            <a:r>
              <a:rPr lang="nb-NO"/>
              <a:t> and </a:t>
            </a:r>
            <a:r>
              <a:rPr lang="nb-NO" err="1"/>
              <a:t>open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Cristin</a:t>
            </a:r>
            <a:r>
              <a:rPr lang="nb-NO"/>
              <a:t> post</a:t>
            </a:r>
          </a:p>
          <a:p>
            <a:r>
              <a:rPr lang="nb-NO"/>
              <a:t>Select «</a:t>
            </a:r>
            <a:r>
              <a:rPr lang="nb-NO" err="1"/>
              <a:t>deliver</a:t>
            </a:r>
            <a:r>
              <a:rPr lang="nb-NO"/>
              <a:t> full-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document</a:t>
            </a:r>
            <a:r>
              <a:rPr lang="nb-NO"/>
              <a:t>»</a:t>
            </a:r>
          </a:p>
          <a:p>
            <a:r>
              <a:rPr lang="nb-NO" err="1"/>
              <a:t>Follow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instructions</a:t>
            </a:r>
            <a:endParaRPr lang="nb-NO"/>
          </a:p>
          <a:p>
            <a:pPr marL="0" indent="0">
              <a:buNone/>
            </a:pPr>
            <a:r>
              <a:rPr lang="nb-NO"/>
              <a:t>…</a:t>
            </a:r>
          </a:p>
          <a:p>
            <a:r>
              <a:rPr lang="nb-NO" err="1"/>
              <a:t>Congratulations</a:t>
            </a:r>
            <a:r>
              <a:rPr lang="nb-NO"/>
              <a:t>, </a:t>
            </a:r>
            <a:r>
              <a:rPr lang="nb-NO" err="1"/>
              <a:t>you</a:t>
            </a:r>
            <a:r>
              <a:rPr lang="nb-NO"/>
              <a:t> have </a:t>
            </a:r>
            <a:r>
              <a:rPr lang="nb-NO" err="1"/>
              <a:t>deposited</a:t>
            </a:r>
            <a:r>
              <a:rPr lang="nb-NO"/>
              <a:t>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publication</a:t>
            </a:r>
            <a:r>
              <a:rPr lang="nb-NO"/>
              <a:t> and </a:t>
            </a:r>
            <a:r>
              <a:rPr lang="nb-NO" err="1"/>
              <a:t>helped</a:t>
            </a:r>
            <a:r>
              <a:rPr lang="nb-NO"/>
              <a:t> </a:t>
            </a:r>
            <a:r>
              <a:rPr lang="nb-NO" err="1"/>
              <a:t>us</a:t>
            </a:r>
            <a:r>
              <a:rPr lang="nb-NO"/>
              <a:t> </a:t>
            </a:r>
            <a:r>
              <a:rPr lang="nb-NO" err="1"/>
              <a:t>fulfil</a:t>
            </a:r>
            <a:r>
              <a:rPr lang="nb-NO"/>
              <a:t> </a:t>
            </a:r>
            <a:r>
              <a:rPr lang="nb-NO" err="1"/>
              <a:t>our</a:t>
            </a:r>
            <a:r>
              <a:rPr lang="nb-NO"/>
              <a:t> </a:t>
            </a:r>
            <a:r>
              <a:rPr lang="nb-NO" err="1"/>
              <a:t>mandate</a:t>
            </a:r>
            <a:r>
              <a:rPr lang="nb-NO"/>
              <a:t>!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4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68" y="5982100"/>
            <a:ext cx="2189287" cy="7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5437DA90E2FF0F4BBBDFDE015F2E704D0200DF62EB48C6FFA249BFD5EC23743175AC" ma:contentTypeVersion="0" ma:contentTypeDescription="" ma:contentTypeScope="" ma:versionID="d06455da6b4f21cf730474529f585435">
  <xsd:schema xmlns:xsd="http://www.w3.org/2001/XMLSchema" xmlns:xs="http://www.w3.org/2001/XMLSchema" xmlns:p="http://schemas.microsoft.com/office/2006/metadata/properties" xmlns:ns2="3011bd27-670b-40e8-bfc7-267b8eb171af" targetNamespace="http://schemas.microsoft.com/office/2006/metadata/properties" ma:root="true" ma:fieldsID="64f8c966520fdcaaf767d77eca97eb1b" ns2:_="">
    <xsd:import namespace="3011bd27-670b-40e8-bfc7-267b8eb171af"/>
    <xsd:element name="properties">
      <xsd:complexType>
        <xsd:sequence>
          <xsd:element name="documentManagement">
            <xsd:complexType>
              <xsd:all>
                <xsd:element ref="ns2:TeamSite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1bd27-670b-40e8-bfc7-267b8eb171af" elementFormDefault="qualified">
    <xsd:import namespace="http://schemas.microsoft.com/office/2006/documentManagement/types"/>
    <xsd:import namespace="http://schemas.microsoft.com/office/infopath/2007/PartnerControls"/>
    <xsd:element name="TeamSiteName" ma:index="8" nillable="true" ma:displayName="TeamSite" ma:default="Open Acces - UB arbeidsgruppe" ma:internalName="TeamSiteName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iteName xmlns="3011bd27-670b-40e8-bfc7-267b8eb171af">Open Acces - UB arbeidsgruppe</TeamSiteNam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95B7F2-AB1F-4165-82DD-DB9786627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1bd27-670b-40e8-bfc7-267b8eb171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1FB3E3-F78B-4BF0-920A-E10EFB5E85E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011bd27-670b-40e8-bfc7-267b8eb171af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93C3BD-40B0-448F-906F-D90FBDED58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PowerPoint-presentasjon</vt:lpstr>
      <vt:lpstr>What will I be talking about?</vt:lpstr>
      <vt:lpstr>NTNU’s new guidelines</vt:lpstr>
      <vt:lpstr>Why Open Access publishing?</vt:lpstr>
      <vt:lpstr>PowerPoint-presentasjon</vt:lpstr>
      <vt:lpstr>Channel or  publication?</vt:lpstr>
      <vt:lpstr>Gold Open Access</vt:lpstr>
      <vt:lpstr>When will NTNU pay for your OA publication?</vt:lpstr>
      <vt:lpstr>Green Open Access (Depositing)</vt:lpstr>
      <vt:lpstr>PowerPoint-presentasjon</vt:lpstr>
      <vt:lpstr>PowerPoint-presentasjon</vt:lpstr>
      <vt:lpstr>Seems complicated? Don’t panic!</vt:lpstr>
      <vt:lpstr>Post what?</vt:lpstr>
      <vt:lpstr>Post-print - not to be confused with «Proof» </vt:lpstr>
      <vt:lpstr>PowerPoint-presentasjon</vt:lpstr>
      <vt:lpstr>Links</vt:lpstr>
      <vt:lpstr>Where do I find OA channels?</vt:lpstr>
      <vt:lpstr>PowerPoint-presentasjon</vt:lpstr>
      <vt:lpstr>A word about predatory publishers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 Karlstrøm</dc:creator>
  <cp:lastModifiedBy>Henrik Karlstrøm</cp:lastModifiedBy>
  <cp:revision>6</cp:revision>
  <dcterms:modified xsi:type="dcterms:W3CDTF">2017-03-28T07:49:32Z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0x0101005437DA90E2FF0F4BBBDFDE015F2E704D0200DF62EB48C6FFA249BFD5EC23743175AC</vt:lpwstr>
  </property>
  <property fmtid="{D5CDD505-2E9C-101B-9397-08002B2CF9AE}" pid="3" name="SharedWithUsers">
    <vt:lpwstr>1197;#Henrik Karlstrøm</vt:lpwstr>
  </property>
</Properties>
</file>