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45"/>
  </p:notesMasterIdLst>
  <p:sldIdLst>
    <p:sldId id="1213" r:id="rId5"/>
    <p:sldId id="1237" r:id="rId6"/>
    <p:sldId id="1245" r:id="rId7"/>
    <p:sldId id="1259" r:id="rId8"/>
    <p:sldId id="1246" r:id="rId9"/>
    <p:sldId id="1256" r:id="rId10"/>
    <p:sldId id="1289" r:id="rId11"/>
    <p:sldId id="1239" r:id="rId12"/>
    <p:sldId id="1279" r:id="rId13"/>
    <p:sldId id="1255" r:id="rId14"/>
    <p:sldId id="1280" r:id="rId15"/>
    <p:sldId id="1275" r:id="rId16"/>
    <p:sldId id="1276" r:id="rId17"/>
    <p:sldId id="1277" r:id="rId18"/>
    <p:sldId id="1278" r:id="rId19"/>
    <p:sldId id="1219" r:id="rId20"/>
    <p:sldId id="1238" r:id="rId21"/>
    <p:sldId id="1249" r:id="rId22"/>
    <p:sldId id="1250" r:id="rId23"/>
    <p:sldId id="1254" r:id="rId24"/>
    <p:sldId id="1287" r:id="rId25"/>
    <p:sldId id="1224" r:id="rId26"/>
    <p:sldId id="1296" r:id="rId27"/>
    <p:sldId id="1281" r:id="rId28"/>
    <p:sldId id="1295" r:id="rId29"/>
    <p:sldId id="1271" r:id="rId30"/>
    <p:sldId id="1288" r:id="rId31"/>
    <p:sldId id="1292" r:id="rId32"/>
    <p:sldId id="1293" r:id="rId33"/>
    <p:sldId id="1291" r:id="rId34"/>
    <p:sldId id="1294" r:id="rId35"/>
    <p:sldId id="1265" r:id="rId36"/>
    <p:sldId id="1267" r:id="rId37"/>
    <p:sldId id="1266" r:id="rId38"/>
    <p:sldId id="1263" r:id="rId39"/>
    <p:sldId id="1264" r:id="rId40"/>
    <p:sldId id="1268" r:id="rId41"/>
    <p:sldId id="1262" r:id="rId42"/>
    <p:sldId id="1269" r:id="rId43"/>
    <p:sldId id="1227" r:id="rId44"/>
  </p:sldIdLst>
  <p:sldSz cx="9144000" cy="6858000" type="screen4x3"/>
  <p:notesSz cx="9926638" cy="6797675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Severeide" initials="KS" lastIdx="2" clrIdx="0">
    <p:extLst>
      <p:ext uri="{19B8F6BF-5375-455C-9EA6-DF929625EA0E}">
        <p15:presenceInfo xmlns:p15="http://schemas.microsoft.com/office/powerpoint/2012/main" userId="S::krissev@ntnu.no::3c4c0b11-69f7-428a-91dc-e8417fa120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E070F-056A-EF46-8F28-B603D057C661}" type="datetimeFigureOut">
              <a:rPr lang="nb-NO" smtClean="0"/>
              <a:t>12.08.2025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71C88-A8C4-B64E-9416-E16EC25648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067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71C88-A8C4-B64E-9416-E16EC256489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01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ED6906-F97C-4613-9CA0-9550FB037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4630EA-9818-406B-B951-913F9EC34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A4A714F-3C24-4E04-B8B9-8F35AA5E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18A472-7AB3-475E-8C1E-3C5F7C3C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827D70-2CD8-45FD-9C05-734FCEBC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5BA7EA-3D92-47C6-8D44-56CE8322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B66682E-E290-4324-9455-62ACD3498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B538B6-0A12-4968-9C74-57FA99B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AD2EB2-E8C8-49DF-8D44-8DF3BEE0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BAA366-FEEB-44EE-BED1-5063584C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2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0331615-5EE1-445D-AAFA-6CB2FA2791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793EBC-48B3-49AA-91A9-3B80DD558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CFE566-4954-4DEE-88B8-111BD440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1EDD7A-E29E-46BC-8EBA-CF5943FC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FA719E-A18D-499B-A6C4-91848295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831478-E082-4448-B2E1-3CD60B48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3E2F13-AC03-4E81-85E5-2DC7838B1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195DF7-BB10-4F67-A432-879092C6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01AA5CD-C61E-440F-A391-DF1FC5F6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4CC2D6-544A-4BE5-BD06-46CEA247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16D265CB-857B-4F00-91A1-733DDEF541CE}"/>
              </a:ext>
            </a:extLst>
          </p:cNvPr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07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DA1390-1B98-4033-940C-3F59B9C5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F88BB5-F7B3-4DB2-96EE-478BC4EC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3D6BE3-A8D5-4667-994C-F5FF8BAA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129789-EF27-40A2-8501-B24F0611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14539B-AC94-4326-A19E-45DA0C5B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9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E92588-80A7-495B-A8D4-18583788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AF814F-1116-4467-A073-FFCD4C326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5FB4DD9-6391-4216-B28A-9B85C8A9C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078D14-6D6E-4283-9FFE-D7A0C2D9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143BD96-CDAA-4179-87FF-19E15DAD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AC52EC-0884-415D-8D7F-7D7DA3B4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3AA8AA-BB00-45DC-841C-DE5D726B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5FDFB1-2287-431C-AECF-445FB1056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64CB95-1E34-4932-A9DE-90AB44F12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D8CEB2C-EEA2-4253-8AC6-CA342BA86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87B878B-01A7-4C6E-BDA8-72C965C202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0CA6B1F-A556-4941-B422-48C073AA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DAE23CC-BD50-4177-B763-B321626C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2D264F0-7F2E-49AA-8AC5-1F75C2B5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8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6040CE-16EA-4C88-A707-7F87D24B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F50BB4-A0F5-4114-94DB-7BCAA12B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253EC8F-15F2-410D-928D-E89FD346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E335B6-9CB5-45AE-9CD7-B7DBBE9F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4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14290-BD61-4505-897D-EB1EBFCD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99E12EE-CE11-4177-9EC7-19B8217E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C2DDD8-92A7-4D1E-B311-365B3608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7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DB46E-BB04-49A6-918B-F93C5423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9A6C87-0F63-4E6B-B84A-9A3899210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14B851-0745-4195-9E1A-F770C3A54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12FA2C6-EFB5-492A-8091-16EE18D3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65E4BF-D77C-4AE2-9575-E559F1A5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D11F41-CE4E-458A-BC3E-27A7AB12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6F715-B822-4ECD-933A-4E3B7AC2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D501282-213E-4E36-A548-42B1D888D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7AA913-A16E-4181-8B18-F1549A555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E66E898-6283-4075-9037-FB226F2AE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854E64-D482-406E-8A6A-D12117A4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C4851EB-4F21-4AB5-90E2-13E2C571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39BD6C2-FB8E-4AB2-A176-EC6C55C6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BADC4F-188F-4A6F-B8E8-D123994E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F93CD6-D260-4C1E-884A-91E0A71D6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D94560-931C-4E46-8EAC-4D56BB7D0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D03189-9CA6-4960-B88C-67D76AE4D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ilde 6" descr="hor_blaa_stripe.jpg">
            <a:extLst>
              <a:ext uri="{FF2B5EF4-FFF2-40B4-BE49-F238E27FC236}">
                <a16:creationId xmlns:a16="http://schemas.microsoft.com/office/drawing/2014/main" id="{D945BCCA-D519-494B-A856-E27538FF26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2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.ntnu.no/studentkort" TargetMode="External"/><Relationship Id="rId5" Type="http://schemas.openxmlformats.org/officeDocument/2006/relationships/hyperlink" Target="https://i.ntnu.no/en/utskrift-kopi" TargetMode="External"/><Relationship Id="rId4" Type="http://schemas.openxmlformats.org/officeDocument/2006/relationships/hyperlink" Target="https://i.ntnu.no/wiki/-/wiki/English/Borrow+and+order+from+the+librar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.ntnu.no/wiki/-/wiki/English/student+ID+-+app" TargetMode="External"/><Relationship Id="rId2" Type="http://schemas.openxmlformats.org/officeDocument/2006/relationships/hyperlink" Target="https://i.ntnu.no/studentko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.ntnu.no/wiki/-/wiki/English/Student+Web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t.valderhaug@ntnu.no" TargetMode="External"/><Relationship Id="rId2" Type="http://schemas.openxmlformats.org/officeDocument/2006/relationships/hyperlink" Target="mailto:karen.m.hovland@ntnu.n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.ntnu.no/timeplan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frammr.n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hyperlink" Target="https://en.frammr.no/FRAM/Tickets/Buy-a-ticke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ntnu.edu/studi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tnu.edu/lifeandhousing/alesun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studentliv/alesund" TargetMode="External"/><Relationship Id="rId2" Type="http://schemas.openxmlformats.org/officeDocument/2006/relationships/hyperlink" Target="https://www.ntnu.edu/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.ntnu.no/en/it-hjelp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udi.no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jordnorway.com/en/inspiration/alesund--the-art-nouveau-town" TargetMode="External"/><Relationship Id="rId2" Type="http://schemas.openxmlformats.org/officeDocument/2006/relationships/hyperlink" Target="https://gofjords.com/inspiration/norway/10-reasons-to-visit-alesund.fUkUWoXUSVyzEicgSE95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visitnorway.com/places-to-go/fjord-norway/alesund-sunnmore/" TargetMode="External"/><Relationship Id="rId4" Type="http://schemas.openxmlformats.org/officeDocument/2006/relationships/hyperlink" Target="https://www.fjordnorway.com/en/destinations/alesund--geirange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opplevrunde.no/" TargetMode="External"/><Relationship Id="rId13" Type="http://schemas.openxmlformats.org/officeDocument/2006/relationships/hyperlink" Target="https://www.stikkut.no/" TargetMode="External"/><Relationship Id="rId3" Type="http://schemas.openxmlformats.org/officeDocument/2006/relationships/hyperlink" Target="https://www.fjords.com/the-hjorundfjord/" TargetMode="External"/><Relationship Id="rId7" Type="http://schemas.openxmlformats.org/officeDocument/2006/relationships/hyperlink" Target="https://www.sunnmorsalpane.no/" TargetMode="External"/><Relationship Id="rId12" Type="http://schemas.openxmlformats.org/officeDocument/2006/relationships/hyperlink" Target="https://english.dnt.no/?_ga=2.5825393.370308794.1691734213-1512884134.1691734213&amp;_gl=1*1ahn4l1*_ga*MTUxMjg4NDEzNC4xNjkxNzM0MjEz*_ga_63XYTWFZRL*MTY5MTczNDIxMi4xLjAuMTY5MTczNDIxNC4wLjAuMA..*_fplc*YjlQQ0ZSMHlDSXNvekxxWHlMRFpBVUYlMkJKOTMwUEZxdTYybm1KNENQSGxhcHdsZEpMNUQ4VkRVN1VMTGltJTJCaTd4bCUyQk01bzJIR3RMMldiblV0YjNBTURta3B2NEFkaUZZNDElMkZvM3hVd1J4JTJCN2xpUWQ2bkhRZUVFa2Nrd0NhUSUzRCUzRA..*_ga_3MMQDD50CZ*MTY5MTczNDIxMy4xLjAuMTY5MTczNDIxNC42MC4wLjA." TargetMode="External"/><Relationship Id="rId2" Type="http://schemas.openxmlformats.org/officeDocument/2006/relationships/hyperlink" Target="https://www.visitnorway.com/places-to-go/fjord-norway/the-geirangerfjord/" TargetMode="Externa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trandafjellet.no/no" TargetMode="External"/><Relationship Id="rId11" Type="http://schemas.openxmlformats.org/officeDocument/2006/relationships/hyperlink" Target="https://romsdal.com/" TargetMode="External"/><Relationship Id="rId5" Type="http://schemas.openxmlformats.org/officeDocument/2006/relationships/hyperlink" Target="https://www.nasjonaleturistveger.no/en/routes/atlanterhavsvegen/" TargetMode="External"/><Relationship Id="rId15" Type="http://schemas.openxmlformats.org/officeDocument/2006/relationships/hyperlink" Target="https://www.visitnorway.no/listings/strandafjellet-skisenter/18832/" TargetMode="External"/><Relationship Id="rId10" Type="http://schemas.openxmlformats.org/officeDocument/2006/relationships/hyperlink" Target="https://www.valldal.no/en/" TargetMode="External"/><Relationship Id="rId4" Type="http://schemas.openxmlformats.org/officeDocument/2006/relationships/hyperlink" Target="https://www.visitnorway.no/listings/sunnm%C3%B8rsalpane/13982/" TargetMode="External"/><Relationship Id="rId9" Type="http://schemas.openxmlformats.org/officeDocument/2006/relationships/hyperlink" Target="https://www.fjordnorway.com/en/attractions/stadlandet" TargetMode="External"/><Relationship Id="rId14" Type="http://schemas.openxmlformats.org/officeDocument/2006/relationships/hyperlink" Target="https://www.norwaysbest.com/no/inspirasjon/opplev-sunnmorsalpene-fra-alesund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nt.no/contentassets/0e411308202a44c5b49374534759bc2b/fjellvettreglene_english.pdf" TargetMode="External"/><Relationship Id="rId2" Type="http://schemas.openxmlformats.org/officeDocument/2006/relationships/hyperlink" Target="https://www.visitnorway.com/plan-your-trip/travel-tips-a-z/right-of-acces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di.no/en/want-to-apply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video.com/view/1345212441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en.no/en/address-services/student" TargetMode="External"/><Relationship Id="rId2" Type="http://schemas.openxmlformats.org/officeDocument/2006/relationships/hyperlink" Target="https://www.posten.no/e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di.no/en/" TargetMode="External"/><Relationship Id="rId4" Type="http://schemas.openxmlformats.org/officeDocument/2006/relationships/hyperlink" Target="https://www.skatteetaten.no/en/person/foreign/international-student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posten.no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i.ntnu.no/wiki/-/wiki/English/Procedures+for+exchange+students" TargetMode="External"/><Relationship Id="rId4" Type="http://schemas.openxmlformats.org/officeDocument/2006/relationships/hyperlink" Target="http://www.ntnu.edu/studies/allstudies?city=&amp;studyLevel=&amp;field=&amp;query=&amp;open=tru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as.ntnu.no/activatio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59336B1D-ED64-4F6E-8658-C1E462DD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DD217A-290D-4DEA-849A-90DDEBD8C3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F04C4B-0467-4C1E-B511-B0A917A4E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87679A-64FA-4C36-B844-001039BFC2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9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0899B53-B8DE-4813-97F2-E0E46BD036D9}"/>
              </a:ext>
            </a:extLst>
          </p:cNvPr>
          <p:cNvSpPr txBox="1"/>
          <p:nvPr/>
        </p:nvSpPr>
        <p:spPr>
          <a:xfrm>
            <a:off x="2630078" y="450042"/>
            <a:ext cx="6234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600" b="1" dirty="0">
                <a:solidFill>
                  <a:schemeClr val="bg1"/>
                </a:solidFill>
              </a:rPr>
              <a:t>WELCOME TO NTNU ÅLESUND!</a:t>
            </a:r>
            <a:br>
              <a:rPr lang="nb-NO" sz="3600" dirty="0">
                <a:solidFill>
                  <a:schemeClr val="bg1"/>
                </a:solidFill>
              </a:rPr>
            </a:br>
            <a:r>
              <a:rPr lang="nb-NO" sz="3600" dirty="0">
                <a:solidFill>
                  <a:schemeClr val="bg1"/>
                </a:solidFill>
              </a:rPr>
              <a:t>Autumn 2024</a:t>
            </a:r>
          </a:p>
        </p:txBody>
      </p:sp>
    </p:spTree>
    <p:extLst>
      <p:ext uri="{BB962C8B-B14F-4D97-AF65-F5344CB8AC3E}">
        <p14:creationId xmlns:p14="http://schemas.microsoft.com/office/powerpoint/2010/main" val="3207001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9B7C70-63B0-4764-ABC2-AC28B50D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9226"/>
            <a:ext cx="7886700" cy="1325563"/>
          </a:xfrm>
        </p:spPr>
        <p:txBody>
          <a:bodyPr/>
          <a:lstStyle/>
          <a:p>
            <a:r>
              <a:rPr lang="nb-NO" dirty="0"/>
              <a:t>Student ID Card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14BBE576-2773-88CE-0C19-3BA69F91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51" y="1563461"/>
            <a:ext cx="2521888" cy="239091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29F9869-80C4-8A48-43CE-E9AA6AFC8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88" y="1446118"/>
            <a:ext cx="1109528" cy="91761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304C0AB-2AEE-903A-2D6B-6598005F2EDE}"/>
              </a:ext>
            </a:extLst>
          </p:cNvPr>
          <p:cNvSpPr txBox="1"/>
          <p:nvPr/>
        </p:nvSpPr>
        <p:spPr>
          <a:xfrm>
            <a:off x="3034471" y="2087320"/>
            <a:ext cx="58146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rgbClr val="272833"/>
                </a:solidFill>
                <a:effectLst/>
                <a:latin typeface="Open Sans" panose="020B0606030504020204" pitchFamily="34" charset="0"/>
              </a:rPr>
              <a:t>As an NTNU student, you must have an ID card with your name and picture. </a:t>
            </a:r>
          </a:p>
          <a:p>
            <a:pPr algn="l"/>
            <a:endParaRPr lang="en-US" sz="1200" dirty="0">
              <a:solidFill>
                <a:srgbClr val="272833"/>
              </a:solidFill>
              <a:latin typeface="Open Sans" panose="020B0606030504020204" pitchFamily="34" charset="0"/>
            </a:endParaRPr>
          </a:p>
          <a:p>
            <a:pPr algn="l"/>
            <a:r>
              <a:rPr lang="en-US" sz="1200" b="0" i="0" dirty="0">
                <a:solidFill>
                  <a:srgbClr val="272833"/>
                </a:solidFill>
                <a:effectLst/>
                <a:latin typeface="Open Sans" panose="020B0606030504020204" pitchFamily="34" charset="0"/>
              </a:rPr>
              <a:t>The card serves as your: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sz="1200" b="0" i="0" dirty="0">
                <a:solidFill>
                  <a:srgbClr val="272833"/>
                </a:solidFill>
                <a:effectLst/>
                <a:latin typeface="Open Sans" panose="020B0606030504020204" pitchFamily="34" charset="0"/>
              </a:rPr>
              <a:t>student ID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sz="1200" b="0" i="0" dirty="0">
                <a:solidFill>
                  <a:srgbClr val="272833"/>
                </a:solidFill>
                <a:effectLst/>
                <a:latin typeface="Open Sans" panose="020B0606030504020204" pitchFamily="34" charset="0"/>
              </a:rPr>
              <a:t>key card to allow you access to specific NTNU buildings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sz="1200" b="0" i="0" u="none" strike="noStrike" dirty="0">
                <a:solidFill>
                  <a:srgbClr val="0B5FFF"/>
                </a:solidFill>
                <a:effectLst/>
                <a:latin typeface="Open Sans" panose="020B0606030504020204" pitchFamily="34" charset="0"/>
                <a:hlinkClick r:id="rId4"/>
              </a:rPr>
              <a:t>library card</a:t>
            </a:r>
            <a:endParaRPr lang="en-US" sz="1200" b="0" i="0" dirty="0">
              <a:solidFill>
                <a:srgbClr val="272833"/>
              </a:solidFill>
              <a:effectLst/>
              <a:latin typeface="Open Sans" panose="020B0606030504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sz="1200" b="0" i="0" u="none" strike="noStrike" dirty="0">
                <a:solidFill>
                  <a:srgbClr val="0B5FFF"/>
                </a:solidFill>
                <a:effectLst/>
                <a:latin typeface="Open Sans" panose="020B0606030504020204" pitchFamily="34" charset="0"/>
                <a:hlinkClick r:id="rId5"/>
              </a:rPr>
              <a:t>printer access card</a:t>
            </a:r>
            <a:r>
              <a:rPr lang="en-US" sz="1200" b="0" i="0" u="none" strike="noStrike" dirty="0">
                <a:solidFill>
                  <a:srgbClr val="0B5FFF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200" b="0" i="0" u="none" strike="noStrike" dirty="0">
                <a:effectLst/>
                <a:latin typeface="Open Sans" panose="020B0606030504020204" pitchFamily="34" charset="0"/>
              </a:rPr>
              <a:t>(not exchange students) (?)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B5FFF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0B5FFF"/>
              </a:solidFill>
              <a:effectLst/>
              <a:latin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1200" dirty="0">
                <a:hlinkClick r:id="rId6"/>
              </a:rPr>
              <a:t>https://i.ntnu.no/studentkort</a:t>
            </a:r>
            <a:r>
              <a:rPr lang="nb-NO" sz="1200" dirty="0"/>
              <a:t> – </a:t>
            </a:r>
            <a:r>
              <a:rPr lang="nb-NO" sz="1200" dirty="0" err="1"/>
              <a:t>instructions</a:t>
            </a:r>
            <a:r>
              <a:rPr lang="nb-NO" sz="1200" dirty="0"/>
              <a:t> </a:t>
            </a:r>
            <a:r>
              <a:rPr lang="nb-NO" sz="1200" dirty="0" err="1"/>
              <a:t>on</a:t>
            </a:r>
            <a:r>
              <a:rPr lang="nb-NO" sz="1200" dirty="0"/>
              <a:t> </a:t>
            </a:r>
            <a:r>
              <a:rPr lang="nb-NO" sz="1200" dirty="0" err="1"/>
              <a:t>how</a:t>
            </a:r>
            <a:r>
              <a:rPr lang="nb-NO" sz="1200" dirty="0"/>
              <a:t> to </a:t>
            </a:r>
            <a:r>
              <a:rPr lang="nb-NO" sz="1200" dirty="0" err="1"/>
              <a:t>obtain</a:t>
            </a:r>
            <a:r>
              <a:rPr lang="nb-NO" sz="1200" dirty="0"/>
              <a:t> </a:t>
            </a:r>
            <a:r>
              <a:rPr lang="nb-NO" sz="1200" dirty="0" err="1"/>
              <a:t>your</a:t>
            </a:r>
            <a:r>
              <a:rPr lang="nb-NO" sz="1200" dirty="0"/>
              <a:t> student ID </a:t>
            </a:r>
            <a:r>
              <a:rPr lang="nb-NO" sz="1200" dirty="0" err="1"/>
              <a:t>card</a:t>
            </a:r>
            <a:endParaRPr lang="nb-NO" sz="1200" dirty="0"/>
          </a:p>
          <a:p>
            <a:pPr algn="l"/>
            <a:endParaRPr lang="en-US" sz="1200" dirty="0">
              <a:solidFill>
                <a:srgbClr val="0B5FFF"/>
              </a:solidFill>
              <a:latin typeface="Open Sans" panose="020B0606030504020204" pitchFamily="34" charset="0"/>
            </a:endParaRPr>
          </a:p>
          <a:p>
            <a:pPr algn="l"/>
            <a:endParaRPr lang="en-US" sz="1200" b="0" i="0" dirty="0">
              <a:solidFill>
                <a:srgbClr val="0B5FFF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nb-NO" sz="12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Digital Student ID – app</a:t>
            </a:r>
            <a:r>
              <a:rPr lang="en-US" sz="12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US" sz="1200" dirty="0">
                <a:latin typeface="Open Sans" panose="020B0606030504020204" pitchFamily="34" charset="0"/>
              </a:rPr>
              <a:t>https://i.ntnu.no/wiki/-/wiki/English/Student+ID+-+app</a:t>
            </a:r>
            <a:endParaRPr lang="nb-NO" sz="12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BED98F3-FEC5-EC2F-5BAF-34456C397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008" y="431158"/>
            <a:ext cx="1407542" cy="14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7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5F552A-85AB-4144-9154-0F24E6D60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Student </a:t>
            </a:r>
            <a:r>
              <a:rPr lang="nb-NO" dirty="0" err="1">
                <a:hlinkClick r:id="rId2"/>
              </a:rPr>
              <a:t>card</a:t>
            </a:r>
            <a:r>
              <a:rPr lang="nb-NO" dirty="0">
                <a:hlinkClick r:id="rId2"/>
              </a:rPr>
              <a:t> </a:t>
            </a:r>
            <a:r>
              <a:rPr lang="nb-NO" dirty="0"/>
              <a:t>and </a:t>
            </a:r>
            <a:r>
              <a:rPr lang="nb-NO" dirty="0">
                <a:hlinkClick r:id="rId3"/>
              </a:rPr>
              <a:t>student ID app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F855960-BA5C-4086-969B-8A022F9AE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94504" y="1614610"/>
            <a:ext cx="5212592" cy="4351338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9DAE9AB-7AB7-2B46-4405-BE4AEB326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" y="1838848"/>
            <a:ext cx="3714609" cy="366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23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D7974B-053A-258E-2356-6A19D56EB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>
                <a:hlinkClick r:id="rId2"/>
              </a:rPr>
              <a:t>Studentweb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2782DE4-E469-B830-47BD-D2089D6E6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4001" y="208801"/>
            <a:ext cx="5608161" cy="5978211"/>
          </a:xfr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541318D-C93A-4959-2E99-670101428755}"/>
              </a:ext>
            </a:extLst>
          </p:cNvPr>
          <p:cNvSpPr txBox="1"/>
          <p:nvPr/>
        </p:nvSpPr>
        <p:spPr>
          <a:xfrm>
            <a:off x="1065228" y="2271860"/>
            <a:ext cx="2007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rgbClr val="FF0000"/>
                </a:solidFill>
              </a:rPr>
              <a:t>Remember</a:t>
            </a:r>
            <a:r>
              <a:rPr lang="nb-NO" dirty="0">
                <a:solidFill>
                  <a:srgbClr val="FF0000"/>
                </a:solidFill>
              </a:rPr>
              <a:t> to approve </a:t>
            </a:r>
            <a:r>
              <a:rPr lang="nb-NO" dirty="0" err="1">
                <a:solidFill>
                  <a:srgbClr val="FF0000"/>
                </a:solidFill>
              </a:rPr>
              <a:t>use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of</a:t>
            </a:r>
            <a:r>
              <a:rPr lang="nb-NO" dirty="0">
                <a:solidFill>
                  <a:srgbClr val="FF0000"/>
                </a:solidFill>
              </a:rPr>
              <a:t> </a:t>
            </a:r>
            <a:r>
              <a:rPr lang="nb-NO" dirty="0" err="1">
                <a:solidFill>
                  <a:srgbClr val="FF0000"/>
                </a:solidFill>
              </a:rPr>
              <a:t>picture</a:t>
            </a:r>
            <a:r>
              <a:rPr lang="nb-NO" dirty="0">
                <a:solidFill>
                  <a:srgbClr val="FF0000"/>
                </a:solidFill>
              </a:rPr>
              <a:t> in order to </a:t>
            </a:r>
            <a:r>
              <a:rPr lang="nb-NO" dirty="0" err="1">
                <a:solidFill>
                  <a:srgbClr val="FF0000"/>
                </a:solidFill>
              </a:rPr>
              <a:t>get</a:t>
            </a:r>
            <a:r>
              <a:rPr lang="nb-NO" dirty="0">
                <a:solidFill>
                  <a:srgbClr val="FF0000"/>
                </a:solidFill>
              </a:rPr>
              <a:t> a digital student ID in </a:t>
            </a:r>
            <a:r>
              <a:rPr lang="nb-NO" dirty="0" err="1">
                <a:solidFill>
                  <a:srgbClr val="FF0000"/>
                </a:solidFill>
              </a:rPr>
              <a:t>the</a:t>
            </a:r>
            <a:r>
              <a:rPr lang="nb-NO" dirty="0">
                <a:solidFill>
                  <a:srgbClr val="FF0000"/>
                </a:solidFill>
              </a:rPr>
              <a:t> Student ID App</a:t>
            </a:r>
          </a:p>
        </p:txBody>
      </p:sp>
    </p:spTree>
    <p:extLst>
      <p:ext uri="{BB962C8B-B14F-4D97-AF65-F5344CB8AC3E}">
        <p14:creationId xmlns:p14="http://schemas.microsoft.com/office/powerpoint/2010/main" val="402628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11D2CD-C4A0-147A-9CC1-32973ECF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FDFB661-5B13-DAF8-2960-ACD607FC5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652" y="397783"/>
            <a:ext cx="7983468" cy="5390068"/>
          </a:xfrm>
        </p:spPr>
      </p:pic>
    </p:spTree>
    <p:extLst>
      <p:ext uri="{BB962C8B-B14F-4D97-AF65-F5344CB8AC3E}">
        <p14:creationId xmlns:p14="http://schemas.microsoft.com/office/powerpoint/2010/main" val="3759343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2F5036-CD54-B4FD-A81F-03C164D2D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BFBAB5B-C758-6B6A-1BEA-EE0CF3149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26" y="442127"/>
            <a:ext cx="9582802" cy="5654449"/>
          </a:xfrm>
        </p:spPr>
      </p:pic>
    </p:spTree>
    <p:extLst>
      <p:ext uri="{BB962C8B-B14F-4D97-AF65-F5344CB8AC3E}">
        <p14:creationId xmlns:p14="http://schemas.microsoft.com/office/powerpoint/2010/main" val="3315549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96CC49-3C1D-2FC4-6B94-61009AD2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0DDBD25-A6C5-9131-6AB9-0C144EBA2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6"/>
            <a:ext cx="8184622" cy="5654449"/>
          </a:xfrm>
        </p:spPr>
      </p:pic>
    </p:spTree>
    <p:extLst>
      <p:ext uri="{BB962C8B-B14F-4D97-AF65-F5344CB8AC3E}">
        <p14:creationId xmlns:p14="http://schemas.microsoft.com/office/powerpoint/2010/main" val="322948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423C18-AE0D-47C4-B2EE-81B7839D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Erasmus+ students: Documents and signatures</a:t>
            </a:r>
            <a:endParaRPr lang="nb-NO" sz="31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50506F-2270-4FCA-A8EE-4A025D60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9" y="2480956"/>
            <a:ext cx="7948296" cy="3283260"/>
          </a:xfrm>
        </p:spPr>
        <p:txBody>
          <a:bodyPr anchor="ctr">
            <a:normAutofit/>
          </a:bodyPr>
          <a:lstStyle/>
          <a:p>
            <a:pPr fontAlgn="base"/>
            <a:r>
              <a:rPr lang="en-US" sz="1800" dirty="0"/>
              <a:t>Arrival Confirmation​ and Learning agreement</a:t>
            </a:r>
          </a:p>
          <a:p>
            <a:pPr lvl="1" fontAlgn="base"/>
            <a:r>
              <a:rPr lang="en-US" sz="1500" dirty="0"/>
              <a:t>Mobility Online</a:t>
            </a:r>
          </a:p>
          <a:p>
            <a:pPr lvl="1" fontAlgn="base"/>
            <a:r>
              <a:rPr lang="en-US" sz="1400" dirty="0"/>
              <a:t>Send the documents by e-mail to </a:t>
            </a:r>
            <a:r>
              <a:rPr lang="nb-NO" sz="1400" dirty="0">
                <a:hlinkClick r:id="rId2"/>
              </a:rPr>
              <a:t>karen.m.hovland@ntnu.no</a:t>
            </a:r>
            <a:r>
              <a:rPr lang="nb-NO" sz="1400" dirty="0"/>
              <a:t> or </a:t>
            </a:r>
            <a:r>
              <a:rPr lang="nb-NO" sz="1400" dirty="0">
                <a:hlinkClick r:id="rId3"/>
              </a:rPr>
              <a:t>maria.t.valderhaug@ntnu.no</a:t>
            </a:r>
            <a:endParaRPr lang="nb-NO" sz="1400" dirty="0"/>
          </a:p>
          <a:p>
            <a:pPr lvl="1" fontAlgn="base"/>
            <a:r>
              <a:rPr lang="en-US" sz="1400" dirty="0"/>
              <a:t>Bring documents</a:t>
            </a:r>
          </a:p>
          <a:p>
            <a:pPr fontAlgn="base"/>
            <a:endParaRPr lang="en-US" sz="1800" dirty="0"/>
          </a:p>
          <a:p>
            <a:pPr fontAlgn="base"/>
            <a:r>
              <a:rPr lang="en-US" sz="1800" dirty="0"/>
              <a:t>Learning agreement: </a:t>
            </a:r>
          </a:p>
          <a:p>
            <a:pPr lvl="1" fontAlgn="base"/>
            <a:r>
              <a:rPr lang="en-US" sz="1500" dirty="0"/>
              <a:t>To be completed when all courses are approved and signed up for</a:t>
            </a:r>
          </a:p>
          <a:p>
            <a:pPr lvl="1" fontAlgn="base"/>
            <a:r>
              <a:rPr lang="en-US" sz="1500" dirty="0"/>
              <a:t>Changes can be made until 15</a:t>
            </a:r>
            <a:r>
              <a:rPr lang="en-US" sz="1500" baseline="30000" dirty="0"/>
              <a:t>th</a:t>
            </a:r>
            <a:r>
              <a:rPr lang="en-US" sz="1500" dirty="0"/>
              <a:t> September. </a:t>
            </a:r>
          </a:p>
        </p:txBody>
      </p:sp>
    </p:spTree>
    <p:extLst>
      <p:ext uri="{BB962C8B-B14F-4D97-AF65-F5344CB8AC3E}">
        <p14:creationId xmlns:p14="http://schemas.microsoft.com/office/powerpoint/2010/main" val="643981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423C18-AE0D-47C4-B2EE-81B7839D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1520"/>
            <a:ext cx="4567428" cy="1426464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Erasmus+ students: Course selection and registration</a:t>
            </a:r>
            <a:endParaRPr lang="nb-NO" sz="3100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50506F-2270-4FCA-A8EE-4A025D60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9" y="2480956"/>
            <a:ext cx="7948296" cy="3283260"/>
          </a:xfrm>
        </p:spPr>
        <p:txBody>
          <a:bodyPr anchor="ctr">
            <a:normAutofit/>
          </a:bodyPr>
          <a:lstStyle/>
          <a:p>
            <a:pPr fontAlgn="base"/>
            <a:r>
              <a:rPr lang="en-US" sz="1800" dirty="0"/>
              <a:t>Course selection and registration</a:t>
            </a:r>
          </a:p>
          <a:p>
            <a:pPr lvl="1" fontAlgn="base"/>
            <a:r>
              <a:rPr lang="en-US" sz="1500" dirty="0"/>
              <a:t>In your acceptance letter, it should state what </a:t>
            </a:r>
            <a:r>
              <a:rPr lang="en-US" sz="1500" u="sng" dirty="0"/>
              <a:t>courses you have been approved for</a:t>
            </a:r>
          </a:p>
          <a:p>
            <a:pPr lvl="1" fontAlgn="base"/>
            <a:r>
              <a:rPr lang="en-US" sz="1500" dirty="0"/>
              <a:t>Note: the Norwegian course will have a separate admission</a:t>
            </a:r>
          </a:p>
          <a:p>
            <a:pPr lvl="1" fontAlgn="base"/>
            <a:r>
              <a:rPr lang="en-US" sz="1500" dirty="0"/>
              <a:t>Changes in course selection can be made until 15</a:t>
            </a:r>
            <a:r>
              <a:rPr lang="en-US" sz="1500" baseline="30000" dirty="0"/>
              <a:t>th</a:t>
            </a:r>
            <a:r>
              <a:rPr lang="en-US" sz="1500" dirty="0"/>
              <a:t> September</a:t>
            </a:r>
          </a:p>
          <a:p>
            <a:pPr lvl="1" fontAlgn="base"/>
            <a:r>
              <a:rPr lang="en-US" sz="1500" dirty="0"/>
              <a:t>We can assist with registration/changes of courses</a:t>
            </a:r>
          </a:p>
          <a:p>
            <a:pPr lvl="1" fontAlgn="base"/>
            <a:r>
              <a:rPr lang="en-US" sz="1500" dirty="0"/>
              <a:t>Conflicting class schedules: Check your class schedule </a:t>
            </a:r>
            <a:r>
              <a:rPr lang="en-US" sz="1500" dirty="0">
                <a:hlinkClick r:id="rId2"/>
              </a:rPr>
              <a:t>(</a:t>
            </a:r>
            <a:r>
              <a:rPr lang="en-US" sz="1500" dirty="0" err="1">
                <a:hlinkClick r:id="rId2"/>
              </a:rPr>
              <a:t>timeplan</a:t>
            </a:r>
            <a:r>
              <a:rPr lang="en-US" sz="1500" dirty="0">
                <a:hlinkClick r:id="rId2"/>
              </a:rPr>
              <a:t>) </a:t>
            </a:r>
            <a:endParaRPr lang="en-US" sz="1500" dirty="0"/>
          </a:p>
          <a:p>
            <a:pPr lvl="1" fontAlgn="base"/>
            <a:r>
              <a:rPr lang="en-US" sz="1500" dirty="0"/>
              <a:t>Many of you will likely have to make changes in your course selection due to conflicting class schedules. This is normal. We will assist you with finding alternative courses. </a:t>
            </a:r>
          </a:p>
          <a:p>
            <a:pPr lvl="1" fontAlgn="base"/>
            <a:r>
              <a:rPr lang="en-US" sz="1500" dirty="0"/>
              <a:t>You can do your own course registration online from approximately 1. august, after receiving instruction from NTNU on establishing an NTNU profile/account. </a:t>
            </a:r>
          </a:p>
        </p:txBody>
      </p:sp>
    </p:spTree>
    <p:extLst>
      <p:ext uri="{BB962C8B-B14F-4D97-AF65-F5344CB8AC3E}">
        <p14:creationId xmlns:p14="http://schemas.microsoft.com/office/powerpoint/2010/main" val="201102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nt">
            <a:extLst>
              <a:ext uri="{FF2B5EF4-FFF2-40B4-BE49-F238E27FC236}">
                <a16:creationId xmlns:a16="http://schemas.microsoft.com/office/drawing/2014/main" id="{DF8D6DF5-7A00-4A9D-BD50-E8BCC8F4D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A26D83B-1209-3DBF-B469-35628586F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1734306"/>
          </a:xfrm>
          <a:prstGeom prst="rect">
            <a:avLst/>
          </a:prstGeom>
          <a:ln>
            <a:noFill/>
          </a:ln>
          <a:effectLst>
            <a:outerShdw blurRad="330200" dist="762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808AB8-0E6A-9533-0869-47E5CAE9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92" y="238606"/>
            <a:ext cx="7923785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800" dirty="0"/>
              <a:t>Deposit account, cash card and Norwegian bank account</a:t>
            </a:r>
          </a:p>
        </p:txBody>
      </p:sp>
      <p:pic>
        <p:nvPicPr>
          <p:cNvPr id="23" name="Picture 22" descr="Money and passport">
            <a:extLst>
              <a:ext uri="{FF2B5EF4-FFF2-40B4-BE49-F238E27FC236}">
                <a16:creationId xmlns:a16="http://schemas.microsoft.com/office/drawing/2014/main" id="{90CC6FBB-4FF3-0660-6463-C3FBB1074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9" r="9027" b="-1"/>
          <a:stretch/>
        </p:blipFill>
        <p:spPr>
          <a:xfrm>
            <a:off x="-7099" y="1734306"/>
            <a:ext cx="5685694" cy="5125246"/>
          </a:xfrm>
          <a:prstGeom prst="rect">
            <a:avLst/>
          </a:prstGeom>
          <a:effectLst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169C92C-BFC2-B52D-AEB8-9450A68EC57F}"/>
              </a:ext>
            </a:extLst>
          </p:cNvPr>
          <p:cNvSpPr txBox="1"/>
          <p:nvPr/>
        </p:nvSpPr>
        <p:spPr>
          <a:xfrm>
            <a:off x="5992368" y="2109216"/>
            <a:ext cx="28102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All students </a:t>
            </a:r>
            <a:r>
              <a:rPr lang="nb-NO" dirty="0" err="1"/>
              <a:t>who</a:t>
            </a:r>
            <a:r>
              <a:rPr lang="nb-NO" dirty="0"/>
              <a:t> have </a:t>
            </a:r>
            <a:r>
              <a:rPr lang="nb-NO" dirty="0" err="1"/>
              <a:t>made</a:t>
            </a:r>
            <a:r>
              <a:rPr lang="nb-NO" dirty="0"/>
              <a:t> a </a:t>
            </a:r>
            <a:r>
              <a:rPr lang="nb-NO" dirty="0" err="1"/>
              <a:t>deposit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NTNU </a:t>
            </a:r>
            <a:r>
              <a:rPr lang="nb-NO" dirty="0" err="1"/>
              <a:t>deposit</a:t>
            </a:r>
            <a:r>
              <a:rPr lang="nb-NO" dirty="0"/>
              <a:t> </a:t>
            </a:r>
            <a:r>
              <a:rPr lang="nb-NO" dirty="0" err="1"/>
              <a:t>account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be </a:t>
            </a:r>
            <a:r>
              <a:rPr lang="nb-NO" dirty="0" err="1"/>
              <a:t>able</a:t>
            </a:r>
            <a:r>
              <a:rPr lang="nb-NO" dirty="0"/>
              <a:t> to </a:t>
            </a:r>
            <a:r>
              <a:rPr lang="nb-NO" dirty="0" err="1"/>
              <a:t>receive</a:t>
            </a:r>
            <a:r>
              <a:rPr lang="nb-NO" dirty="0"/>
              <a:t> a Cash Card. The </a:t>
            </a:r>
            <a:r>
              <a:rPr lang="nb-NO" dirty="0" err="1"/>
              <a:t>amount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card</a:t>
            </a:r>
            <a:r>
              <a:rPr lang="nb-NO" dirty="0"/>
              <a:t> is 50KNOK. </a:t>
            </a:r>
          </a:p>
          <a:p>
            <a:r>
              <a:rPr lang="nb-NO" dirty="0"/>
              <a:t>Stop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office</a:t>
            </a:r>
            <a:r>
              <a:rPr lang="nb-NO" dirty="0"/>
              <a:t> for </a:t>
            </a:r>
            <a:r>
              <a:rPr lang="nb-NO" dirty="0" err="1"/>
              <a:t>picking</a:t>
            </a:r>
            <a:r>
              <a:rPr lang="nb-NO" dirty="0"/>
              <a:t> up </a:t>
            </a:r>
            <a:r>
              <a:rPr lang="nb-NO" dirty="0" err="1"/>
              <a:t>card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The </a:t>
            </a:r>
            <a:r>
              <a:rPr lang="nb-NO" dirty="0" err="1"/>
              <a:t>remaining</a:t>
            </a:r>
            <a:r>
              <a:rPr lang="nb-NO" dirty="0"/>
              <a:t> </a:t>
            </a:r>
            <a:r>
              <a:rPr lang="nb-NO" dirty="0" err="1"/>
              <a:t>money</a:t>
            </a:r>
            <a:r>
              <a:rPr lang="nb-NO" dirty="0"/>
              <a:t> must be </a:t>
            </a:r>
            <a:r>
              <a:rPr lang="nb-NO" dirty="0" err="1"/>
              <a:t>transferred</a:t>
            </a:r>
            <a:r>
              <a:rPr lang="nb-NO" dirty="0"/>
              <a:t> to a Norwegian bank </a:t>
            </a:r>
            <a:r>
              <a:rPr lang="nb-NO" dirty="0" err="1"/>
              <a:t>account</a:t>
            </a:r>
            <a:r>
              <a:rPr lang="nb-NO" dirty="0"/>
              <a:t>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440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nt">
            <a:extLst>
              <a:ext uri="{FF2B5EF4-FFF2-40B4-BE49-F238E27FC236}">
                <a16:creationId xmlns:a16="http://schemas.microsoft.com/office/drawing/2014/main" id="{DF8D6DF5-7A00-4A9D-BD50-E8BCC8F4D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A26D83B-1209-3DBF-B469-35628586F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1734306"/>
          </a:xfrm>
          <a:prstGeom prst="rect">
            <a:avLst/>
          </a:prstGeom>
          <a:ln>
            <a:noFill/>
          </a:ln>
          <a:effectLst>
            <a:outerShdw blurRad="330200" dist="762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808AB8-0E6A-9533-0869-47E5CAE9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92" y="238606"/>
            <a:ext cx="7923785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800" dirty="0"/>
              <a:t>Open a Norwegian bank account</a:t>
            </a:r>
          </a:p>
        </p:txBody>
      </p:sp>
      <p:pic>
        <p:nvPicPr>
          <p:cNvPr id="23" name="Picture 22" descr="Money and passport">
            <a:extLst>
              <a:ext uri="{FF2B5EF4-FFF2-40B4-BE49-F238E27FC236}">
                <a16:creationId xmlns:a16="http://schemas.microsoft.com/office/drawing/2014/main" id="{90CC6FBB-4FF3-0660-6463-C3FBB1074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9" r="9027" b="-1"/>
          <a:stretch/>
        </p:blipFill>
        <p:spPr>
          <a:xfrm>
            <a:off x="-7099" y="1734306"/>
            <a:ext cx="5685694" cy="5125246"/>
          </a:xfrm>
          <a:prstGeom prst="rect">
            <a:avLst/>
          </a:prstGeom>
          <a:effectLst/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169C92C-BFC2-B52D-AEB8-9450A68EC57F}"/>
              </a:ext>
            </a:extLst>
          </p:cNvPr>
          <p:cNvSpPr txBox="1"/>
          <p:nvPr/>
        </p:nvSpPr>
        <p:spPr>
          <a:xfrm>
            <a:off x="5992368" y="2109216"/>
            <a:ext cx="2810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Norwegian bank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have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resident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permit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have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D-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(personal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have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to a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noProof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</a:t>
            </a:r>
            <a:r>
              <a:rPr kumimoji="0" lang="nb-NO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bank to </a:t>
            </a: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r>
              <a:rPr kumimoji="0" lang="nb-NO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</a:t>
            </a:r>
            <a:r>
              <a:rPr kumimoji="0" lang="nb-NO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nb-NO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</a:t>
            </a:r>
            <a:r>
              <a:rPr kumimoji="0" lang="nb-NO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1-2 </a:t>
            </a:r>
            <a:r>
              <a:rPr kumimoji="0" lang="nb-NO" sz="14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weeks</a:t>
            </a:r>
            <a:endParaRPr kumimoji="0" lang="nb-NO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Contact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(email)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international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office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when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you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are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ready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to make a transfer to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your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 Norwegian </a:t>
            </a:r>
            <a:r>
              <a:rPr lang="nb-NO" sz="1400" dirty="0" err="1">
                <a:solidFill>
                  <a:prstClr val="black"/>
                </a:solidFill>
                <a:latin typeface="Calibri" panose="020F0502020204030204"/>
              </a:rPr>
              <a:t>account</a:t>
            </a:r>
            <a:r>
              <a:rPr lang="nb-NO" sz="14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kumimoji="0" lang="nb-NO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6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4E7D7E-CA24-4FA7-B613-E16BB31F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657013"/>
            <a:ext cx="4567428" cy="1426464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Self-registration and immigration appointment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AB39AB-E98C-4964-ADF2-31BE795E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2331792"/>
            <a:ext cx="8461142" cy="4072227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b="1" dirty="0"/>
          </a:p>
          <a:p>
            <a:pPr marL="342900" indent="-342900">
              <a:buFont typeface="+mj-lt"/>
              <a:buAutoNum type="arabicPeriod"/>
            </a:pPr>
            <a:r>
              <a:rPr lang="nb-NO" sz="1600" b="1" dirty="0"/>
              <a:t>All </a:t>
            </a:r>
            <a:r>
              <a:rPr lang="nb-NO" sz="1600" b="1" dirty="0" err="1"/>
              <a:t>international</a:t>
            </a:r>
            <a:r>
              <a:rPr lang="nb-NO" sz="1600" b="1" dirty="0"/>
              <a:t> students must register </a:t>
            </a:r>
            <a:r>
              <a:rPr lang="nb-NO" sz="1600" b="1" dirty="0" err="1"/>
              <a:t>with</a:t>
            </a:r>
            <a:r>
              <a:rPr lang="nb-NO" sz="1600" b="1" dirty="0"/>
              <a:t> </a:t>
            </a:r>
            <a:r>
              <a:rPr lang="nb-NO" sz="1600" b="1" dirty="0" err="1"/>
              <a:t>the</a:t>
            </a:r>
            <a:r>
              <a:rPr lang="nb-NO" sz="1600" b="1" dirty="0"/>
              <a:t> </a:t>
            </a:r>
            <a:r>
              <a:rPr lang="nb-NO" sz="1600" b="1" dirty="0" err="1"/>
              <a:t>immigration</a:t>
            </a:r>
            <a:r>
              <a:rPr lang="nb-NO" sz="1600" b="1" dirty="0"/>
              <a:t> service to </a:t>
            </a:r>
            <a:r>
              <a:rPr lang="nb-NO" sz="1600" b="1" dirty="0" err="1"/>
              <a:t>obtain</a:t>
            </a:r>
            <a:r>
              <a:rPr lang="nb-NO" sz="1600" b="1" dirty="0"/>
              <a:t> a </a:t>
            </a:r>
            <a:r>
              <a:rPr lang="nb-NO" sz="1600" b="1" dirty="0" err="1"/>
              <a:t>registration</a:t>
            </a:r>
            <a:r>
              <a:rPr lang="nb-NO" sz="1600" b="1" dirty="0"/>
              <a:t> </a:t>
            </a:r>
            <a:r>
              <a:rPr lang="nb-NO" sz="1600" b="1" dirty="0" err="1"/>
              <a:t>certificate</a:t>
            </a:r>
            <a:r>
              <a:rPr lang="nb-NO" sz="1600" b="1" dirty="0"/>
              <a:t> or </a:t>
            </a:r>
            <a:r>
              <a:rPr lang="nb-NO" sz="1600" b="1" dirty="0" err="1"/>
              <a:t>residence</a:t>
            </a:r>
            <a:r>
              <a:rPr lang="nb-NO" sz="1600" b="1" dirty="0"/>
              <a:t> </a:t>
            </a:r>
            <a:r>
              <a:rPr lang="nb-NO" sz="1600" b="1" dirty="0" err="1"/>
              <a:t>permit</a:t>
            </a:r>
            <a:r>
              <a:rPr lang="nb-NO" sz="1600" b="1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1" dirty="0" err="1"/>
              <a:t>We</a:t>
            </a:r>
            <a:r>
              <a:rPr lang="nb-NO" sz="1600" b="1" dirty="0"/>
              <a:t> have </a:t>
            </a:r>
            <a:r>
              <a:rPr lang="nb-NO" sz="1600" b="1" dirty="0" err="1"/>
              <a:t>reserved</a:t>
            </a:r>
            <a:r>
              <a:rPr lang="nb-NO" sz="1600" b="1" dirty="0"/>
              <a:t> time </a:t>
            </a:r>
            <a:r>
              <a:rPr lang="nb-NO" sz="1600" b="1" dirty="0" err="1"/>
              <a:t>with</a:t>
            </a:r>
            <a:r>
              <a:rPr lang="nb-NO" sz="1600" b="1" dirty="0"/>
              <a:t> </a:t>
            </a:r>
            <a:r>
              <a:rPr lang="nb-NO" sz="1600" b="1" dirty="0" err="1"/>
              <a:t>the</a:t>
            </a:r>
            <a:r>
              <a:rPr lang="nb-NO" sz="1600" b="1" dirty="0"/>
              <a:t> </a:t>
            </a:r>
            <a:r>
              <a:rPr lang="nb-NO" sz="1600" b="1" dirty="0" err="1"/>
              <a:t>local</a:t>
            </a:r>
            <a:r>
              <a:rPr lang="nb-NO" sz="1600" b="1" dirty="0"/>
              <a:t> </a:t>
            </a:r>
            <a:r>
              <a:rPr lang="nb-NO" sz="1600" b="1" dirty="0" err="1"/>
              <a:t>immigration</a:t>
            </a:r>
            <a:r>
              <a:rPr lang="nb-NO" sz="1600" b="1" dirty="0"/>
              <a:t> </a:t>
            </a:r>
            <a:r>
              <a:rPr lang="nb-NO" sz="1600" b="1" dirty="0" err="1"/>
              <a:t>authorities</a:t>
            </a:r>
            <a:r>
              <a:rPr lang="nb-NO" sz="1600" b="1" dirty="0"/>
              <a:t> </a:t>
            </a:r>
            <a:r>
              <a:rPr lang="nb-NO" sz="1600" b="1" u="sng" dirty="0" err="1"/>
              <a:t>Tuesday</a:t>
            </a:r>
            <a:r>
              <a:rPr lang="nb-NO" sz="1600" b="1" u="sng" dirty="0"/>
              <a:t> 13th August from 0900-1100 for Exchange students and from 1200-1400 for Master students.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1" dirty="0"/>
              <a:t>The </a:t>
            </a:r>
            <a:r>
              <a:rPr lang="nb-NO" sz="1600" b="1" dirty="0" err="1"/>
              <a:t>local</a:t>
            </a:r>
            <a:r>
              <a:rPr lang="nb-NO" sz="1600" b="1" dirty="0"/>
              <a:t> </a:t>
            </a:r>
            <a:r>
              <a:rPr lang="nb-NO" sz="1600" b="1" dirty="0" err="1"/>
              <a:t>immigration</a:t>
            </a:r>
            <a:r>
              <a:rPr lang="nb-NO" sz="1600" b="1" dirty="0"/>
              <a:t> </a:t>
            </a:r>
            <a:r>
              <a:rPr lang="nb-NO" sz="1600" b="1" dirty="0" err="1"/>
              <a:t>office</a:t>
            </a:r>
            <a:r>
              <a:rPr lang="nb-NO" sz="1600" b="1" dirty="0"/>
              <a:t> is </a:t>
            </a:r>
            <a:r>
              <a:rPr lang="nb-NO" sz="1600" b="1" dirty="0" err="1"/>
              <a:t>located</a:t>
            </a:r>
            <a:r>
              <a:rPr lang="nb-NO" sz="1600" b="1" dirty="0"/>
              <a:t> at Ålesund </a:t>
            </a:r>
            <a:r>
              <a:rPr lang="nb-NO" sz="1600" b="1" dirty="0" err="1"/>
              <a:t>police</a:t>
            </a:r>
            <a:r>
              <a:rPr lang="nb-NO" sz="1600" b="1" dirty="0"/>
              <a:t> </a:t>
            </a:r>
            <a:r>
              <a:rPr lang="nb-NO" sz="1600" b="1" dirty="0" err="1"/>
              <a:t>station</a:t>
            </a:r>
            <a:r>
              <a:rPr lang="nb-NO" sz="1600" b="1" dirty="0"/>
              <a:t> (or Sunnmøre </a:t>
            </a:r>
            <a:r>
              <a:rPr lang="nb-NO" sz="1600" b="1" dirty="0" err="1"/>
              <a:t>police</a:t>
            </a:r>
            <a:r>
              <a:rPr lang="nb-NO" sz="1600" b="1" dirty="0"/>
              <a:t> </a:t>
            </a:r>
            <a:r>
              <a:rPr lang="nb-NO" sz="1600" b="1" dirty="0" err="1"/>
              <a:t>district</a:t>
            </a:r>
            <a:r>
              <a:rPr lang="nb-NO" sz="1600" b="1" dirty="0"/>
              <a:t>) </a:t>
            </a:r>
            <a:r>
              <a:rPr lang="nb-NO" sz="1600" b="1" dirty="0" err="1"/>
              <a:t>Adress</a:t>
            </a:r>
            <a:r>
              <a:rPr lang="nb-NO" sz="1600" b="1" dirty="0"/>
              <a:t>: </a:t>
            </a:r>
            <a:r>
              <a:rPr lang="en-GB" sz="1600" b="1" dirty="0" err="1"/>
              <a:t>Nedre</a:t>
            </a:r>
            <a:r>
              <a:rPr lang="en-GB" sz="1600" b="1" dirty="0"/>
              <a:t> </a:t>
            </a:r>
            <a:r>
              <a:rPr lang="en-GB" sz="1600" b="1" dirty="0" err="1"/>
              <a:t>Strandgate</a:t>
            </a:r>
            <a:r>
              <a:rPr lang="en-GB" sz="1600" b="1" dirty="0"/>
              <a:t> 50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1" dirty="0" err="1"/>
              <a:t>Required</a:t>
            </a:r>
            <a:r>
              <a:rPr lang="nb-NO" sz="1600" b="1" dirty="0"/>
              <a:t> </a:t>
            </a:r>
            <a:r>
              <a:rPr lang="nb-NO" sz="1600" b="1" dirty="0" err="1"/>
              <a:t>documents</a:t>
            </a:r>
            <a:r>
              <a:rPr lang="nb-NO" sz="1600" b="1" dirty="0"/>
              <a:t> must be </a:t>
            </a:r>
            <a:r>
              <a:rPr lang="nb-NO" sz="1600" b="1" dirty="0" err="1"/>
              <a:t>brought</a:t>
            </a:r>
            <a:r>
              <a:rPr lang="nb-NO" sz="1600" b="1" dirty="0"/>
              <a:t> to </a:t>
            </a:r>
            <a:r>
              <a:rPr lang="nb-NO" sz="1600" b="1" dirty="0" err="1"/>
              <a:t>this</a:t>
            </a:r>
            <a:r>
              <a:rPr lang="nb-NO" sz="1600" b="1" dirty="0"/>
              <a:t> appointment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1" dirty="0"/>
              <a:t>All EU/EEA students must </a:t>
            </a:r>
            <a:r>
              <a:rPr lang="nb-NO" sz="1600" b="1" u="sng" dirty="0"/>
              <a:t>pre-register</a:t>
            </a:r>
            <a:r>
              <a:rPr lang="nb-NO" sz="1600" b="1" dirty="0"/>
              <a:t> at UDI.no – </a:t>
            </a:r>
            <a:r>
              <a:rPr lang="nb-NO" sz="1600" b="1" dirty="0" err="1"/>
              <a:t>but</a:t>
            </a:r>
            <a:r>
              <a:rPr lang="nb-NO" sz="1600" b="1" dirty="0"/>
              <a:t> </a:t>
            </a:r>
            <a:r>
              <a:rPr lang="nb-NO" sz="1600" b="1" u="sng" dirty="0"/>
              <a:t>do not </a:t>
            </a:r>
            <a:r>
              <a:rPr lang="nb-NO" sz="1600" b="1" dirty="0"/>
              <a:t>book appointment online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i="1" dirty="0"/>
              <a:t>Note: Students arriving later than August 13</a:t>
            </a:r>
            <a:r>
              <a:rPr lang="en-GB" sz="1600" i="1" baseline="30000" dirty="0"/>
              <a:t>th</a:t>
            </a:r>
            <a:r>
              <a:rPr lang="en-GB" sz="1600" i="1" dirty="0"/>
              <a:t>, will need to book individual appointment themselves in the online portal. </a:t>
            </a:r>
            <a:endParaRPr lang="nb-NO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CC7A6C-34B4-BEC0-5636-3CFDF493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98"/>
            <a:ext cx="2206053" cy="31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who are EU/EEA nationals</a:t>
            </a:r>
            <a:endParaRPr kumimoji="0" lang="nb-NO" altLang="nb-NO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4555D0-B3FA-6B69-30D0-38268D6F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5444E1A-29DC-17BB-4708-5A9F07B56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870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3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59336B1D-ED64-4F6E-8658-C1E462DD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5DD217A-290D-4DEA-849A-90DDEBD8C3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B2F04C4B-0467-4C1E-B511-B0A917A4E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87679A-64FA-4C36-B844-001039BFC2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09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1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A5F521-E604-C446-E9C5-D74ABE64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Expected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as a student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D37C0E-3D4D-7490-B177-31F721348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Time – be </a:t>
            </a:r>
            <a:r>
              <a:rPr lang="nb-NO" dirty="0" err="1"/>
              <a:t>on</a:t>
            </a:r>
            <a:r>
              <a:rPr lang="nb-NO" dirty="0"/>
              <a:t> time</a:t>
            </a:r>
          </a:p>
          <a:p>
            <a:r>
              <a:rPr lang="nb-NO" dirty="0"/>
              <a:t>Deadlines – </a:t>
            </a:r>
            <a:r>
              <a:rPr lang="nb-NO" dirty="0" err="1"/>
              <a:t>uphold</a:t>
            </a:r>
            <a:r>
              <a:rPr lang="nb-NO" dirty="0"/>
              <a:t> deadlines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courses</a:t>
            </a:r>
            <a:endParaRPr lang="nb-NO" dirty="0"/>
          </a:p>
          <a:p>
            <a:r>
              <a:rPr lang="nb-NO" dirty="0" err="1"/>
              <a:t>Communication</a:t>
            </a:r>
            <a:r>
              <a:rPr lang="nb-NO" dirty="0"/>
              <a:t> –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lecturer</a:t>
            </a:r>
            <a:r>
              <a:rPr lang="nb-NO" dirty="0"/>
              <a:t>/professor</a:t>
            </a:r>
          </a:p>
          <a:p>
            <a:r>
              <a:rPr lang="nb-NO" dirty="0"/>
              <a:t>Ask questions, ask for </a:t>
            </a:r>
            <a:r>
              <a:rPr lang="nb-NO" dirty="0" err="1"/>
              <a:t>clarification</a:t>
            </a:r>
            <a:r>
              <a:rPr lang="nb-NO" dirty="0"/>
              <a:t>, ask for </a:t>
            </a:r>
            <a:r>
              <a:rPr lang="nb-NO" dirty="0" err="1"/>
              <a:t>help</a:t>
            </a:r>
            <a:r>
              <a:rPr lang="nb-NO" dirty="0"/>
              <a:t>, ask for </a:t>
            </a:r>
            <a:r>
              <a:rPr lang="nb-NO" dirty="0" err="1"/>
              <a:t>extension</a:t>
            </a:r>
            <a:endParaRPr lang="nb-NO" dirty="0"/>
          </a:p>
          <a:p>
            <a:pPr lvl="1"/>
            <a:r>
              <a:rPr lang="nb-NO" dirty="0"/>
              <a:t>If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don’t</a:t>
            </a:r>
            <a:r>
              <a:rPr lang="nb-NO" dirty="0"/>
              <a:t> ask </a:t>
            </a:r>
            <a:r>
              <a:rPr lang="nb-NO" dirty="0" err="1"/>
              <a:t>beforehand</a:t>
            </a:r>
            <a:r>
              <a:rPr lang="nb-NO" dirty="0"/>
              <a:t>, it </a:t>
            </a:r>
            <a:r>
              <a:rPr lang="nb-NO" dirty="0" err="1"/>
              <a:t>might</a:t>
            </a:r>
            <a:r>
              <a:rPr lang="nb-NO" dirty="0"/>
              <a:t> be </a:t>
            </a:r>
            <a:r>
              <a:rPr lang="nb-NO" dirty="0" err="1"/>
              <a:t>too</a:t>
            </a:r>
            <a:r>
              <a:rPr lang="nb-NO" dirty="0"/>
              <a:t> late</a:t>
            </a:r>
          </a:p>
          <a:p>
            <a:r>
              <a:rPr lang="nb-NO" dirty="0" err="1"/>
              <a:t>Responsible</a:t>
            </a:r>
            <a:r>
              <a:rPr lang="nb-NO" dirty="0"/>
              <a:t> student</a:t>
            </a:r>
          </a:p>
          <a:p>
            <a:r>
              <a:rPr lang="nb-NO" dirty="0" err="1"/>
              <a:t>Honesty</a:t>
            </a:r>
            <a:r>
              <a:rPr lang="nb-NO" dirty="0"/>
              <a:t> – </a:t>
            </a:r>
            <a:r>
              <a:rPr lang="nb-NO" dirty="0" err="1"/>
              <a:t>exams</a:t>
            </a:r>
            <a:r>
              <a:rPr lang="nb-NO" dirty="0"/>
              <a:t> as </a:t>
            </a:r>
            <a:r>
              <a:rPr lang="nb-NO" dirty="0" err="1"/>
              <a:t>well</a:t>
            </a:r>
            <a:r>
              <a:rPr lang="nb-NO" dirty="0"/>
              <a:t> as in general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6426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048816-7E6B-4BD8-8902-67C23351E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51" y="448253"/>
            <a:ext cx="7890527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Travel card</a:t>
            </a:r>
            <a:br>
              <a:rPr lang="en-US" dirty="0">
                <a:latin typeface="Calibri" panose="020F0502020204030204" pitchFamily="34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28130D-1995-421E-A13E-7CAE53BE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6881"/>
            <a:ext cx="3702050" cy="4470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latin typeface="Calibri" panose="020F0502020204030204" pitchFamily="34" charset="0"/>
              </a:rPr>
              <a:t>We recommend you obtain a travel card during your stay at NTNU </a:t>
            </a:r>
          </a:p>
          <a:p>
            <a:pPr marL="0" indent="0">
              <a:buNone/>
            </a:pPr>
            <a:endParaRPr lang="en-US" sz="17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700" dirty="0">
                <a:latin typeface="Calibri" panose="020F0502020204030204" pitchFamily="34" charset="0"/>
              </a:rPr>
              <a:t>You can either order a travel card online or visit the Bus terminal at Moa (5-6 km. from campus)</a:t>
            </a:r>
          </a:p>
          <a:p>
            <a:pPr marL="0" indent="0">
              <a:buNone/>
            </a:pPr>
            <a:endParaRPr lang="en-US" sz="17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700" dirty="0">
                <a:latin typeface="Calibri" panose="020F0502020204030204" pitchFamily="34" charset="0"/>
              </a:rPr>
              <a:t>We recommend to use the </a:t>
            </a:r>
            <a:r>
              <a:rPr lang="en-US" sz="1700" dirty="0" err="1">
                <a:latin typeface="Calibri" panose="020F0502020204030204" pitchFamily="34" charset="0"/>
              </a:rPr>
              <a:t>Fram</a:t>
            </a:r>
            <a:r>
              <a:rPr lang="en-US" sz="1700" dirty="0">
                <a:latin typeface="Calibri" panose="020F0502020204030204" pitchFamily="34" charset="0"/>
              </a:rPr>
              <a:t> App</a:t>
            </a:r>
          </a:p>
          <a:p>
            <a:pPr marL="0" indent="0">
              <a:buNone/>
            </a:pP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  <a:cs typeface="Calibri"/>
                <a:hlinkClick r:id="rId3"/>
              </a:rPr>
              <a:t>More information here: Frammr.no</a:t>
            </a:r>
          </a:p>
          <a:p>
            <a:pPr marL="0" indent="0">
              <a:buNone/>
            </a:pPr>
            <a:endParaRPr lang="en-US" sz="1700" dirty="0">
              <a:solidFill>
                <a:schemeClr val="accent2">
                  <a:lumMod val="40000"/>
                  <a:lumOff val="60000"/>
                </a:schemeClr>
              </a:solidFill>
              <a:latin typeface="Calibri"/>
              <a:cs typeface="Calibri"/>
              <a:hlinkClick r:id="rId3"/>
            </a:endParaRPr>
          </a:p>
          <a:p>
            <a:pPr marL="0" indent="0">
              <a:buNone/>
            </a:pPr>
            <a:endParaRPr lang="nb-NO" sz="1700" dirty="0">
              <a:solidFill>
                <a:schemeClr val="accent2">
                  <a:lumMod val="40000"/>
                  <a:lumOff val="60000"/>
                </a:schemeClr>
              </a:solidFill>
              <a:latin typeface="Calibri"/>
              <a:cs typeface="Calibri"/>
              <a:hlinkClick r:id="rId4"/>
            </a:endParaRPr>
          </a:p>
        </p:txBody>
      </p:sp>
      <p:pic>
        <p:nvPicPr>
          <p:cNvPr id="75" name="Graphic 74" descr="Buss">
            <a:extLst>
              <a:ext uri="{FF2B5EF4-FFF2-40B4-BE49-F238E27FC236}">
                <a16:creationId xmlns:a16="http://schemas.microsoft.com/office/drawing/2014/main" id="{B22A752D-9C2E-42DA-BBA7-A61136040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3300" y="2333396"/>
            <a:ext cx="3701978" cy="37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7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BF77A-482D-305A-6FA4-4DFAFE50C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32" y="220433"/>
            <a:ext cx="7886700" cy="1325563"/>
          </a:xfrm>
        </p:spPr>
        <p:txBody>
          <a:bodyPr/>
          <a:lstStyle/>
          <a:p>
            <a:r>
              <a:rPr lang="nb-NO" dirty="0"/>
              <a:t>In case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illness</a:t>
            </a:r>
            <a:r>
              <a:rPr lang="nb-NO" dirty="0"/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85CDF8-FCE6-2F61-C263-E00243A5E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5996"/>
            <a:ext cx="2868694" cy="2102177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Legevakt</a:t>
            </a:r>
          </a:p>
          <a:p>
            <a:r>
              <a:rPr lang="nb-NO" dirty="0"/>
              <a:t>Bring </a:t>
            </a:r>
            <a:r>
              <a:rPr lang="nb-NO" dirty="0" err="1"/>
              <a:t>passport</a:t>
            </a:r>
            <a:r>
              <a:rPr lang="nb-NO" dirty="0"/>
              <a:t>, </a:t>
            </a:r>
            <a:r>
              <a:rPr lang="nb-NO" dirty="0" err="1"/>
              <a:t>health</a:t>
            </a:r>
            <a:r>
              <a:rPr lang="nb-NO" dirty="0"/>
              <a:t> </a:t>
            </a:r>
            <a:r>
              <a:rPr lang="nb-NO" dirty="0" err="1"/>
              <a:t>insurance</a:t>
            </a:r>
            <a:r>
              <a:rPr lang="nb-NO" dirty="0"/>
              <a:t> </a:t>
            </a:r>
            <a:r>
              <a:rPr lang="nb-NO" dirty="0" err="1"/>
              <a:t>card</a:t>
            </a:r>
            <a:r>
              <a:rPr lang="nb-NO" dirty="0"/>
              <a:t> (EU students), </a:t>
            </a:r>
            <a:r>
              <a:rPr lang="nb-NO" dirty="0" err="1"/>
              <a:t>residence</a:t>
            </a:r>
            <a:r>
              <a:rPr lang="nb-NO" dirty="0"/>
              <a:t> </a:t>
            </a:r>
            <a:r>
              <a:rPr lang="nb-NO" dirty="0" err="1"/>
              <a:t>card</a:t>
            </a:r>
            <a:r>
              <a:rPr lang="nb-NO" dirty="0"/>
              <a:t> (or </a:t>
            </a:r>
            <a:r>
              <a:rPr lang="nb-NO" dirty="0" err="1"/>
              <a:t>paper</a:t>
            </a:r>
            <a:r>
              <a:rPr lang="nb-NO" dirty="0"/>
              <a:t>) </a:t>
            </a:r>
          </a:p>
          <a:p>
            <a:r>
              <a:rPr lang="nb-NO" dirty="0"/>
              <a:t>Call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go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</a:t>
            </a:r>
            <a:r>
              <a:rPr lang="nb-NO" dirty="0" err="1"/>
              <a:t>unless</a:t>
            </a:r>
            <a:r>
              <a:rPr lang="nb-NO" dirty="0"/>
              <a:t> </a:t>
            </a:r>
            <a:r>
              <a:rPr lang="nb-NO" dirty="0" err="1"/>
              <a:t>emergency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238C96-8B28-E0BA-E966-D32C2F4F8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" y="3429000"/>
            <a:ext cx="5778631" cy="289696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530EF77-B312-A422-BF6D-756BA0A6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483" y="167163"/>
            <a:ext cx="5203596" cy="355861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8BCE13B-9666-39CB-D268-311DFEC0D033}"/>
              </a:ext>
            </a:extLst>
          </p:cNvPr>
          <p:cNvSpPr/>
          <p:nvPr/>
        </p:nvSpPr>
        <p:spPr>
          <a:xfrm>
            <a:off x="820132" y="5104615"/>
            <a:ext cx="1998482" cy="51376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3687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267D3D-B23D-FEB4-A451-67F5091C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Academic</a:t>
            </a:r>
            <a:r>
              <a:rPr lang="nb-NO" dirty="0"/>
              <a:t> </a:t>
            </a:r>
            <a:r>
              <a:rPr lang="nb-NO" dirty="0" err="1"/>
              <a:t>Calendar</a:t>
            </a:r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8A2AE290-24DE-1B64-0ADD-A42420D0A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62160" y="1912103"/>
            <a:ext cx="3887391" cy="3684588"/>
          </a:xfrm>
        </p:spPr>
        <p:txBody>
          <a:bodyPr/>
          <a:lstStyle/>
          <a:p>
            <a:r>
              <a:rPr lang="nb-NO" dirty="0" err="1"/>
              <a:t>Remember</a:t>
            </a:r>
            <a:r>
              <a:rPr lang="nb-NO" dirty="0"/>
              <a:t> to </a:t>
            </a:r>
            <a:r>
              <a:rPr lang="nb-NO" dirty="0" err="1"/>
              <a:t>choose</a:t>
            </a:r>
            <a:r>
              <a:rPr lang="nb-NO" dirty="0"/>
              <a:t> Ålesund</a:t>
            </a:r>
          </a:p>
          <a:p>
            <a:r>
              <a:rPr lang="nb-NO" dirty="0"/>
              <a:t>Courses start 19th </a:t>
            </a:r>
            <a:r>
              <a:rPr lang="nb-NO" dirty="0" err="1"/>
              <a:t>of</a:t>
            </a:r>
            <a:r>
              <a:rPr lang="nb-NO" dirty="0"/>
              <a:t> August</a:t>
            </a:r>
          </a:p>
          <a:p>
            <a:r>
              <a:rPr lang="nb-NO" dirty="0"/>
              <a:t>15th September</a:t>
            </a:r>
          </a:p>
          <a:p>
            <a:pPr lvl="1"/>
            <a:r>
              <a:rPr lang="nb-NO" dirty="0"/>
              <a:t>Register for </a:t>
            </a:r>
            <a:r>
              <a:rPr lang="nb-NO" dirty="0" err="1"/>
              <a:t>class</a:t>
            </a:r>
            <a:r>
              <a:rPr lang="nb-NO" dirty="0"/>
              <a:t>/</a:t>
            </a:r>
            <a:r>
              <a:rPr lang="nb-NO" dirty="0" err="1"/>
              <a:t>exam</a:t>
            </a:r>
            <a:endParaRPr lang="nb-NO" dirty="0"/>
          </a:p>
          <a:p>
            <a:pPr lvl="1"/>
            <a:r>
              <a:rPr lang="nb-NO" dirty="0" err="1"/>
              <a:t>Pay</a:t>
            </a:r>
            <a:r>
              <a:rPr lang="nb-NO" dirty="0"/>
              <a:t> semester </a:t>
            </a:r>
            <a:r>
              <a:rPr lang="nb-NO" dirty="0" err="1"/>
              <a:t>fee</a:t>
            </a:r>
            <a:endParaRPr lang="nb-NO" dirty="0"/>
          </a:p>
          <a:p>
            <a:r>
              <a:rPr lang="nb-NO" dirty="0" err="1"/>
              <a:t>Exam</a:t>
            </a:r>
            <a:r>
              <a:rPr lang="nb-NO" dirty="0"/>
              <a:t> </a:t>
            </a:r>
            <a:r>
              <a:rPr lang="nb-NO" dirty="0" err="1"/>
              <a:t>period</a:t>
            </a:r>
            <a:endParaRPr lang="nb-NO" dirty="0"/>
          </a:p>
          <a:p>
            <a:pPr lvl="1"/>
            <a:r>
              <a:rPr lang="nb-NO" dirty="0" err="1"/>
              <a:t>Withdraw</a:t>
            </a:r>
            <a:r>
              <a:rPr lang="nb-NO" dirty="0"/>
              <a:t> 14 </a:t>
            </a:r>
            <a:r>
              <a:rPr lang="nb-NO" dirty="0" err="1"/>
              <a:t>days</a:t>
            </a:r>
            <a:r>
              <a:rPr lang="nb-NO" dirty="0"/>
              <a:t> </a:t>
            </a:r>
            <a:r>
              <a:rPr lang="nb-NO" dirty="0" err="1"/>
              <a:t>before</a:t>
            </a:r>
            <a:r>
              <a:rPr lang="nb-NO" dirty="0"/>
              <a:t> </a:t>
            </a:r>
            <a:r>
              <a:rPr lang="nb-NO" dirty="0" err="1"/>
              <a:t>exam</a:t>
            </a:r>
            <a:endParaRPr lang="nb-NO" dirty="0"/>
          </a:p>
          <a:p>
            <a:pPr lvl="1"/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course</a:t>
            </a:r>
            <a:r>
              <a:rPr lang="nb-NO" dirty="0"/>
              <a:t> for </a:t>
            </a:r>
            <a:r>
              <a:rPr lang="nb-NO" dirty="0" err="1"/>
              <a:t>exam</a:t>
            </a:r>
            <a:r>
              <a:rPr lang="nb-NO" dirty="0"/>
              <a:t> date</a:t>
            </a:r>
          </a:p>
          <a:p>
            <a:pPr lvl="1"/>
            <a:endParaRPr lang="nb-NO" dirty="0"/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5E0994D-93D7-05C7-F77B-96A12A412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642" y="1688332"/>
            <a:ext cx="5180358" cy="286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86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EB0AD-7DF0-081E-5AC5-AFB60F8C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https://www.ntnu.edu/studies/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0137458-710E-5B60-0E37-B6F42B87F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3582655"/>
            <a:ext cx="7886700" cy="2760345"/>
          </a:xfrm>
          <a:prstGeom prst="rect">
            <a:avLst/>
          </a:prstGeom>
        </p:spPr>
      </p:pic>
      <p:sp>
        <p:nvSpPr>
          <p:cNvPr id="5" name="TekstSylinder 4">
            <a:hlinkClick r:id="rId4"/>
            <a:extLst>
              <a:ext uri="{FF2B5EF4-FFF2-40B4-BE49-F238E27FC236}">
                <a16:creationId xmlns:a16="http://schemas.microsoft.com/office/drawing/2014/main" id="{B3BDF972-E3B4-A39E-B87D-193E4086A984}"/>
              </a:ext>
            </a:extLst>
          </p:cNvPr>
          <p:cNvSpPr txBox="1"/>
          <p:nvPr/>
        </p:nvSpPr>
        <p:spPr>
          <a:xfrm>
            <a:off x="1027522" y="1690689"/>
            <a:ext cx="460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4"/>
              </a:rPr>
              <a:t>https://www.ntnu.edu/lifeandhousing/alesund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9941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365944-2CE4-95AD-9E0C-E02C3FEC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Internet</a:t>
            </a:r>
            <a:r>
              <a:rPr lang="nb-NO" dirty="0"/>
              <a:t> and Intranet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028274-2687-BE6A-37FF-F7FA750A5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Internet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127815-268F-1A48-4686-0DFAC16ECA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ntnu.no or for English - </a:t>
            </a:r>
            <a:r>
              <a:rPr lang="nb-NO" dirty="0">
                <a:hlinkClick r:id="rId2"/>
              </a:rPr>
              <a:t>ntnu.edu</a:t>
            </a:r>
            <a:endParaRPr lang="nb-NO" dirty="0"/>
          </a:p>
          <a:p>
            <a:pPr lvl="1"/>
            <a:r>
              <a:rPr lang="nb-NO" dirty="0" err="1"/>
              <a:t>Search</a:t>
            </a:r>
            <a:r>
              <a:rPr lang="nb-NO" dirty="0"/>
              <a:t> </a:t>
            </a:r>
            <a:r>
              <a:rPr lang="nb-NO" dirty="0" err="1"/>
              <a:t>field</a:t>
            </a:r>
            <a:endParaRPr lang="nb-NO" dirty="0"/>
          </a:p>
          <a:p>
            <a:pPr lvl="1"/>
            <a:r>
              <a:rPr lang="nb-NO" dirty="0"/>
              <a:t>Departments (Institutt)</a:t>
            </a:r>
          </a:p>
          <a:p>
            <a:pPr lvl="1"/>
            <a:r>
              <a:rPr lang="nb-NO" dirty="0" err="1"/>
              <a:t>Maps</a:t>
            </a:r>
            <a:endParaRPr lang="nb-NO" dirty="0"/>
          </a:p>
          <a:p>
            <a:pPr lvl="1"/>
            <a:r>
              <a:rPr lang="nb-NO" dirty="0"/>
              <a:t>Services – For students</a:t>
            </a:r>
          </a:p>
          <a:p>
            <a:r>
              <a:rPr lang="nb-NO" dirty="0">
                <a:hlinkClick r:id="rId3"/>
              </a:rPr>
              <a:t>Student i Ålesund</a:t>
            </a:r>
            <a:endParaRPr lang="nb-NO" dirty="0"/>
          </a:p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EC7491-7F33-C0D7-2E1C-04F2D7931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Intranet - Innsida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D1F76E4-318A-C8FF-1280-D9BBFD82C77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b-NO" dirty="0"/>
              <a:t>Log in</a:t>
            </a:r>
          </a:p>
          <a:p>
            <a:r>
              <a:rPr lang="nb-NO" dirty="0"/>
              <a:t>Select </a:t>
            </a:r>
            <a:r>
              <a:rPr lang="nb-NO" dirty="0" err="1"/>
              <a:t>language</a:t>
            </a:r>
            <a:endParaRPr lang="nb-NO" dirty="0"/>
          </a:p>
          <a:p>
            <a:r>
              <a:rPr lang="nb-NO" dirty="0" err="1"/>
              <a:t>Feed</a:t>
            </a:r>
            <a:r>
              <a:rPr lang="nb-NO" dirty="0"/>
              <a:t> – </a:t>
            </a:r>
            <a:r>
              <a:rPr lang="nb-NO" dirty="0" err="1"/>
              <a:t>channels</a:t>
            </a:r>
            <a:endParaRPr lang="nb-NO" dirty="0"/>
          </a:p>
          <a:p>
            <a:r>
              <a:rPr lang="nb-NO" dirty="0"/>
              <a:t>For students – </a:t>
            </a:r>
            <a:r>
              <a:rPr lang="nb-NO" dirty="0" err="1"/>
              <a:t>Shortcuts</a:t>
            </a:r>
            <a:endParaRPr lang="nb-NO" dirty="0"/>
          </a:p>
          <a:p>
            <a:r>
              <a:rPr lang="nb-NO" dirty="0"/>
              <a:t>Wikis for NTNU </a:t>
            </a:r>
            <a:r>
              <a:rPr lang="nb-NO" dirty="0" err="1"/>
              <a:t>information</a:t>
            </a:r>
            <a:endParaRPr lang="nb-NO" dirty="0"/>
          </a:p>
          <a:p>
            <a:r>
              <a:rPr lang="nb-NO" dirty="0"/>
              <a:t>NTNU – Help (NTNU Hjelp)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7092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595D44-60C5-C45F-0332-7E5D6B5C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16723"/>
          </a:xfrm>
        </p:spPr>
        <p:txBody>
          <a:bodyPr>
            <a:normAutofit/>
          </a:bodyPr>
          <a:lstStyle/>
          <a:p>
            <a:r>
              <a:rPr lang="nb-NO" dirty="0">
                <a:hlinkClick r:id="rId2"/>
              </a:rPr>
              <a:t>https://i.ntnu.no/en/it-hjelp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93F5946-78BF-CC87-1BBF-5756EA4D5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654" y="857839"/>
            <a:ext cx="8680692" cy="5635035"/>
          </a:xfrm>
        </p:spPr>
      </p:pic>
    </p:spTree>
    <p:extLst>
      <p:ext uri="{BB962C8B-B14F-4D97-AF65-F5344CB8AC3E}">
        <p14:creationId xmlns:p14="http://schemas.microsoft.com/office/powerpoint/2010/main" val="2974279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FD490D-5EBE-A48E-ADB1-987395A4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E196A5-B6F8-B2F4-CF0B-56DCBBE12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F222F9D-B101-7EA8-2E37-FFB018E6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770304"/>
            <a:ext cx="9144000" cy="57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8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528514-9D6E-E288-BFED-71D541C4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42" y="365126"/>
            <a:ext cx="5545907" cy="1325563"/>
          </a:xfrm>
        </p:spPr>
        <p:txBody>
          <a:bodyPr/>
          <a:lstStyle/>
          <a:p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warm</a:t>
            </a:r>
            <a:r>
              <a:rPr lang="nb-NO" dirty="0"/>
              <a:t> and </a:t>
            </a:r>
            <a:r>
              <a:rPr lang="nb-NO" dirty="0" err="1"/>
              <a:t>cozy</a:t>
            </a:r>
            <a:r>
              <a:rPr lang="nb-NO" dirty="0"/>
              <a:t> in all </a:t>
            </a:r>
            <a:r>
              <a:rPr lang="nb-NO" dirty="0" err="1"/>
              <a:t>weather</a:t>
            </a:r>
            <a:endParaRPr lang="nb-NO" dirty="0"/>
          </a:p>
        </p:txBody>
      </p:sp>
      <p:pic>
        <p:nvPicPr>
          <p:cNvPr id="5" name="Plassholder for innhold 4" descr="En vinter sokken med to pom poms">
            <a:extLst>
              <a:ext uri="{FF2B5EF4-FFF2-40B4-BE49-F238E27FC236}">
                <a16:creationId xmlns:a16="http://schemas.microsoft.com/office/drawing/2014/main" id="{AE579684-54D7-FDA3-4A85-88B00B941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084" y="3732545"/>
            <a:ext cx="2953044" cy="2953044"/>
          </a:xfrm>
        </p:spPr>
      </p:pic>
      <p:pic>
        <p:nvPicPr>
          <p:cNvPr id="7" name="Grafikk 6" descr="En varm vinter hatt">
            <a:extLst>
              <a:ext uri="{FF2B5EF4-FFF2-40B4-BE49-F238E27FC236}">
                <a16:creationId xmlns:a16="http://schemas.microsoft.com/office/drawing/2014/main" id="{8E9608AD-907A-A30D-AA18-4863C5EDD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2767" y="-515269"/>
            <a:ext cx="3504808" cy="3504808"/>
          </a:xfrm>
          <a:prstGeom prst="rect">
            <a:avLst/>
          </a:prstGeom>
        </p:spPr>
      </p:pic>
      <p:pic>
        <p:nvPicPr>
          <p:cNvPr id="9" name="Grafikk 8" descr="Et par av mittens">
            <a:extLst>
              <a:ext uri="{FF2B5EF4-FFF2-40B4-BE49-F238E27FC236}">
                <a16:creationId xmlns:a16="http://schemas.microsoft.com/office/drawing/2014/main" id="{A7B65CDB-0472-BF4E-F6AD-16F2B8A44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996" y="1773921"/>
            <a:ext cx="2953045" cy="295304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9902890-E220-627F-07A9-86E485759358}"/>
              </a:ext>
            </a:extLst>
          </p:cNvPr>
          <p:cNvSpPr txBox="1"/>
          <p:nvPr/>
        </p:nvSpPr>
        <p:spPr>
          <a:xfrm>
            <a:off x="3903205" y="1773921"/>
            <a:ext cx="27066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All </a:t>
            </a:r>
            <a:r>
              <a:rPr lang="nb-NO" sz="2400" dirty="0" err="1"/>
              <a:t>weather</a:t>
            </a:r>
            <a:r>
              <a:rPr lang="nb-NO" sz="2400" dirty="0"/>
              <a:t> jacket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Rain</a:t>
            </a:r>
            <a:r>
              <a:rPr lang="nb-NO" sz="2400" dirty="0"/>
              <a:t> </a:t>
            </a:r>
            <a:r>
              <a:rPr lang="nb-NO" sz="2400" dirty="0" err="1"/>
              <a:t>boots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Umbrella</a:t>
            </a:r>
            <a:r>
              <a:rPr lang="nb-NO" sz="2400" dirty="0"/>
              <a:t> – NO!!!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Wool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Winter </a:t>
            </a:r>
            <a:r>
              <a:rPr lang="nb-NO" sz="2400" dirty="0" err="1"/>
              <a:t>boots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Winter 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Mittens</a:t>
            </a:r>
            <a:r>
              <a:rPr lang="nb-NO" sz="2400" dirty="0"/>
              <a:t>/gloves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Layers</a:t>
            </a: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05CD667-4922-FF3A-A6B4-8CA357057864}"/>
              </a:ext>
            </a:extLst>
          </p:cNvPr>
          <p:cNvSpPr txBox="1"/>
          <p:nvPr/>
        </p:nvSpPr>
        <p:spPr>
          <a:xfrm>
            <a:off x="2969442" y="5806805"/>
            <a:ext cx="43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«</a:t>
            </a:r>
            <a:r>
              <a:rPr lang="nb-NO" dirty="0" err="1"/>
              <a:t>There</a:t>
            </a:r>
            <a:r>
              <a:rPr lang="nb-NO" dirty="0"/>
              <a:t> is </a:t>
            </a:r>
            <a:r>
              <a:rPr lang="nb-NO" dirty="0" err="1"/>
              <a:t>no</a:t>
            </a:r>
            <a:r>
              <a:rPr lang="nb-NO" dirty="0"/>
              <a:t> bad </a:t>
            </a:r>
            <a:r>
              <a:rPr lang="nb-NO" dirty="0" err="1"/>
              <a:t>weather</a:t>
            </a:r>
            <a:r>
              <a:rPr lang="nb-NO" dirty="0"/>
              <a:t>, </a:t>
            </a:r>
            <a:r>
              <a:rPr lang="nb-NO" dirty="0" err="1"/>
              <a:t>only</a:t>
            </a:r>
            <a:r>
              <a:rPr lang="nb-NO" dirty="0"/>
              <a:t> bad </a:t>
            </a:r>
            <a:r>
              <a:rPr lang="nb-NO" dirty="0" err="1"/>
              <a:t>clothes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80109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4E7D7E-CA24-4FA7-B613-E16BB31F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657013"/>
            <a:ext cx="4567428" cy="1426464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Self-registration and immigration appointment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AB39AB-E98C-4964-ADF2-31BE795E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2331792"/>
            <a:ext cx="6927765" cy="40722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kumimoji="0" lang="en-US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are an EU/EEA national who is going to study and live in Norway for more than three months, you </a:t>
            </a:r>
            <a:r>
              <a:rPr kumimoji="0" lang="en-US" altLang="nb-NO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to </a:t>
            </a:r>
            <a:r>
              <a:rPr kumimoji="0" lang="en-US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 – at Norwegian immigration - </a:t>
            </a:r>
            <a:r>
              <a:rPr kumimoji="0" lang="en-US" altLang="nb-N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file"/>
              </a:rPr>
              <a:t>UDI.no</a:t>
            </a:r>
            <a:endParaRPr kumimoji="0" lang="en-US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</a:t>
            </a:r>
            <a:endParaRPr lang="nb-NO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UDI.no,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nationality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Residence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according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EU/EEA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regulations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choose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«Students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EU/EEA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nationals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and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be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brought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appointment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immigration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services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6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13th.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FAA36D0-056D-2F2E-4341-8302AF202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432" y="2599024"/>
            <a:ext cx="1391403" cy="19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05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802199-BB56-2843-CCE5-6278D86C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Daylight</a:t>
            </a:r>
            <a:r>
              <a:rPr lang="nb-NO" dirty="0"/>
              <a:t> Ålesund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A994931-2608-95F7-9198-B5ABB6E34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84" y="2325163"/>
            <a:ext cx="8521765" cy="3255505"/>
          </a:xfrm>
        </p:spPr>
      </p:pic>
    </p:spTree>
    <p:extLst>
      <p:ext uri="{BB962C8B-B14F-4D97-AF65-F5344CB8AC3E}">
        <p14:creationId xmlns:p14="http://schemas.microsoft.com/office/powerpoint/2010/main" val="1154838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2F5FF6-DD70-DCC8-75E5-4C6D16D3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Mørketid (time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darkness</a:t>
            </a:r>
            <a:r>
              <a:rPr lang="nb-NO" dirty="0"/>
              <a:t>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A42F4E-FC96-FF6A-3764-CCBF60BAA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November – </a:t>
            </a:r>
            <a:r>
              <a:rPr lang="nb-NO" dirty="0" err="1"/>
              <a:t>February</a:t>
            </a:r>
            <a:endParaRPr lang="nb-NO" dirty="0"/>
          </a:p>
          <a:p>
            <a:r>
              <a:rPr lang="nb-NO" dirty="0"/>
              <a:t>Dark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go</a:t>
            </a:r>
            <a:r>
              <a:rPr lang="nb-NO" dirty="0"/>
              <a:t> to </a:t>
            </a:r>
            <a:r>
              <a:rPr lang="nb-NO" dirty="0" err="1"/>
              <a:t>class</a:t>
            </a:r>
            <a:r>
              <a:rPr lang="nb-NO" dirty="0"/>
              <a:t> and </a:t>
            </a:r>
            <a:r>
              <a:rPr lang="nb-NO" dirty="0" err="1"/>
              <a:t>dark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home</a:t>
            </a:r>
            <a:endParaRPr lang="nb-NO" dirty="0"/>
          </a:p>
          <a:p>
            <a:r>
              <a:rPr lang="nb-NO" dirty="0"/>
              <a:t>Make sure to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daylight</a:t>
            </a:r>
            <a:r>
              <a:rPr lang="nb-NO" dirty="0"/>
              <a:t> during </a:t>
            </a:r>
            <a:r>
              <a:rPr lang="nb-NO" dirty="0" err="1"/>
              <a:t>class</a:t>
            </a:r>
            <a:r>
              <a:rPr lang="nb-NO" dirty="0"/>
              <a:t> breaks</a:t>
            </a:r>
          </a:p>
          <a:p>
            <a:r>
              <a:rPr lang="nb-NO" dirty="0"/>
              <a:t>Go </a:t>
            </a:r>
            <a:r>
              <a:rPr lang="nb-NO" dirty="0" err="1"/>
              <a:t>outside</a:t>
            </a:r>
            <a:r>
              <a:rPr lang="nb-NO" dirty="0"/>
              <a:t> during </a:t>
            </a:r>
            <a:r>
              <a:rPr lang="nb-NO" dirty="0" err="1"/>
              <a:t>daytime</a:t>
            </a:r>
            <a:r>
              <a:rPr lang="nb-NO" dirty="0"/>
              <a:t> as </a:t>
            </a:r>
            <a:r>
              <a:rPr lang="nb-NO" dirty="0" err="1"/>
              <a:t>much</a:t>
            </a:r>
            <a:r>
              <a:rPr lang="nb-NO" dirty="0"/>
              <a:t> as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– </a:t>
            </a:r>
            <a:r>
              <a:rPr lang="nb-NO" dirty="0" err="1"/>
              <a:t>much</a:t>
            </a:r>
            <a:r>
              <a:rPr lang="nb-NO" dirty="0"/>
              <a:t> </a:t>
            </a:r>
            <a:r>
              <a:rPr lang="nb-NO" dirty="0" err="1"/>
              <a:t>higher</a:t>
            </a:r>
            <a:r>
              <a:rPr lang="nb-NO" dirty="0"/>
              <a:t> lux</a:t>
            </a:r>
          </a:p>
          <a:p>
            <a:endParaRPr lang="nb-NO" dirty="0"/>
          </a:p>
          <a:p>
            <a:r>
              <a:rPr lang="nb-NO" dirty="0"/>
              <a:t>Do </a:t>
            </a:r>
            <a:r>
              <a:rPr lang="nb-NO" dirty="0" err="1"/>
              <a:t>wintercozy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</a:t>
            </a:r>
            <a:r>
              <a:rPr lang="nb-NO" dirty="0" err="1"/>
              <a:t>indoor</a:t>
            </a:r>
            <a:r>
              <a:rPr lang="nb-NO" dirty="0"/>
              <a:t> – Hygge</a:t>
            </a:r>
          </a:p>
          <a:p>
            <a:pPr lvl="1"/>
            <a:r>
              <a:rPr lang="nb-NO" dirty="0"/>
              <a:t>Hot </a:t>
            </a:r>
            <a:r>
              <a:rPr lang="nb-NO" dirty="0" err="1"/>
              <a:t>choclate</a:t>
            </a:r>
            <a:r>
              <a:rPr lang="nb-NO" dirty="0"/>
              <a:t>, a </a:t>
            </a:r>
            <a:r>
              <a:rPr lang="nb-NO" dirty="0" err="1"/>
              <a:t>good</a:t>
            </a:r>
            <a:r>
              <a:rPr lang="nb-NO" dirty="0"/>
              <a:t> </a:t>
            </a:r>
            <a:r>
              <a:rPr lang="nb-NO" dirty="0" err="1"/>
              <a:t>movie</a:t>
            </a:r>
            <a:r>
              <a:rPr lang="nb-NO" dirty="0"/>
              <a:t>, </a:t>
            </a:r>
            <a:r>
              <a:rPr lang="nb-NO" dirty="0" err="1"/>
              <a:t>lots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blankets</a:t>
            </a:r>
            <a:r>
              <a:rPr lang="nb-NO" dirty="0"/>
              <a:t>, </a:t>
            </a:r>
            <a:r>
              <a:rPr lang="nb-NO" dirty="0" err="1"/>
              <a:t>warm</a:t>
            </a:r>
            <a:r>
              <a:rPr lang="nb-NO" dirty="0"/>
              <a:t> </a:t>
            </a:r>
            <a:r>
              <a:rPr lang="nb-NO" dirty="0" err="1"/>
              <a:t>socks</a:t>
            </a:r>
            <a:endParaRPr lang="nb-NO" dirty="0"/>
          </a:p>
          <a:p>
            <a:pPr lvl="1"/>
            <a:r>
              <a:rPr lang="nb-NO" dirty="0"/>
              <a:t>Make a </a:t>
            </a:r>
            <a:r>
              <a:rPr lang="nb-NO" dirty="0" err="1"/>
              <a:t>nice</a:t>
            </a:r>
            <a:r>
              <a:rPr lang="nb-NO" dirty="0"/>
              <a:t> </a:t>
            </a:r>
            <a:r>
              <a:rPr lang="nb-NO" dirty="0" err="1"/>
              <a:t>meal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friends</a:t>
            </a:r>
            <a:endParaRPr lang="nb-NO" dirty="0"/>
          </a:p>
          <a:p>
            <a:pPr lvl="1"/>
            <a:r>
              <a:rPr lang="nb-NO" dirty="0"/>
              <a:t>Go for a </a:t>
            </a:r>
            <a:r>
              <a:rPr lang="nb-NO" dirty="0" err="1"/>
              <a:t>walk</a:t>
            </a:r>
            <a:r>
              <a:rPr lang="nb-NO" dirty="0"/>
              <a:t> to spot </a:t>
            </a:r>
            <a:r>
              <a:rPr lang="nb-NO" dirty="0" err="1"/>
              <a:t>the</a:t>
            </a:r>
            <a:r>
              <a:rPr lang="nb-NO" dirty="0"/>
              <a:t> Aurora Borealis/Northern </a:t>
            </a:r>
            <a:r>
              <a:rPr lang="nb-NO" dirty="0" err="1"/>
              <a:t>lights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116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191C0FD-73AE-A027-9A1D-D04BBB6FF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94" t="14441" r="2198" b="6835"/>
          <a:stretch/>
        </p:blipFill>
        <p:spPr>
          <a:xfrm>
            <a:off x="60290" y="0"/>
            <a:ext cx="9023420" cy="652754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BFE754E-C6C0-03B7-2F4E-910E824B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768" y="149424"/>
            <a:ext cx="5707942" cy="846668"/>
          </a:xfrm>
          <a:solidFill>
            <a:schemeClr val="bg1">
              <a:alpha val="69000"/>
            </a:schemeClr>
          </a:solidFill>
          <a:ln w="50800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nb-NO" sz="3200" dirty="0" err="1"/>
              <a:t>Tourist</a:t>
            </a:r>
            <a:r>
              <a:rPr lang="nb-NO" sz="3200" dirty="0"/>
              <a:t> </a:t>
            </a:r>
            <a:r>
              <a:rPr lang="nb-NO" sz="3200" dirty="0" err="1"/>
              <a:t>attractions</a:t>
            </a:r>
            <a:r>
              <a:rPr lang="nb-NO" sz="3200" dirty="0"/>
              <a:t> and </a:t>
            </a:r>
            <a:r>
              <a:rPr lang="nb-NO" sz="3200" dirty="0" err="1"/>
              <a:t>bucket</a:t>
            </a:r>
            <a:r>
              <a:rPr lang="nb-NO" sz="3200" dirty="0"/>
              <a:t> list</a:t>
            </a:r>
          </a:p>
        </p:txBody>
      </p:sp>
      <p:pic>
        <p:nvPicPr>
          <p:cNvPr id="8" name="Plassholder for innhold 7" descr="Fly med heldekkende fyll">
            <a:extLst>
              <a:ext uri="{FF2B5EF4-FFF2-40B4-BE49-F238E27FC236}">
                <a16:creationId xmlns:a16="http://schemas.microsoft.com/office/drawing/2014/main" id="{FEFEC74F-60DE-186A-E21C-34B327B20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2668" y="330458"/>
            <a:ext cx="361741" cy="361741"/>
          </a:xfrm>
        </p:spPr>
      </p:pic>
      <p:sp>
        <p:nvSpPr>
          <p:cNvPr id="6" name="Pil: ned 5">
            <a:extLst>
              <a:ext uri="{FF2B5EF4-FFF2-40B4-BE49-F238E27FC236}">
                <a16:creationId xmlns:a16="http://schemas.microsoft.com/office/drawing/2014/main" id="{A0D7F8AC-3A03-DC56-1733-D7186DF76E07}"/>
              </a:ext>
            </a:extLst>
          </p:cNvPr>
          <p:cNvSpPr/>
          <p:nvPr/>
        </p:nvSpPr>
        <p:spPr>
          <a:xfrm>
            <a:off x="2703007" y="3969099"/>
            <a:ext cx="221064" cy="395604"/>
          </a:xfrm>
          <a:prstGeom prst="down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E9256A2-4386-92C7-4508-C56957357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16" y="2940364"/>
            <a:ext cx="262151" cy="41456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A043EBA-032D-1106-8E3E-9ADB1F063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667" y="4859599"/>
            <a:ext cx="262151" cy="41456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A19EFD6-6DE6-BD60-353C-C6C5D5EB8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28" y="3969099"/>
            <a:ext cx="262151" cy="414564"/>
          </a:xfrm>
          <a:prstGeom prst="rect">
            <a:avLst/>
          </a:prstGeom>
        </p:spPr>
      </p:pic>
      <p:pic>
        <p:nvPicPr>
          <p:cNvPr id="13" name="Grafikk 12" descr="Handlepose med heldekkende fyll">
            <a:extLst>
              <a:ext uri="{FF2B5EF4-FFF2-40B4-BE49-F238E27FC236}">
                <a16:creationId xmlns:a16="http://schemas.microsoft.com/office/drawing/2014/main" id="{7233EE1F-FFB9-16CD-1B97-B0B9CB631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8581" y="3866672"/>
            <a:ext cx="356716" cy="35671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2ED73158-FD97-42E7-6993-E4E6FCF14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926" y="3487269"/>
            <a:ext cx="262151" cy="41456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64BD6ED-B37D-9F9C-064B-91B1E0EDA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775" y="3554535"/>
            <a:ext cx="262151" cy="41456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C8ABB841-F136-D2EE-4BE3-27EB16643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849" y="3866672"/>
            <a:ext cx="262151" cy="41456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EDD4EA7-EC81-4062-BAD9-3138886D6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289" y="2236972"/>
            <a:ext cx="262151" cy="4145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5E2E1D6C-808B-0346-135C-2E6BC5CA8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592" y="3808824"/>
            <a:ext cx="262151" cy="414564"/>
          </a:xfrm>
          <a:prstGeom prst="rect">
            <a:avLst/>
          </a:prstGeom>
        </p:spPr>
      </p:pic>
      <p:pic>
        <p:nvPicPr>
          <p:cNvPr id="4" name="Grafikk 3" descr="Medisinsk med heldekkende fyll">
            <a:extLst>
              <a:ext uri="{FF2B5EF4-FFF2-40B4-BE49-F238E27FC236}">
                <a16:creationId xmlns:a16="http://schemas.microsoft.com/office/drawing/2014/main" id="{076EC387-8344-5114-BB2A-A078CAB00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20297" y="4023922"/>
            <a:ext cx="398931" cy="39893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1F11E19-CF6A-2A5F-66A5-9A0FBA3A8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062" y="3959619"/>
            <a:ext cx="262151" cy="41456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9D78BA8-06F7-C3A2-2617-902977A2EDE1}"/>
              </a:ext>
            </a:extLst>
          </p:cNvPr>
          <p:cNvSpPr txBox="1"/>
          <p:nvPr/>
        </p:nvSpPr>
        <p:spPr>
          <a:xfrm>
            <a:off x="87699" y="1878535"/>
            <a:ext cx="1081902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Godøy and Alnes</a:t>
            </a:r>
          </a:p>
          <a:p>
            <a:r>
              <a:rPr lang="nb-NO" sz="1050" dirty="0" err="1"/>
              <a:t>Lighthouse</a:t>
            </a:r>
            <a:endParaRPr lang="nb-NO" sz="1050" dirty="0"/>
          </a:p>
          <a:p>
            <a:r>
              <a:rPr lang="nb-NO" sz="1050" dirty="0"/>
              <a:t>Fisherman </a:t>
            </a:r>
            <a:r>
              <a:rPr lang="nb-NO" sz="1050" dirty="0" err="1"/>
              <a:t>village</a:t>
            </a:r>
            <a:endParaRPr lang="nb-NO" sz="1050" dirty="0"/>
          </a:p>
          <a:p>
            <a:r>
              <a:rPr lang="nb-NO" sz="1050" dirty="0"/>
              <a:t>Beach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E939863-D319-B14C-001C-1F437FCFEEB8}"/>
              </a:ext>
            </a:extLst>
          </p:cNvPr>
          <p:cNvSpPr txBox="1"/>
          <p:nvPr/>
        </p:nvSpPr>
        <p:spPr>
          <a:xfrm>
            <a:off x="1259004" y="1336726"/>
            <a:ext cx="1081902" cy="900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Giske</a:t>
            </a:r>
          </a:p>
          <a:p>
            <a:r>
              <a:rPr lang="nb-NO" sz="1050" dirty="0" err="1"/>
              <a:t>Historical</a:t>
            </a:r>
            <a:r>
              <a:rPr lang="nb-NO" sz="1050" dirty="0"/>
              <a:t> island</a:t>
            </a:r>
          </a:p>
          <a:p>
            <a:r>
              <a:rPr lang="nb-NO" sz="1050" dirty="0"/>
              <a:t>Church from 11th </a:t>
            </a:r>
            <a:r>
              <a:rPr lang="nb-NO" sz="1050" dirty="0" err="1"/>
              <a:t>century</a:t>
            </a:r>
            <a:endParaRPr lang="nb-NO" sz="1050" dirty="0"/>
          </a:p>
          <a:p>
            <a:r>
              <a:rPr lang="nb-NO" sz="1050" dirty="0" err="1"/>
              <a:t>Beaches</a:t>
            </a:r>
            <a:endParaRPr lang="nb-NO" sz="1050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B8EA89DC-F1F4-85B6-CF5B-3E4ED8C95470}"/>
              </a:ext>
            </a:extLst>
          </p:cNvPr>
          <p:cNvSpPr txBox="1"/>
          <p:nvPr/>
        </p:nvSpPr>
        <p:spPr>
          <a:xfrm>
            <a:off x="2047291" y="2754431"/>
            <a:ext cx="1161289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 err="1"/>
              <a:t>Tueneset</a:t>
            </a:r>
            <a:endParaRPr lang="nb-NO" sz="1050" dirty="0"/>
          </a:p>
          <a:p>
            <a:r>
              <a:rPr lang="nb-NO" sz="1050" dirty="0" err="1"/>
              <a:t>Aquarium</a:t>
            </a:r>
            <a:r>
              <a:rPr lang="nb-NO" sz="1050" dirty="0"/>
              <a:t> </a:t>
            </a:r>
          </a:p>
          <a:p>
            <a:r>
              <a:rPr lang="nb-NO" sz="1050" dirty="0"/>
              <a:t>Atlantic Sea Park</a:t>
            </a:r>
          </a:p>
          <a:p>
            <a:r>
              <a:rPr lang="nb-NO" sz="1050" dirty="0"/>
              <a:t>Scenic and </a:t>
            </a:r>
            <a:r>
              <a:rPr lang="nb-NO" sz="1050" dirty="0" err="1"/>
              <a:t>historical</a:t>
            </a:r>
            <a:r>
              <a:rPr lang="nb-NO" sz="1050" dirty="0"/>
              <a:t> (ww2) area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0BB43EB4-51EF-8753-0175-C8EBAB6D154F}"/>
              </a:ext>
            </a:extLst>
          </p:cNvPr>
          <p:cNvSpPr txBox="1"/>
          <p:nvPr/>
        </p:nvSpPr>
        <p:spPr>
          <a:xfrm>
            <a:off x="2337224" y="4640787"/>
            <a:ext cx="1161289" cy="5770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Sukkertoppen</a:t>
            </a:r>
          </a:p>
          <a:p>
            <a:r>
              <a:rPr lang="nb-NO" sz="1050" dirty="0" err="1"/>
              <a:t>Hiking</a:t>
            </a:r>
            <a:endParaRPr lang="nb-NO" sz="1050" dirty="0"/>
          </a:p>
          <a:p>
            <a:r>
              <a:rPr lang="nb-NO" sz="1050" dirty="0" err="1"/>
              <a:t>Viewpoint</a:t>
            </a:r>
            <a:endParaRPr lang="nb-NO" sz="1050" dirty="0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02260C72-3640-B70C-B60A-AB970F2DF289}"/>
              </a:ext>
            </a:extLst>
          </p:cNvPr>
          <p:cNvSpPr txBox="1"/>
          <p:nvPr/>
        </p:nvSpPr>
        <p:spPr>
          <a:xfrm>
            <a:off x="3287610" y="2284006"/>
            <a:ext cx="1322781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Ålesund</a:t>
            </a:r>
          </a:p>
          <a:p>
            <a:r>
              <a:rPr lang="nb-NO" sz="1050" dirty="0"/>
              <a:t>Art </a:t>
            </a:r>
            <a:r>
              <a:rPr lang="nb-NO" sz="1050" dirty="0" err="1"/>
              <a:t>Nuveau</a:t>
            </a:r>
            <a:r>
              <a:rPr lang="nb-NO" sz="1050" dirty="0"/>
              <a:t>/</a:t>
            </a:r>
          </a:p>
          <a:p>
            <a:r>
              <a:rPr lang="nb-NO" sz="1050" dirty="0" err="1"/>
              <a:t>Jugendstihl</a:t>
            </a:r>
            <a:endParaRPr lang="nb-NO" sz="1050" dirty="0"/>
          </a:p>
          <a:p>
            <a:r>
              <a:rPr lang="nb-NO" sz="1050" dirty="0"/>
              <a:t>Museums</a:t>
            </a:r>
          </a:p>
          <a:p>
            <a:r>
              <a:rPr lang="nb-NO" sz="1050" dirty="0"/>
              <a:t>Scenic city </a:t>
            </a:r>
            <a:r>
              <a:rPr lang="nb-NO" sz="1050" dirty="0" err="1"/>
              <a:t>center</a:t>
            </a:r>
            <a:endParaRPr lang="nb-NO" sz="1050" dirty="0"/>
          </a:p>
          <a:p>
            <a:r>
              <a:rPr lang="nb-NO" sz="1050" dirty="0" err="1"/>
              <a:t>Guided</a:t>
            </a:r>
            <a:r>
              <a:rPr lang="nb-NO" sz="1050" dirty="0"/>
              <a:t> </a:t>
            </a:r>
            <a:r>
              <a:rPr lang="nb-NO" sz="1050" dirty="0" err="1"/>
              <a:t>walking</a:t>
            </a:r>
            <a:r>
              <a:rPr lang="nb-NO" sz="1050" dirty="0"/>
              <a:t> </a:t>
            </a:r>
            <a:r>
              <a:rPr lang="nb-NO" sz="1050" dirty="0" err="1"/>
              <a:t>tour</a:t>
            </a:r>
            <a:endParaRPr lang="nb-NO" sz="1050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CC93100-EBB6-52AD-6C54-00965933E235}"/>
              </a:ext>
            </a:extLst>
          </p:cNvPr>
          <p:cNvSpPr txBox="1"/>
          <p:nvPr/>
        </p:nvSpPr>
        <p:spPr>
          <a:xfrm>
            <a:off x="3792075" y="4073954"/>
            <a:ext cx="1161289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Aksla/Fjellstua</a:t>
            </a:r>
          </a:p>
          <a:p>
            <a:r>
              <a:rPr lang="nb-NO" sz="1050" dirty="0" err="1"/>
              <a:t>Hiking</a:t>
            </a:r>
            <a:r>
              <a:rPr lang="nb-NO" sz="1050" dirty="0"/>
              <a:t>/</a:t>
            </a:r>
            <a:r>
              <a:rPr lang="nb-NO" sz="1050" dirty="0" err="1"/>
              <a:t>stairs</a:t>
            </a:r>
            <a:endParaRPr lang="nb-NO" sz="1050" dirty="0"/>
          </a:p>
          <a:p>
            <a:r>
              <a:rPr lang="nb-NO" sz="1050" dirty="0" err="1"/>
              <a:t>Viewpoint</a:t>
            </a:r>
            <a:endParaRPr lang="nb-NO" sz="1050" dirty="0"/>
          </a:p>
          <a:p>
            <a:r>
              <a:rPr lang="nb-NO" sz="1050" dirty="0"/>
              <a:t>Café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832D5E60-F72D-7DF1-3F6F-DAE00FBD50DF}"/>
              </a:ext>
            </a:extLst>
          </p:cNvPr>
          <p:cNvSpPr txBox="1"/>
          <p:nvPr/>
        </p:nvSpPr>
        <p:spPr>
          <a:xfrm>
            <a:off x="4033711" y="5440559"/>
            <a:ext cx="1161289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Langevåg/Sula</a:t>
            </a:r>
          </a:p>
          <a:p>
            <a:r>
              <a:rPr lang="nb-NO" sz="1050" dirty="0" err="1"/>
              <a:t>Hiking</a:t>
            </a:r>
            <a:endParaRPr lang="nb-NO" sz="1050" dirty="0"/>
          </a:p>
          <a:p>
            <a:r>
              <a:rPr lang="nb-NO" sz="1050" dirty="0" err="1"/>
              <a:t>Viewpoint</a:t>
            </a:r>
            <a:endParaRPr lang="nb-NO" sz="1050" dirty="0"/>
          </a:p>
          <a:p>
            <a:r>
              <a:rPr lang="nb-NO" sz="1050" dirty="0"/>
              <a:t>Devold </a:t>
            </a:r>
            <a:r>
              <a:rPr lang="nb-NO" sz="1050" dirty="0" err="1"/>
              <a:t>outlet</a:t>
            </a:r>
            <a:r>
              <a:rPr lang="nb-NO" sz="1050" dirty="0"/>
              <a:t> stores and</a:t>
            </a:r>
          </a:p>
          <a:p>
            <a:r>
              <a:rPr lang="nb-NO" sz="1050" dirty="0"/>
              <a:t>Museum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7486D310-8EF4-D2DF-2759-369D1DE8A6A8}"/>
              </a:ext>
            </a:extLst>
          </p:cNvPr>
          <p:cNvSpPr txBox="1"/>
          <p:nvPr/>
        </p:nvSpPr>
        <p:spPr>
          <a:xfrm>
            <a:off x="4682485" y="3382005"/>
            <a:ext cx="744494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/>
              <a:t>Sunnmøre Museum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D7F5F08B-8FE4-50C0-CBBB-477C2D26B4A8}"/>
              </a:ext>
            </a:extLst>
          </p:cNvPr>
          <p:cNvSpPr txBox="1"/>
          <p:nvPr/>
        </p:nvSpPr>
        <p:spPr>
          <a:xfrm>
            <a:off x="5522469" y="4433038"/>
            <a:ext cx="87058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/>
              <a:t>Legevakt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538A8AC-1737-4B89-D609-C04441DC0D81}"/>
              </a:ext>
            </a:extLst>
          </p:cNvPr>
          <p:cNvSpPr txBox="1"/>
          <p:nvPr/>
        </p:nvSpPr>
        <p:spPr>
          <a:xfrm>
            <a:off x="7907002" y="4414087"/>
            <a:ext cx="1161289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 err="1"/>
              <a:t>Emblemsfjellet</a:t>
            </a:r>
            <a:r>
              <a:rPr lang="nb-NO" sz="1050" dirty="0"/>
              <a:t>/</a:t>
            </a:r>
          </a:p>
          <a:p>
            <a:r>
              <a:rPr lang="nb-NO" sz="1050" dirty="0"/>
              <a:t>Spjelkavik turheis</a:t>
            </a:r>
          </a:p>
          <a:p>
            <a:r>
              <a:rPr lang="nb-NO" sz="1050" dirty="0" err="1"/>
              <a:t>Hikingtrails</a:t>
            </a:r>
            <a:endParaRPr lang="nb-NO" sz="1050" dirty="0"/>
          </a:p>
          <a:p>
            <a:r>
              <a:rPr lang="nb-NO" sz="1050" dirty="0"/>
              <a:t>Ski lift</a:t>
            </a:r>
          </a:p>
        </p:txBody>
      </p:sp>
    </p:spTree>
    <p:extLst>
      <p:ext uri="{BB962C8B-B14F-4D97-AF65-F5344CB8AC3E}">
        <p14:creationId xmlns:p14="http://schemas.microsoft.com/office/powerpoint/2010/main" val="18733326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1CDD44-0C89-9300-90F2-C0A969C7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Ålesund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12337D-BF0B-F3BE-C899-AE7CA369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690689"/>
            <a:ext cx="3868340" cy="4498974"/>
          </a:xfrm>
        </p:spPr>
        <p:txBody>
          <a:bodyPr>
            <a:normAutofit lnSpcReduction="10000"/>
          </a:bodyPr>
          <a:lstStyle/>
          <a:p>
            <a:r>
              <a:rPr lang="nb-NO" dirty="0"/>
              <a:t>Jugendstilsenteret/Kube</a:t>
            </a:r>
          </a:p>
          <a:p>
            <a:r>
              <a:rPr lang="nb-NO" dirty="0"/>
              <a:t>Ålesund Museum</a:t>
            </a:r>
          </a:p>
          <a:p>
            <a:r>
              <a:rPr lang="nb-NO" dirty="0" err="1"/>
              <a:t>Fisheries</a:t>
            </a:r>
            <a:r>
              <a:rPr lang="nb-NO" dirty="0"/>
              <a:t> Museum</a:t>
            </a:r>
          </a:p>
          <a:p>
            <a:r>
              <a:rPr lang="nb-NO" dirty="0"/>
              <a:t>Sunnmøre Museum</a:t>
            </a:r>
          </a:p>
          <a:p>
            <a:r>
              <a:rPr lang="nb-NO" dirty="0"/>
              <a:t>Atlanterhavsparken</a:t>
            </a:r>
          </a:p>
          <a:p>
            <a:r>
              <a:rPr lang="nb-NO" dirty="0"/>
              <a:t>Sukkertoppen</a:t>
            </a:r>
          </a:p>
          <a:p>
            <a:r>
              <a:rPr lang="nb-NO" dirty="0"/>
              <a:t>Aksla/Fjellstua</a:t>
            </a:r>
          </a:p>
          <a:p>
            <a:r>
              <a:rPr lang="nb-NO" dirty="0" err="1"/>
              <a:t>Hiking</a:t>
            </a:r>
            <a:r>
              <a:rPr lang="nb-NO" dirty="0"/>
              <a:t>: </a:t>
            </a:r>
          </a:p>
          <a:p>
            <a:pPr lvl="1"/>
            <a:r>
              <a:rPr lang="nb-NO" dirty="0"/>
              <a:t>Aksla</a:t>
            </a:r>
          </a:p>
          <a:p>
            <a:pPr lvl="1"/>
            <a:r>
              <a:rPr lang="nb-NO" dirty="0"/>
              <a:t>Sukkertoppen</a:t>
            </a:r>
          </a:p>
          <a:p>
            <a:pPr lvl="1"/>
            <a:r>
              <a:rPr lang="nb-NO" dirty="0" err="1"/>
              <a:t>Emblemsfjellet</a:t>
            </a:r>
            <a:r>
              <a:rPr lang="nb-NO" dirty="0"/>
              <a:t>/Turheisa</a:t>
            </a:r>
          </a:p>
          <a:p>
            <a:pPr lvl="1"/>
            <a:r>
              <a:rPr lang="nb-NO" dirty="0"/>
              <a:t>Sulafjellet</a:t>
            </a:r>
          </a:p>
          <a:p>
            <a:pPr lvl="1"/>
            <a:r>
              <a:rPr lang="nb-NO" dirty="0"/>
              <a:t>Godøyfjellet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C60F327-B2E8-B72C-30B8-BB6DDA786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681163"/>
            <a:ext cx="3887391" cy="4508500"/>
          </a:xfrm>
        </p:spPr>
        <p:txBody>
          <a:bodyPr>
            <a:normAutofit lnSpcReduction="10000"/>
          </a:bodyPr>
          <a:lstStyle/>
          <a:p>
            <a:r>
              <a:rPr lang="nb-NO" dirty="0">
                <a:hlinkClick r:id="rId2"/>
              </a:rPr>
              <a:t>Visitalesund.com</a:t>
            </a:r>
          </a:p>
          <a:p>
            <a:r>
              <a:rPr lang="en-US" dirty="0">
                <a:hlinkClick r:id="rId3"/>
              </a:rPr>
              <a:t>A guide to art nouveau in Ålesund</a:t>
            </a:r>
            <a:endParaRPr lang="nb-NO" dirty="0">
              <a:hlinkClick r:id="rId2"/>
            </a:endParaRPr>
          </a:p>
          <a:p>
            <a:r>
              <a:rPr lang="nb-NO" dirty="0">
                <a:hlinkClick r:id="rId2"/>
              </a:rPr>
              <a:t>gofjords.com</a:t>
            </a:r>
            <a:endParaRPr lang="nb-NO" dirty="0"/>
          </a:p>
          <a:p>
            <a:r>
              <a:rPr lang="nb-NO" dirty="0">
                <a:hlinkClick r:id="rId4"/>
              </a:rPr>
              <a:t>Fjordnorway.com - Ålesund and Geiranger</a:t>
            </a:r>
            <a:endParaRPr lang="nb-NO" dirty="0"/>
          </a:p>
          <a:p>
            <a:r>
              <a:rPr lang="en-US" dirty="0">
                <a:hlinkClick r:id="rId5"/>
              </a:rPr>
              <a:t>Visit Norway - Ålesund and </a:t>
            </a:r>
            <a:r>
              <a:rPr lang="en-US" dirty="0" err="1">
                <a:hlinkClick r:id="rId5"/>
              </a:rPr>
              <a:t>Geiranger</a:t>
            </a:r>
            <a:endParaRPr lang="en-US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4133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14A9C2-3B75-4930-29D6-DFEAF01F9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909" y="2545824"/>
            <a:ext cx="7886700" cy="1325563"/>
          </a:xfrm>
        </p:spPr>
        <p:txBody>
          <a:bodyPr/>
          <a:lstStyle/>
          <a:p>
            <a:r>
              <a:rPr lang="nb-NO" dirty="0"/>
              <a:t>Ålesund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A693C94-00AB-458D-FDEB-82DAADEF4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513" y="0"/>
            <a:ext cx="3733487" cy="248947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72AE6D1-8A09-68C2-7B76-2246CE573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801" y="3871387"/>
            <a:ext cx="4611716" cy="259513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B503E51-03D8-6808-8FAD-CA29D2C7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0436"/>
            <a:ext cx="5159828" cy="25799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5E12301-8D2D-A7C1-AAB1-47D4CF609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0510" y="3190554"/>
            <a:ext cx="4866250" cy="32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01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79D6C8A-929A-B5D3-AC28-CBB5EB96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6554"/>
            <a:ext cx="4320791" cy="288193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68FD2FE-5E29-5D6F-BEB6-3406ED53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A6C5491-24FD-E44E-61BA-87A5A7D2F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9886" y="0"/>
            <a:ext cx="4554114" cy="264271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9AFD4A0-E8C2-156B-3D51-561557C67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571999" cy="327719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7BB3548-2C2A-3BF5-15AD-9A7A06578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484" y="3850158"/>
            <a:ext cx="4773516" cy="264271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351D8B1-E9F8-058B-9C9E-FB6A595E6C78}"/>
              </a:ext>
            </a:extLst>
          </p:cNvPr>
          <p:cNvSpPr txBox="1"/>
          <p:nvPr/>
        </p:nvSpPr>
        <p:spPr>
          <a:xfrm>
            <a:off x="4933741" y="2923291"/>
            <a:ext cx="3050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/>
              <a:t>Alnes fyr - Godøy</a:t>
            </a:r>
          </a:p>
        </p:txBody>
      </p:sp>
    </p:spTree>
    <p:extLst>
      <p:ext uri="{BB962C8B-B14F-4D97-AF65-F5344CB8AC3E}">
        <p14:creationId xmlns:p14="http://schemas.microsoft.com/office/powerpoint/2010/main" val="1961330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3C74D1-85AC-4C5E-C35A-7B4942AF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57E5C1A-1F06-8A67-BE07-BA00C45A5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95" t="16506" r="1319" b="5428"/>
          <a:stretch/>
        </p:blipFill>
        <p:spPr>
          <a:xfrm>
            <a:off x="0" y="-1"/>
            <a:ext cx="9144000" cy="6506307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D418A81-66F6-E022-5EC2-7CE643E8D02E}"/>
              </a:ext>
            </a:extLst>
          </p:cNvPr>
          <p:cNvSpPr/>
          <p:nvPr/>
        </p:nvSpPr>
        <p:spPr>
          <a:xfrm>
            <a:off x="3853603" y="4393813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Hjørundfjorden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1356AD8-33B5-59C9-4E86-37BCB9BBB787}"/>
              </a:ext>
            </a:extLst>
          </p:cNvPr>
          <p:cNvSpPr/>
          <p:nvPr/>
        </p:nvSpPr>
        <p:spPr>
          <a:xfrm>
            <a:off x="2733150" y="3973092"/>
            <a:ext cx="1769108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>
                <a:solidFill>
                  <a:schemeClr val="tx1"/>
                </a:solidFill>
              </a:rPr>
              <a:t>Sunnmørsalpene</a:t>
            </a:r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1334927-C6A2-42F0-8C1D-3AEA4028C9A1}"/>
              </a:ext>
            </a:extLst>
          </p:cNvPr>
          <p:cNvSpPr/>
          <p:nvPr/>
        </p:nvSpPr>
        <p:spPr>
          <a:xfrm>
            <a:off x="5969146" y="5275385"/>
            <a:ext cx="1803253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Geirangerfjorden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DE03567-02D7-90D4-71F5-A9B694CCE95E}"/>
              </a:ext>
            </a:extLst>
          </p:cNvPr>
          <p:cNvSpPr/>
          <p:nvPr/>
        </p:nvSpPr>
        <p:spPr>
          <a:xfrm>
            <a:off x="-200745" y="4817433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Stadlandet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89EB851-A3A7-7CF9-A0CA-53ECE1AFB708}"/>
              </a:ext>
            </a:extLst>
          </p:cNvPr>
          <p:cNvSpPr/>
          <p:nvPr/>
        </p:nvSpPr>
        <p:spPr>
          <a:xfrm>
            <a:off x="2967616" y="1060181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Nordøyane</a:t>
            </a:r>
          </a:p>
          <a:p>
            <a:pPr algn="ctr"/>
            <a:r>
              <a:rPr lang="nb-NO" sz="1200" dirty="0">
                <a:solidFill>
                  <a:schemeClr val="tx1"/>
                </a:solidFill>
              </a:rPr>
              <a:t>Ona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9BBC483-52CA-C54E-35B3-77BD4E4E98C2}"/>
              </a:ext>
            </a:extLst>
          </p:cNvPr>
          <p:cNvSpPr/>
          <p:nvPr/>
        </p:nvSpPr>
        <p:spPr>
          <a:xfrm>
            <a:off x="5338857" y="182895"/>
            <a:ext cx="1984092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Atlanterhavsvegen</a:t>
            </a:r>
          </a:p>
        </p:txBody>
      </p:sp>
      <p:cxnSp>
        <p:nvCxnSpPr>
          <p:cNvPr id="20" name="Rett pilkobling 19">
            <a:extLst>
              <a:ext uri="{FF2B5EF4-FFF2-40B4-BE49-F238E27FC236}">
                <a16:creationId xmlns:a16="http://schemas.microsoft.com/office/drawing/2014/main" id="{F10D5965-74A2-FD40-DE06-B5287A960928}"/>
              </a:ext>
            </a:extLst>
          </p:cNvPr>
          <p:cNvCxnSpPr>
            <a:cxnSpLocks/>
          </p:cNvCxnSpPr>
          <p:nvPr/>
        </p:nvCxnSpPr>
        <p:spPr>
          <a:xfrm flipV="1">
            <a:off x="6330903" y="-1"/>
            <a:ext cx="0" cy="3498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092DD3D2-F5C0-4D7A-6F0C-25FF5AD84A54}"/>
              </a:ext>
            </a:extLst>
          </p:cNvPr>
          <p:cNvSpPr/>
          <p:nvPr/>
        </p:nvSpPr>
        <p:spPr>
          <a:xfrm>
            <a:off x="4448014" y="3497821"/>
            <a:ext cx="1999281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Stranda/Fjellsætra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DF594AC-1785-F558-C16E-A945AB0FB299}"/>
              </a:ext>
            </a:extLst>
          </p:cNvPr>
          <p:cNvSpPr/>
          <p:nvPr/>
        </p:nvSpPr>
        <p:spPr>
          <a:xfrm>
            <a:off x="7485210" y="2531798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Trollstigen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A315DA5-8FF3-FA47-26B1-10CF83F562CC}"/>
              </a:ext>
            </a:extLst>
          </p:cNvPr>
          <p:cNvSpPr/>
          <p:nvPr/>
        </p:nvSpPr>
        <p:spPr>
          <a:xfrm>
            <a:off x="7485210" y="1660366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Åndalsnes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DE73CC9-164B-BB2E-3ED3-C53EE1C5538A}"/>
              </a:ext>
            </a:extLst>
          </p:cNvPr>
          <p:cNvSpPr/>
          <p:nvPr/>
        </p:nvSpPr>
        <p:spPr>
          <a:xfrm>
            <a:off x="790105" y="2828815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Runde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6825797-C6BF-2952-A544-29B06714BD8C}"/>
              </a:ext>
            </a:extLst>
          </p:cNvPr>
          <p:cNvSpPr/>
          <p:nvPr/>
        </p:nvSpPr>
        <p:spPr>
          <a:xfrm>
            <a:off x="6406013" y="3603498"/>
            <a:ext cx="1658790" cy="600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solidFill>
                  <a:schemeClr val="tx1"/>
                </a:solidFill>
              </a:rPr>
              <a:t>Valldal</a:t>
            </a:r>
          </a:p>
        </p:txBody>
      </p:sp>
    </p:spTree>
    <p:extLst>
      <p:ext uri="{BB962C8B-B14F-4D97-AF65-F5344CB8AC3E}">
        <p14:creationId xmlns:p14="http://schemas.microsoft.com/office/powerpoint/2010/main" val="413396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6E2F1-37E8-EE7D-5C53-96183090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Sunnmøre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82CCC49-F823-0C91-15B6-01FF092EE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527349"/>
            <a:ext cx="3868340" cy="4662314"/>
          </a:xfrm>
        </p:spPr>
        <p:txBody>
          <a:bodyPr/>
          <a:lstStyle/>
          <a:p>
            <a:r>
              <a:rPr lang="nb-NO" dirty="0">
                <a:hlinkClick r:id="rId2"/>
              </a:rPr>
              <a:t>Geiranger</a:t>
            </a:r>
            <a:endParaRPr lang="nb-NO" dirty="0"/>
          </a:p>
          <a:p>
            <a:r>
              <a:rPr lang="nb-NO" dirty="0">
                <a:hlinkClick r:id="rId3"/>
              </a:rPr>
              <a:t>Hjørundfjord</a:t>
            </a:r>
            <a:endParaRPr lang="nb-NO" dirty="0"/>
          </a:p>
          <a:p>
            <a:r>
              <a:rPr lang="nb-NO" dirty="0">
                <a:hlinkClick r:id="rId4"/>
              </a:rPr>
              <a:t>Sunnmøre Alps (</a:t>
            </a:r>
            <a:r>
              <a:rPr lang="nb-NO" dirty="0" err="1">
                <a:hlinkClick r:id="rId4"/>
              </a:rPr>
              <a:t>hiking</a:t>
            </a:r>
            <a:r>
              <a:rPr lang="nb-NO" dirty="0">
                <a:hlinkClick r:id="rId4"/>
              </a:rPr>
              <a:t>)</a:t>
            </a:r>
            <a:endParaRPr lang="nb-NO" dirty="0"/>
          </a:p>
          <a:p>
            <a:r>
              <a:rPr lang="nb-NO" dirty="0">
                <a:hlinkClick r:id="rId5"/>
              </a:rPr>
              <a:t>Atlanterhavsvegen</a:t>
            </a:r>
            <a:r>
              <a:rPr lang="nb-NO" dirty="0"/>
              <a:t> (from last James Bond film </a:t>
            </a:r>
            <a:r>
              <a:rPr lang="nb-NO" dirty="0">
                <a:sym typeface="Wingdings" panose="05000000000000000000" pitchFamily="2" charset="2"/>
              </a:rPr>
              <a:t>)</a:t>
            </a:r>
            <a:endParaRPr lang="nb-NO" dirty="0"/>
          </a:p>
          <a:p>
            <a:r>
              <a:rPr lang="nb-NO" dirty="0">
                <a:hlinkClick r:id="rId6"/>
              </a:rPr>
              <a:t>Strandafjellet (</a:t>
            </a:r>
            <a:r>
              <a:rPr lang="nb-NO" dirty="0" err="1">
                <a:hlinkClick r:id="rId6"/>
              </a:rPr>
              <a:t>skiing</a:t>
            </a:r>
            <a:r>
              <a:rPr lang="nb-NO" dirty="0">
                <a:hlinkClick r:id="rId6"/>
              </a:rPr>
              <a:t>/lift)</a:t>
            </a:r>
            <a:endParaRPr lang="nb-NO" dirty="0"/>
          </a:p>
          <a:p>
            <a:r>
              <a:rPr lang="nb-NO" dirty="0">
                <a:hlinkClick r:id="rId7"/>
              </a:rPr>
              <a:t>Fjellsætra (</a:t>
            </a:r>
            <a:r>
              <a:rPr lang="nb-NO" dirty="0" err="1">
                <a:hlinkClick r:id="rId7"/>
              </a:rPr>
              <a:t>skiing</a:t>
            </a:r>
            <a:r>
              <a:rPr lang="nb-NO" dirty="0">
                <a:hlinkClick r:id="rId7"/>
              </a:rPr>
              <a:t>)</a:t>
            </a:r>
            <a:endParaRPr lang="nb-NO" dirty="0"/>
          </a:p>
          <a:p>
            <a:r>
              <a:rPr lang="nb-NO" dirty="0">
                <a:hlinkClick r:id="rId8"/>
              </a:rPr>
              <a:t>Runde (</a:t>
            </a:r>
            <a:r>
              <a:rPr lang="nb-NO" dirty="0" err="1">
                <a:hlinkClick r:id="rId8"/>
              </a:rPr>
              <a:t>bird</a:t>
            </a:r>
            <a:r>
              <a:rPr lang="nb-NO" dirty="0">
                <a:hlinkClick r:id="rId8"/>
              </a:rPr>
              <a:t> </a:t>
            </a:r>
            <a:r>
              <a:rPr lang="nb-NO" dirty="0" err="1">
                <a:hlinkClick r:id="rId8"/>
              </a:rPr>
              <a:t>sanctuary</a:t>
            </a:r>
            <a:r>
              <a:rPr lang="nb-NO" dirty="0">
                <a:hlinkClick r:id="rId8"/>
              </a:rPr>
              <a:t>) </a:t>
            </a:r>
            <a:endParaRPr lang="nb-NO" dirty="0"/>
          </a:p>
          <a:p>
            <a:r>
              <a:rPr lang="nb-NO" dirty="0" err="1">
                <a:hlinkClick r:id="rId9"/>
              </a:rPr>
              <a:t>Stadtlandet</a:t>
            </a:r>
            <a:endParaRPr lang="nb-NO" dirty="0"/>
          </a:p>
          <a:p>
            <a:r>
              <a:rPr lang="nb-NO" dirty="0">
                <a:hlinkClick r:id="rId10"/>
              </a:rPr>
              <a:t>Valldal</a:t>
            </a:r>
            <a:endParaRPr lang="nb-NO" dirty="0"/>
          </a:p>
          <a:p>
            <a:r>
              <a:rPr lang="nb-NO" dirty="0">
                <a:hlinkClick r:id="rId11"/>
              </a:rPr>
              <a:t>Romsdalen (from </a:t>
            </a:r>
            <a:r>
              <a:rPr lang="nb-NO" dirty="0" err="1">
                <a:hlinkClick r:id="rId11"/>
              </a:rPr>
              <a:t>Mission</a:t>
            </a:r>
            <a:r>
              <a:rPr lang="nb-NO" dirty="0">
                <a:hlinkClick r:id="rId11"/>
              </a:rPr>
              <a:t> Impossible film)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B086D62-2A02-7AF8-A2A6-626FC6410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527349"/>
            <a:ext cx="3887391" cy="4662314"/>
          </a:xfrm>
        </p:spPr>
        <p:txBody>
          <a:bodyPr/>
          <a:lstStyle/>
          <a:p>
            <a:r>
              <a:rPr lang="nb-NO" dirty="0">
                <a:hlinkClick r:id="rId12"/>
              </a:rPr>
              <a:t>DNT - Den Norske Turistforening</a:t>
            </a:r>
            <a:endParaRPr lang="nb-NO" dirty="0"/>
          </a:p>
          <a:p>
            <a:r>
              <a:rPr lang="nb-NO" dirty="0">
                <a:hlinkClick r:id="rId13"/>
              </a:rPr>
              <a:t>Stikk ut! </a:t>
            </a:r>
            <a:endParaRPr lang="nb-NO" dirty="0"/>
          </a:p>
          <a:p>
            <a:r>
              <a:rPr lang="nb-NO" dirty="0" err="1">
                <a:hlinkClick r:id="rId14"/>
              </a:rPr>
              <a:t>Sunnmørsalpene</a:t>
            </a:r>
            <a:endParaRPr lang="nb-NO" dirty="0"/>
          </a:p>
          <a:p>
            <a:r>
              <a:rPr lang="nb-NO" dirty="0">
                <a:hlinkClick r:id="rId15"/>
              </a:rPr>
              <a:t>Strandafjellet</a:t>
            </a:r>
            <a:endParaRPr lang="nb-NO" dirty="0"/>
          </a:p>
          <a:p>
            <a:r>
              <a:rPr lang="nb-NO" dirty="0">
                <a:hlinkClick r:id="rId7"/>
              </a:rPr>
              <a:t>Fjellsætra</a:t>
            </a:r>
            <a:endParaRPr lang="nb-NO" dirty="0"/>
          </a:p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1D2E06-67C6-2249-937D-B3742A89F8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84103" y="3754012"/>
            <a:ext cx="3247534" cy="24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50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A0B826C-B4B5-DB74-5DA7-F94159D4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9795"/>
            <a:ext cx="4273653" cy="325307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0E09D2B-77B1-8F46-1620-8E760E36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365126"/>
            <a:ext cx="2606919" cy="1325563"/>
          </a:xfrm>
        </p:spPr>
        <p:txBody>
          <a:bodyPr/>
          <a:lstStyle/>
          <a:p>
            <a:r>
              <a:rPr lang="nb-NO" dirty="0" err="1"/>
              <a:t>Skiing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DAA22526-76E7-BF8A-30B4-04F6E2EBB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424116" cy="361740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7CA6E67-279F-C274-02AF-6C86EF6E6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55815"/>
            <a:ext cx="4516734" cy="451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0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1555CE-B555-B280-F630-FD236619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F45F05E-2E53-4838-D06A-C8D66DEF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54110"/>
            <a:ext cx="7886700" cy="532285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Important </a:t>
            </a:r>
            <a:r>
              <a:rPr lang="nb-NO" dirty="0" err="1"/>
              <a:t>knowledge</a:t>
            </a:r>
            <a:r>
              <a:rPr lang="nb-NO" dirty="0"/>
              <a:t> </a:t>
            </a:r>
            <a:r>
              <a:rPr lang="nb-NO" dirty="0" err="1"/>
              <a:t>about</a:t>
            </a:r>
            <a:r>
              <a:rPr lang="nb-NO" dirty="0"/>
              <a:t> Rights and </a:t>
            </a:r>
            <a:r>
              <a:rPr lang="nb-NO" dirty="0" err="1"/>
              <a:t>Safety</a:t>
            </a:r>
            <a:r>
              <a:rPr lang="nb-NO" dirty="0"/>
              <a:t> </a:t>
            </a:r>
            <a:r>
              <a:rPr lang="nb-NO" dirty="0" err="1"/>
              <a:t>while</a:t>
            </a:r>
            <a:r>
              <a:rPr lang="nb-NO" dirty="0"/>
              <a:t> </a:t>
            </a:r>
            <a:r>
              <a:rPr lang="nb-NO" dirty="0" err="1"/>
              <a:t>exploring</a:t>
            </a:r>
            <a:r>
              <a:rPr lang="nb-NO" dirty="0"/>
              <a:t> Norway </a:t>
            </a:r>
            <a:endParaRPr lang="nb-NO" dirty="0">
              <a:hlinkClick r:id="rId2"/>
            </a:endParaRPr>
          </a:p>
          <a:p>
            <a:r>
              <a:rPr lang="nb-NO" dirty="0">
                <a:hlinkClick r:id="rId2"/>
              </a:rPr>
              <a:t>Right to </a:t>
            </a:r>
            <a:r>
              <a:rPr lang="nb-NO" dirty="0" err="1">
                <a:hlinkClick r:id="rId2"/>
              </a:rPr>
              <a:t>Roam</a:t>
            </a:r>
            <a:r>
              <a:rPr lang="nb-NO" dirty="0">
                <a:hlinkClick r:id="rId2"/>
              </a:rPr>
              <a:t> – Allemannsretten </a:t>
            </a:r>
            <a:endParaRPr lang="nb-NO" dirty="0"/>
          </a:p>
          <a:p>
            <a:r>
              <a:rPr lang="nb-NO" dirty="0">
                <a:hlinkClick r:id="rId3"/>
              </a:rPr>
              <a:t>The Norwegian </a:t>
            </a:r>
            <a:r>
              <a:rPr lang="nb-NO" dirty="0" err="1">
                <a:hlinkClick r:id="rId3"/>
              </a:rPr>
              <a:t>Mountain</a:t>
            </a:r>
            <a:r>
              <a:rPr lang="nb-NO" dirty="0">
                <a:hlinkClick r:id="rId3"/>
              </a:rPr>
              <a:t> Code - Fjellvettreglene 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CD6BD6C-955C-E0A6-7B25-CAA02FBCD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47" t="19452" r="1539" b="5428"/>
          <a:stretch/>
        </p:blipFill>
        <p:spPr>
          <a:xfrm>
            <a:off x="2694926" y="2179673"/>
            <a:ext cx="6223970" cy="31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6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4E7D7E-CA24-4FA7-B613-E16BB31F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657013"/>
            <a:ext cx="4567428" cy="1426464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Self-registration and immigration appointment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AB39AB-E98C-4964-ADF2-31BE795E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2626855"/>
            <a:ext cx="3720867" cy="3777164"/>
          </a:xfrm>
        </p:spPr>
        <p:txBody>
          <a:bodyPr anchor="ctr">
            <a:normAutofit lnSpcReduction="10000"/>
          </a:bodyPr>
          <a:lstStyle/>
          <a:p>
            <a:pPr marL="0" lvl="0" indent="0">
              <a:buNone/>
            </a:pP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Non-EU/EEA </a:t>
            </a:r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citizens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Visa application must be in order before arrival, please follow the instructions in your visa letter. Documents to bring: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1) Confirmation of visa/residence permit received from the Norwegian immigration authorities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2) Original passport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3) If you have stayed in Norway earlier, residence card must be brought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4) Housing contract (with complete address in Norway)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b-NO" sz="1600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CC7A6C-34B4-BEC0-5636-3CFDF493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98"/>
            <a:ext cx="2206053" cy="31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who are EU/EEA nationals</a:t>
            </a:r>
            <a:endParaRPr kumimoji="0" lang="nb-NO" altLang="nb-NO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4555D0-B3FA-6B69-30D0-38268D6F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5444E1A-29DC-17BB-4708-5A9F07B56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870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B01B5B68-FBE1-FE5B-1BCF-9FDC5FCC8F02}"/>
              </a:ext>
            </a:extLst>
          </p:cNvPr>
          <p:cNvSpPr txBox="1">
            <a:spLocks/>
          </p:cNvSpPr>
          <p:nvPr/>
        </p:nvSpPr>
        <p:spPr>
          <a:xfrm>
            <a:off x="4565505" y="2659952"/>
            <a:ext cx="3720867" cy="3888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EU/EEA citizens staying over 3 months: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must have preregistered on the immigration authorities’ self-service portal before arrival Norway (not necessary if you stay less than 3 months): 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Want to apply - UDI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 your nationality and follow the steps, category “Students who are EU/EEA national”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Documents to bring: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1) Print-out of your UDI-registration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2) Original passport or national ID-card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3) Admission letter from NTNU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4) European health insurance card – or other health insurance certificate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9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5) Personal statement that you have enough money to support yourself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6) Housing contract (with complete address in Norway) </a:t>
            </a:r>
            <a:endParaRPr lang="nb-NO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4103844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55364-CE63-4ACB-8B6A-C353BF19F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1" r="733"/>
          <a:stretch/>
        </p:blipFill>
        <p:spPr>
          <a:xfrm>
            <a:off x="2432021" y="10"/>
            <a:ext cx="6711980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50317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155EAAE3-2F90-4257-A6E2-C1AE40C87551}"/>
              </a:ext>
            </a:extLst>
          </p:cNvPr>
          <p:cNvSpPr/>
          <p:nvPr/>
        </p:nvSpPr>
        <p:spPr>
          <a:xfrm>
            <a:off x="278320" y="2718054"/>
            <a:ext cx="2579180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Interested in seeing international students try skiing for the first time ?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this video from a student trip to the mountains: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https://www.wevideo.com/view/1345212441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3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4E7D7E-CA24-4FA7-B613-E16BB31F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657013"/>
            <a:ext cx="4567428" cy="1426464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Self-registration and immigration appointment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AB39AB-E98C-4964-ADF2-31BE795E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2331792"/>
            <a:ext cx="8461142" cy="4072227"/>
          </a:xfrm>
        </p:spPr>
        <p:txBody>
          <a:bodyPr anchor="ctr">
            <a:normAutofit/>
          </a:bodyPr>
          <a:lstStyle/>
          <a:p>
            <a:pPr marL="342900" lvl="1" indent="0">
              <a:buNone/>
            </a:pPr>
            <a:r>
              <a:rPr lang="en-GB" sz="1600" i="1" dirty="0"/>
              <a:t>EU/EEA students: </a:t>
            </a:r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342900" lvl="1" indent="0">
              <a:buNone/>
            </a:pPr>
            <a:endParaRPr lang="en-GB" sz="1600" i="1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F8B4B0D-78A0-AFCD-D46D-24ABB7E42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6" y="3055948"/>
            <a:ext cx="5313118" cy="334031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55B38DC-16ED-4232-74B1-51CDFFC22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53" y="2580107"/>
            <a:ext cx="2270837" cy="315326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28D9ECD5-71CD-2C12-464F-BF821F01CBC0}"/>
              </a:ext>
            </a:extLst>
          </p:cNvPr>
          <p:cNvSpPr txBox="1"/>
          <p:nvPr/>
        </p:nvSpPr>
        <p:spPr>
          <a:xfrm>
            <a:off x="3223967" y="589562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Ålesund</a:t>
            </a:r>
          </a:p>
        </p:txBody>
      </p: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232C3788-69C6-1789-0A58-D5B16417FD0F}"/>
              </a:ext>
            </a:extLst>
          </p:cNvPr>
          <p:cNvCxnSpPr/>
          <p:nvPr/>
        </p:nvCxnSpPr>
        <p:spPr>
          <a:xfrm flipH="1" flipV="1">
            <a:off x="1687398" y="5458120"/>
            <a:ext cx="1536569" cy="62216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84DE64B-B26D-2F9D-B862-81C710D477E6}"/>
              </a:ext>
            </a:extLst>
          </p:cNvPr>
          <p:cNvSpPr/>
          <p:nvPr/>
        </p:nvSpPr>
        <p:spPr>
          <a:xfrm>
            <a:off x="7277493" y="5458120"/>
            <a:ext cx="867266" cy="2752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1" y="453981"/>
            <a:ext cx="500634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4E7D7E-CA24-4FA7-B613-E16BB31F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657013"/>
            <a:ext cx="4567428" cy="1426464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Self-registration and immigration appointment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7825" y="461737"/>
            <a:ext cx="1612020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0326" y="453155"/>
            <a:ext cx="161201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190" y="2480956"/>
            <a:ext cx="8448154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6AB39AB-E98C-4964-ADF2-31BE795E8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8" y="2379415"/>
            <a:ext cx="4153122" cy="4019663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endParaRPr lang="en-GB" sz="1600" b="1" dirty="0"/>
          </a:p>
          <a:p>
            <a:pPr marL="342900" indent="-342900">
              <a:buFont typeface="+mj-lt"/>
              <a:buAutoNum type="arabicPeriod"/>
            </a:pPr>
            <a:r>
              <a:rPr lang="nb-NO" sz="1600" b="1" dirty="0"/>
              <a:t>International </a:t>
            </a:r>
            <a:r>
              <a:rPr lang="nb-NO" sz="1600" b="1" dirty="0" err="1"/>
              <a:t>office</a:t>
            </a:r>
            <a:r>
              <a:rPr lang="nb-NO" sz="1600" b="1" dirty="0"/>
              <a:t> </a:t>
            </a:r>
            <a:r>
              <a:rPr lang="nb-NO" sz="1600" b="1" dirty="0" err="1"/>
              <a:t>can</a:t>
            </a:r>
            <a:r>
              <a:rPr lang="nb-NO" sz="1600" b="1" dirty="0"/>
              <a:t> </a:t>
            </a:r>
            <a:r>
              <a:rPr lang="nb-NO" sz="1600" b="1" dirty="0" err="1"/>
              <a:t>print</a:t>
            </a:r>
            <a:r>
              <a:rPr lang="nb-NO" sz="1600" b="1" dirty="0"/>
              <a:t> </a:t>
            </a:r>
            <a:r>
              <a:rPr lang="nb-NO" sz="1600" b="1" dirty="0" err="1"/>
              <a:t>necessary</a:t>
            </a:r>
            <a:r>
              <a:rPr lang="nb-NO" sz="1600" b="1" dirty="0"/>
              <a:t> </a:t>
            </a:r>
            <a:r>
              <a:rPr lang="nb-NO" sz="1600" b="1" dirty="0" err="1"/>
              <a:t>documents</a:t>
            </a:r>
            <a:r>
              <a:rPr lang="nb-NO" sz="1600" b="1" dirty="0"/>
              <a:t> for </a:t>
            </a:r>
            <a:r>
              <a:rPr lang="nb-NO" sz="1600" b="1" dirty="0" err="1"/>
              <a:t>you</a:t>
            </a:r>
            <a:r>
              <a:rPr lang="nb-NO" sz="1600" b="1" dirty="0"/>
              <a:t>. Send an email </a:t>
            </a:r>
            <a:r>
              <a:rPr lang="nb-NO" sz="1600" b="1" dirty="0" err="1"/>
              <a:t>with</a:t>
            </a:r>
            <a:r>
              <a:rPr lang="nb-NO" sz="1600" b="1" dirty="0"/>
              <a:t> </a:t>
            </a:r>
            <a:r>
              <a:rPr lang="nb-NO" sz="1600" b="1" dirty="0" err="1"/>
              <a:t>documents</a:t>
            </a:r>
            <a:r>
              <a:rPr lang="nb-NO" sz="1600" b="1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1" u="sng" dirty="0"/>
              <a:t>It is </a:t>
            </a:r>
            <a:r>
              <a:rPr lang="nb-NO" sz="1600" b="1" u="sng" dirty="0" err="1"/>
              <a:t>extremely</a:t>
            </a:r>
            <a:r>
              <a:rPr lang="nb-NO" sz="1600" b="1" u="sng" dirty="0"/>
              <a:t> </a:t>
            </a:r>
            <a:r>
              <a:rPr lang="nb-NO" sz="1600" b="1" u="sng" dirty="0" err="1"/>
              <a:t>important</a:t>
            </a:r>
            <a:r>
              <a:rPr lang="nb-NO" sz="1600" b="1" u="sng" dirty="0"/>
              <a:t> </a:t>
            </a:r>
            <a:r>
              <a:rPr lang="nb-NO" sz="1600" b="1" u="sng" dirty="0" err="1"/>
              <a:t>that</a:t>
            </a:r>
            <a:r>
              <a:rPr lang="nb-NO" sz="1600" b="1" u="sng" dirty="0"/>
              <a:t> </a:t>
            </a:r>
            <a:r>
              <a:rPr lang="nb-NO" sz="1600" b="1" u="sng" dirty="0" err="1"/>
              <a:t>you</a:t>
            </a:r>
            <a:r>
              <a:rPr lang="nb-NO" sz="1600" b="1" u="sng" dirty="0"/>
              <a:t> </a:t>
            </a:r>
            <a:r>
              <a:rPr lang="nb-NO" sz="1600" b="1" u="sng" dirty="0" err="1"/>
              <a:t>write</a:t>
            </a:r>
            <a:r>
              <a:rPr lang="nb-NO" sz="1600" b="1" u="sng" dirty="0"/>
              <a:t> </a:t>
            </a:r>
            <a:r>
              <a:rPr lang="nb-NO" sz="1600" b="1" u="sng" dirty="0" err="1"/>
              <a:t>your</a:t>
            </a:r>
            <a:r>
              <a:rPr lang="nb-NO" sz="1600" b="1" u="sng" dirty="0"/>
              <a:t> </a:t>
            </a:r>
            <a:r>
              <a:rPr lang="nb-NO" sz="1600" b="1" u="sng" dirty="0" err="1"/>
              <a:t>name</a:t>
            </a:r>
            <a:r>
              <a:rPr lang="nb-NO" sz="1600" b="1" u="sng" dirty="0"/>
              <a:t> </a:t>
            </a:r>
            <a:r>
              <a:rPr lang="nb-NO" sz="1600" b="1" u="sng" dirty="0" err="1"/>
              <a:t>on</a:t>
            </a:r>
            <a:r>
              <a:rPr lang="nb-NO" sz="1600" b="1" u="sng" dirty="0"/>
              <a:t> </a:t>
            </a:r>
            <a:r>
              <a:rPr lang="nb-NO" sz="1600" b="1" u="sng" dirty="0" err="1"/>
              <a:t>your</a:t>
            </a:r>
            <a:r>
              <a:rPr lang="nb-NO" sz="1600" b="1" u="sng" dirty="0"/>
              <a:t> mail </a:t>
            </a:r>
            <a:r>
              <a:rPr lang="nb-NO" sz="1600" b="1" u="sng" dirty="0" err="1"/>
              <a:t>box</a:t>
            </a:r>
            <a:r>
              <a:rPr lang="nb-NO" sz="1600" b="1" u="sng" dirty="0"/>
              <a:t> </a:t>
            </a:r>
            <a:r>
              <a:rPr lang="nb-NO" sz="1600" b="1" u="sng" dirty="0" err="1"/>
              <a:t>exactly</a:t>
            </a:r>
            <a:r>
              <a:rPr lang="nb-NO" sz="1600" b="1" u="sng" dirty="0"/>
              <a:t> as it is </a:t>
            </a:r>
            <a:r>
              <a:rPr lang="nb-NO" sz="1600" b="1" u="sng" dirty="0" err="1"/>
              <a:t>written</a:t>
            </a:r>
            <a:r>
              <a:rPr lang="nb-NO" sz="1600" b="1" u="sng" dirty="0"/>
              <a:t> in </a:t>
            </a:r>
            <a:r>
              <a:rPr lang="nb-NO" sz="1600" b="1" u="sng" dirty="0" err="1"/>
              <a:t>your</a:t>
            </a:r>
            <a:r>
              <a:rPr lang="nb-NO" sz="1600" b="1" u="sng" dirty="0"/>
              <a:t> </a:t>
            </a:r>
            <a:r>
              <a:rPr lang="nb-NO" sz="1600" b="1" u="sng" dirty="0" err="1"/>
              <a:t>residence</a:t>
            </a:r>
            <a:r>
              <a:rPr lang="nb-NO" sz="1600" b="1" u="sng" dirty="0"/>
              <a:t> </a:t>
            </a:r>
            <a:r>
              <a:rPr lang="nb-NO" sz="1600" b="1" u="sng" dirty="0" err="1"/>
              <a:t>application</a:t>
            </a:r>
            <a:r>
              <a:rPr lang="nb-NO" sz="1600" b="1" u="sng" dirty="0"/>
              <a:t>. </a:t>
            </a:r>
            <a:r>
              <a:rPr lang="nb-NO" sz="1600" b="1" dirty="0"/>
              <a:t>Make sure to </a:t>
            </a:r>
            <a:r>
              <a:rPr lang="nb-NO" sz="1600" b="1" dirty="0" err="1"/>
              <a:t>write</a:t>
            </a:r>
            <a:r>
              <a:rPr lang="nb-NO" sz="1600" b="1" dirty="0"/>
              <a:t> it </a:t>
            </a:r>
            <a:r>
              <a:rPr lang="nb-NO" sz="1600" b="1" dirty="0" err="1"/>
              <a:t>clearly</a:t>
            </a:r>
            <a:r>
              <a:rPr lang="nb-NO" sz="1600" b="1" dirty="0"/>
              <a:t>, </a:t>
            </a:r>
            <a:r>
              <a:rPr lang="nb-NO" sz="1600" b="1" dirty="0" err="1"/>
              <a:t>capital</a:t>
            </a:r>
            <a:r>
              <a:rPr lang="nb-NO" sz="1600" b="1" dirty="0"/>
              <a:t> letters, and </a:t>
            </a:r>
            <a:r>
              <a:rPr lang="nb-NO" sz="1600" b="1" dirty="0" err="1"/>
              <a:t>with</a:t>
            </a:r>
            <a:r>
              <a:rPr lang="nb-NO" sz="1600" b="1" dirty="0"/>
              <a:t> </a:t>
            </a:r>
            <a:r>
              <a:rPr lang="nb-NO" sz="1600" b="1" dirty="0" err="1"/>
              <a:t>no</a:t>
            </a:r>
            <a:r>
              <a:rPr lang="nb-NO" sz="1600" b="1" dirty="0"/>
              <a:t> initials </a:t>
            </a:r>
            <a:r>
              <a:rPr lang="nb-NO" sz="1600" b="1" dirty="0" err="1"/>
              <a:t>unless</a:t>
            </a:r>
            <a:r>
              <a:rPr lang="nb-NO" sz="1600" b="1" dirty="0"/>
              <a:t> it is </a:t>
            </a:r>
            <a:r>
              <a:rPr lang="nb-NO" sz="1600" b="1" dirty="0" err="1"/>
              <a:t>written</a:t>
            </a:r>
            <a:r>
              <a:rPr lang="nb-NO" sz="1600" b="1" dirty="0"/>
              <a:t> </a:t>
            </a:r>
            <a:r>
              <a:rPr lang="nb-NO" sz="1600" b="1" dirty="0" err="1"/>
              <a:t>with</a:t>
            </a:r>
            <a:r>
              <a:rPr lang="nb-NO" sz="1600" b="1" dirty="0"/>
              <a:t> initials in </a:t>
            </a:r>
            <a:r>
              <a:rPr lang="nb-NO" sz="1600" b="1" dirty="0" err="1"/>
              <a:t>the</a:t>
            </a:r>
            <a:r>
              <a:rPr lang="nb-NO" sz="1600" b="1" dirty="0"/>
              <a:t> </a:t>
            </a:r>
            <a:r>
              <a:rPr lang="nb-NO" sz="1600" b="1" dirty="0" err="1"/>
              <a:t>application</a:t>
            </a:r>
            <a:r>
              <a:rPr lang="nb-NO" sz="1600" b="1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b="1" dirty="0"/>
              <a:t>Register </a:t>
            </a:r>
            <a:r>
              <a:rPr lang="nb-NO" sz="1600" b="1" dirty="0" err="1"/>
              <a:t>your</a:t>
            </a:r>
            <a:r>
              <a:rPr lang="nb-NO" sz="1600" b="1" dirty="0"/>
              <a:t> postal </a:t>
            </a:r>
            <a:r>
              <a:rPr lang="nb-NO" sz="1600" b="1" dirty="0" err="1"/>
              <a:t>address</a:t>
            </a:r>
            <a:r>
              <a:rPr lang="nb-NO" sz="1600" b="1" dirty="0"/>
              <a:t> </a:t>
            </a:r>
            <a:r>
              <a:rPr lang="nb-NO" sz="1600" b="1" dirty="0" err="1"/>
              <a:t>with</a:t>
            </a:r>
            <a:r>
              <a:rPr lang="nb-NO" sz="1600" b="1" dirty="0"/>
              <a:t> </a:t>
            </a:r>
            <a:r>
              <a:rPr lang="nb-NO" sz="1600" b="1" dirty="0" err="1"/>
              <a:t>the</a:t>
            </a:r>
            <a:r>
              <a:rPr lang="nb-NO" sz="1600" b="1" dirty="0"/>
              <a:t> postal service (posten).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4CC7A6C-34B4-BEC0-5636-3CFDF493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598"/>
            <a:ext cx="2206053" cy="31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who are EU/EEA nationals</a:t>
            </a:r>
            <a:endParaRPr kumimoji="0" lang="nb-NO" altLang="nb-NO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4555D0-B3FA-6B69-30D0-38268D6F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5444E1A-29DC-17BB-4708-5A9F07B56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870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EB11FCF-F832-5865-AAFA-26E919E9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234" y="2435080"/>
            <a:ext cx="4232110" cy="38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1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9DE4E2-1776-DE44-2D10-B9A4F3F6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Useful</a:t>
            </a:r>
            <a:r>
              <a:rPr lang="nb-NO" dirty="0"/>
              <a:t> links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8B254F-8ABD-CA1B-C943-630DA956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Postal service</a:t>
            </a:r>
            <a:endParaRPr lang="nb-NO" dirty="0">
              <a:hlinkClick r:id="rId3"/>
            </a:endParaRPr>
          </a:p>
          <a:p>
            <a:pPr lvl="1"/>
            <a:r>
              <a:rPr lang="nb-NO" dirty="0" err="1">
                <a:hlinkClick r:id="rId3"/>
              </a:rPr>
              <a:t>Adress</a:t>
            </a:r>
            <a:r>
              <a:rPr lang="nb-NO" dirty="0">
                <a:hlinkClick r:id="rId3"/>
              </a:rPr>
              <a:t> </a:t>
            </a:r>
            <a:r>
              <a:rPr lang="nb-NO" dirty="0" err="1">
                <a:hlinkClick r:id="rId3"/>
              </a:rPr>
              <a:t>registration</a:t>
            </a:r>
            <a:r>
              <a:rPr lang="nb-NO" dirty="0">
                <a:hlinkClick r:id="rId3"/>
              </a:rPr>
              <a:t> for students</a:t>
            </a:r>
            <a:endParaRPr lang="nb-NO" dirty="0"/>
          </a:p>
          <a:p>
            <a:r>
              <a:rPr lang="nb-NO" dirty="0">
                <a:hlinkClick r:id="rId4"/>
              </a:rPr>
              <a:t>Skatteetaten (</a:t>
            </a:r>
            <a:r>
              <a:rPr lang="nb-NO" dirty="0" err="1">
                <a:hlinkClick r:id="rId4"/>
              </a:rPr>
              <a:t>tax</a:t>
            </a:r>
            <a:r>
              <a:rPr lang="nb-NO" dirty="0">
                <a:hlinkClick r:id="rId4"/>
              </a:rPr>
              <a:t> </a:t>
            </a:r>
            <a:r>
              <a:rPr lang="nb-NO" dirty="0" err="1">
                <a:hlinkClick r:id="rId4"/>
              </a:rPr>
              <a:t>authorities</a:t>
            </a:r>
            <a:r>
              <a:rPr lang="nb-NO" dirty="0">
                <a:hlinkClick r:id="rId4"/>
              </a:rPr>
              <a:t>) </a:t>
            </a:r>
            <a:endParaRPr lang="nb-NO" dirty="0"/>
          </a:p>
          <a:p>
            <a:pPr lvl="1"/>
            <a:r>
              <a:rPr lang="nb-NO" dirty="0">
                <a:hlinkClick r:id="rId4"/>
              </a:rPr>
              <a:t>Skatteetaten for </a:t>
            </a:r>
            <a:r>
              <a:rPr lang="nb-NO" dirty="0" err="1">
                <a:hlinkClick r:id="rId4"/>
              </a:rPr>
              <a:t>foreign</a:t>
            </a:r>
            <a:r>
              <a:rPr lang="nb-NO" dirty="0">
                <a:hlinkClick r:id="rId4"/>
              </a:rPr>
              <a:t> students</a:t>
            </a:r>
            <a:endParaRPr lang="nb-NO" dirty="0"/>
          </a:p>
          <a:p>
            <a:r>
              <a:rPr lang="nb-NO" dirty="0">
                <a:hlinkClick r:id="rId5"/>
              </a:rPr>
              <a:t>Udi.no (</a:t>
            </a:r>
            <a:r>
              <a:rPr lang="nb-NO" dirty="0" err="1">
                <a:hlinkClick r:id="rId5"/>
              </a:rPr>
              <a:t>immigration</a:t>
            </a:r>
            <a:r>
              <a:rPr lang="nb-NO" dirty="0">
                <a:hlinkClick r:id="rId5"/>
              </a:rPr>
              <a:t> </a:t>
            </a:r>
            <a:r>
              <a:rPr lang="nb-NO" dirty="0" err="1">
                <a:hlinkClick r:id="rId5"/>
              </a:rPr>
              <a:t>authorities</a:t>
            </a:r>
            <a:r>
              <a:rPr lang="nb-NO" dirty="0">
                <a:hlinkClick r:id="rId5"/>
              </a:rPr>
              <a:t>)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464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D251DAA5-A460-1863-C9A3-17ECEE9B6B17}"/>
              </a:ext>
            </a:extLst>
          </p:cNvPr>
          <p:cNvSpPr txBox="1"/>
          <p:nvPr/>
        </p:nvSpPr>
        <p:spPr>
          <a:xfrm rot="5400000">
            <a:off x="-2198220" y="3640088"/>
            <a:ext cx="5912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800" dirty="0">
                <a:hlinkClick r:id="rId2"/>
              </a:rPr>
              <a:t>https://i.ntnu.no/en/ny-student</a:t>
            </a:r>
            <a:endParaRPr lang="nb-NO" sz="28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3920272-EFC5-BEE4-3F85-53E0978E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14" y="1259849"/>
            <a:ext cx="5516871" cy="5234416"/>
          </a:xfrm>
          <a:prstGeom prst="rect">
            <a:avLst/>
          </a:prstGeo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B7970F0-A8BF-2F0E-63D5-B01C8CB2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694" y="138058"/>
            <a:ext cx="7449312" cy="1176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0" i="0" dirty="0">
                <a:solidFill>
                  <a:srgbClr val="272833"/>
                </a:solidFill>
                <a:effectLst/>
              </a:rPr>
              <a:t>New international student - Arrival checklist</a:t>
            </a:r>
          </a:p>
          <a:p>
            <a:pPr marL="0" indent="0" algn="ctr">
              <a:buNone/>
            </a:pPr>
            <a:r>
              <a:rPr lang="en-US" sz="1200" b="0" i="0" dirty="0">
                <a:solidFill>
                  <a:srgbClr val="272833"/>
                </a:solidFill>
                <a:effectLst/>
              </a:rPr>
              <a:t>After you have read the </a:t>
            </a:r>
            <a:r>
              <a:rPr lang="en-US" sz="1200" b="0" i="0" u="sng" dirty="0">
                <a:solidFill>
                  <a:srgbClr val="272833"/>
                </a:solidFill>
                <a:effectLst/>
              </a:rPr>
              <a:t>Start of studies </a:t>
            </a:r>
            <a:r>
              <a:rPr lang="en-US" sz="1200" b="0" i="0" dirty="0">
                <a:solidFill>
                  <a:srgbClr val="272833"/>
                </a:solidFill>
                <a:effectLst/>
              </a:rPr>
              <a:t>information for your </a:t>
            </a:r>
            <a:r>
              <a:rPr lang="en-US" sz="1200" b="0" i="0" u="none" strike="noStrike" dirty="0">
                <a:solidFill>
                  <a:srgbClr val="0B5FFF"/>
                </a:solidFill>
                <a:effectLst/>
                <a:hlinkClick r:id="rId4"/>
              </a:rPr>
              <a:t>study </a:t>
            </a:r>
            <a:r>
              <a:rPr lang="en-US" sz="1200" b="0" i="0" u="none" strike="noStrike" dirty="0" err="1">
                <a:solidFill>
                  <a:srgbClr val="0B5FFF"/>
                </a:solidFill>
                <a:effectLst/>
                <a:hlinkClick r:id="rId4"/>
              </a:rPr>
              <a:t>programme</a:t>
            </a:r>
            <a:r>
              <a:rPr lang="en-US" sz="1200" b="0" i="0" dirty="0">
                <a:solidFill>
                  <a:srgbClr val="272833"/>
                </a:solidFill>
                <a:effectLst/>
              </a:rPr>
              <a:t>, there are some practical steps you must follow.</a:t>
            </a:r>
            <a:br>
              <a:rPr lang="en-US" sz="1200" b="0" i="0" dirty="0">
                <a:solidFill>
                  <a:srgbClr val="272833"/>
                </a:solidFill>
                <a:effectLst/>
              </a:rPr>
            </a:br>
            <a:br>
              <a:rPr lang="en-US" sz="1200" b="0" i="0" dirty="0">
                <a:solidFill>
                  <a:srgbClr val="272833"/>
                </a:solidFill>
                <a:effectLst/>
              </a:rPr>
            </a:br>
            <a:r>
              <a:rPr lang="en-US" sz="1200" b="0" i="0" dirty="0">
                <a:solidFill>
                  <a:srgbClr val="272833"/>
                </a:solidFill>
                <a:effectLst/>
              </a:rPr>
              <a:t>Exchange student? Read also the </a:t>
            </a:r>
            <a:r>
              <a:rPr lang="en-US" sz="1200" b="0" i="0" u="none" strike="noStrike" dirty="0">
                <a:solidFill>
                  <a:srgbClr val="0B5FFF"/>
                </a:solidFill>
                <a:effectLst/>
                <a:hlinkClick r:id="rId5"/>
              </a:rPr>
              <a:t>procedures for exchange students</a:t>
            </a:r>
            <a:r>
              <a:rPr lang="en-US" sz="1200" b="0" i="0" dirty="0">
                <a:solidFill>
                  <a:srgbClr val="272833"/>
                </a:solidFill>
                <a:effectLst/>
              </a:rPr>
              <a:t>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38B242E-07A3-4EFE-EDEC-2434779E6159}"/>
              </a:ext>
            </a:extLst>
          </p:cNvPr>
          <p:cNvSpPr/>
          <p:nvPr/>
        </p:nvSpPr>
        <p:spPr>
          <a:xfrm>
            <a:off x="5562973" y="1130568"/>
            <a:ext cx="2237232" cy="18492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05B4265-F33B-E554-0D08-7E99B8120F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494" y="2868087"/>
            <a:ext cx="2255716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B5E512-F137-89BB-CA32-9A89B6D1E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err="1">
                <a:hlinkClick r:id="rId2"/>
              </a:rPr>
              <a:t>Activating</a:t>
            </a:r>
            <a:r>
              <a:rPr lang="nb-NO" sz="3200" dirty="0">
                <a:hlinkClick r:id="rId2"/>
              </a:rPr>
              <a:t> </a:t>
            </a:r>
            <a:r>
              <a:rPr lang="nb-NO" sz="3200" dirty="0" err="1">
                <a:hlinkClick r:id="rId2"/>
              </a:rPr>
              <a:t>user</a:t>
            </a:r>
            <a:r>
              <a:rPr lang="nb-NO" sz="3200" dirty="0">
                <a:hlinkClick r:id="rId2"/>
              </a:rPr>
              <a:t> </a:t>
            </a:r>
            <a:r>
              <a:rPr lang="nb-NO" sz="3200" dirty="0" err="1">
                <a:hlinkClick r:id="rId2"/>
              </a:rPr>
              <a:t>accounts</a:t>
            </a:r>
            <a:r>
              <a:rPr lang="nb-NO" sz="3200" dirty="0">
                <a:hlinkClick r:id="rId2"/>
              </a:rPr>
              <a:t> </a:t>
            </a:r>
            <a:r>
              <a:rPr lang="nb-NO" sz="3200" dirty="0" err="1">
                <a:hlinkClick r:id="rId2"/>
              </a:rPr>
              <a:t>without</a:t>
            </a:r>
            <a:r>
              <a:rPr lang="nb-NO" sz="3200" dirty="0">
                <a:hlinkClick r:id="rId2"/>
              </a:rPr>
              <a:t> Norwegian ID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2DF4FBA-AFE4-D178-65FD-E8CEE75B7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6058" y="1825625"/>
            <a:ext cx="7151884" cy="4351338"/>
          </a:xfrm>
        </p:spPr>
      </p:pic>
    </p:spTree>
    <p:extLst>
      <p:ext uri="{BB962C8B-B14F-4D97-AF65-F5344CB8AC3E}">
        <p14:creationId xmlns:p14="http://schemas.microsoft.com/office/powerpoint/2010/main" val="2754312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DB400FBC54DE4F8EE4F31E297022BF" ma:contentTypeVersion="10" ma:contentTypeDescription="Create a new document." ma:contentTypeScope="" ma:versionID="4a89098ae158e3f6493ceff537608c63">
  <xsd:schema xmlns:xsd="http://www.w3.org/2001/XMLSchema" xmlns:xs="http://www.w3.org/2001/XMLSchema" xmlns:p="http://schemas.microsoft.com/office/2006/metadata/properties" xmlns:ns2="a11ea48c-8491-4857-be0a-bc71d6791150" targetNamespace="http://schemas.microsoft.com/office/2006/metadata/properties" ma:root="true" ma:fieldsID="bbe1a1039a43bf82d983d654ec35b008" ns2:_="">
    <xsd:import namespace="a11ea48c-8491-4857-be0a-bc71d67911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1ea48c-8491-4857-be0a-bc71d6791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CF93ED-082C-48D4-B760-B045B23FFC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8E2F77-A102-4163-AA9A-65695163C657}">
  <ds:schemaRefs>
    <ds:schemaRef ds:uri="a11ea48c-8491-4857-be0a-bc71d67911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5E471B-FF53-46D8-AA62-03B3B6BB1D1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11ea48c-8491-4857-be0a-bc71d679115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1692</Words>
  <Application>Microsoft Office PowerPoint</Application>
  <PresentationFormat>Skjermfremvisning (4:3)</PresentationFormat>
  <Paragraphs>278</Paragraphs>
  <Slides>40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Open Sans</vt:lpstr>
      <vt:lpstr>Times New Roman</vt:lpstr>
      <vt:lpstr>Wingdings</vt:lpstr>
      <vt:lpstr>Office-tema</vt:lpstr>
      <vt:lpstr>PowerPoint-presentasjon</vt:lpstr>
      <vt:lpstr>Self-registration and immigration appointment</vt:lpstr>
      <vt:lpstr>Self-registration and immigration appointment</vt:lpstr>
      <vt:lpstr>Self-registration and immigration appointment</vt:lpstr>
      <vt:lpstr>Self-registration and immigration appointment</vt:lpstr>
      <vt:lpstr>Self-registration and immigration appointment</vt:lpstr>
      <vt:lpstr>Useful links</vt:lpstr>
      <vt:lpstr>PowerPoint-presentasjon</vt:lpstr>
      <vt:lpstr>Activating user accounts without Norwegian ID</vt:lpstr>
      <vt:lpstr>Student ID Card</vt:lpstr>
      <vt:lpstr>Student card and student ID app</vt:lpstr>
      <vt:lpstr>Studentweb</vt:lpstr>
      <vt:lpstr>PowerPoint-presentasjon</vt:lpstr>
      <vt:lpstr>PowerPoint-presentasjon</vt:lpstr>
      <vt:lpstr>PowerPoint-presentasjon</vt:lpstr>
      <vt:lpstr>Erasmus+ students: Documents and signatures</vt:lpstr>
      <vt:lpstr>Erasmus+ students: Course selection and registration</vt:lpstr>
      <vt:lpstr>Deposit account, cash card and Norwegian bank account</vt:lpstr>
      <vt:lpstr>Open a Norwegian bank account</vt:lpstr>
      <vt:lpstr>PowerPoint-presentasjon</vt:lpstr>
      <vt:lpstr>Expected of you as a student </vt:lpstr>
      <vt:lpstr>Travel card </vt:lpstr>
      <vt:lpstr>In case of illness </vt:lpstr>
      <vt:lpstr>Academic Calendar</vt:lpstr>
      <vt:lpstr>https://www.ntnu.edu/studies/</vt:lpstr>
      <vt:lpstr>Internet and Intranet</vt:lpstr>
      <vt:lpstr>https://i.ntnu.no/en/it-hjelp</vt:lpstr>
      <vt:lpstr>PowerPoint-presentasjon</vt:lpstr>
      <vt:lpstr>Keep warm and cozy in all weather</vt:lpstr>
      <vt:lpstr>Daylight Ålesund</vt:lpstr>
      <vt:lpstr>Mørketid (time of darkness)</vt:lpstr>
      <vt:lpstr>Tourist attractions and bucket list</vt:lpstr>
      <vt:lpstr>Ålesund </vt:lpstr>
      <vt:lpstr>Ålesund</vt:lpstr>
      <vt:lpstr>PowerPoint-presentasjon</vt:lpstr>
      <vt:lpstr>PowerPoint-presentasjon</vt:lpstr>
      <vt:lpstr>Sunnmøre</vt:lpstr>
      <vt:lpstr>Skiing</vt:lpstr>
      <vt:lpstr>    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Kristian Severeide</dc:creator>
  <cp:lastModifiedBy>Karen Marie Måseide Hovland</cp:lastModifiedBy>
  <cp:revision>27</cp:revision>
  <dcterms:created xsi:type="dcterms:W3CDTF">2021-01-08T10:10:08Z</dcterms:created>
  <dcterms:modified xsi:type="dcterms:W3CDTF">2025-08-12T08:15:49Z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0x010100D4DB400FBC54DE4F8EE4F31E297022BF</vt:lpwstr>
  </property>
</Properties>
</file>