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</p:sldMasterIdLst>
  <p:notesMasterIdLst>
    <p:notesMasterId r:id="rId26"/>
  </p:notesMasterIdLst>
  <p:sldIdLst>
    <p:sldId id="1254" r:id="rId5"/>
    <p:sldId id="1291" r:id="rId6"/>
    <p:sldId id="1271" r:id="rId7"/>
    <p:sldId id="1272" r:id="rId8"/>
    <p:sldId id="1299" r:id="rId9"/>
    <p:sldId id="1300" r:id="rId10"/>
    <p:sldId id="1243" r:id="rId11"/>
    <p:sldId id="1294" r:id="rId12"/>
    <p:sldId id="1275" r:id="rId13"/>
    <p:sldId id="1295" r:id="rId14"/>
    <p:sldId id="1296" r:id="rId15"/>
    <p:sldId id="1297" r:id="rId16"/>
    <p:sldId id="1298" r:id="rId17"/>
    <p:sldId id="1276" r:id="rId18"/>
    <p:sldId id="1277" r:id="rId19"/>
    <p:sldId id="1278" r:id="rId20"/>
    <p:sldId id="1306" r:id="rId21"/>
    <p:sldId id="1219" r:id="rId22"/>
    <p:sldId id="1305" r:id="rId23"/>
    <p:sldId id="1301" r:id="rId24"/>
    <p:sldId id="1304" r:id="rId25"/>
  </p:sldIdLst>
  <p:sldSz cx="9144000" cy="6858000" type="screen4x3"/>
  <p:notesSz cx="9926638" cy="6797675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tian Severeide" initials="KS" lastIdx="2" clrIdx="0">
    <p:extLst>
      <p:ext uri="{19B8F6BF-5375-455C-9EA6-DF929625EA0E}">
        <p15:presenceInfo xmlns:p15="http://schemas.microsoft.com/office/powerpoint/2012/main" userId="S::krissev@ntnu.no::3c4c0b11-69f7-428a-91dc-e8417fa120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475"/>
    <a:srgbClr val="BBAC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46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3E070F-056A-EF46-8F28-B603D057C661}" type="datetimeFigureOut">
              <a:rPr lang="nb-NO" smtClean="0"/>
              <a:t>11.08.2025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B71C88-A8C4-B64E-9416-E16EC25648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0678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2ED6906-F97C-4613-9CA0-9550FB0378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B4630EA-9818-406B-B951-913F9EC345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A4A714F-3C24-4E04-B8B9-8F35AA5ED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F18A472-7AB3-475E-8C1E-3C5F7C3CB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827D70-2CD8-45FD-9C05-734FCEBCD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41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5BA7EA-3D92-47C6-8D44-56CE83224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B66682E-E290-4324-9455-62ACD3498F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3B538B6-0A12-4968-9C74-57FA99B6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9AD2EB2-E8C8-49DF-8D44-8DF3BEE0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CBAA366-FEEB-44EE-BED1-5063584C4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28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50331615-5EE1-445D-AAFA-6CB2FA2791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5793EBC-48B3-49AA-91A9-3B80DD558F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DCFE566-4954-4DEE-88B8-111BD440A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81EDD7A-E29E-46BC-8EBA-CF5943FC9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2FA719E-A18D-499B-A6C4-918482953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6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831478-E082-4448-B2E1-3CD60B482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93E2F13-AC03-4E81-85E5-2DC7838B1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0195DF7-BB10-4F67-A432-879092C6F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01AA5CD-C61E-440F-A391-DF1FC5F6A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34CC2D6-544A-4BE5-BD06-46CEA247B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16D265CB-857B-4F00-91A1-733DDEF541CE}"/>
              </a:ext>
            </a:extLst>
          </p:cNvPr>
          <p:cNvSpPr txBox="1">
            <a:spLocks/>
          </p:cNvSpPr>
          <p:nvPr userDrawn="1"/>
        </p:nvSpPr>
        <p:spPr>
          <a:xfrm>
            <a:off x="115119" y="6537870"/>
            <a:ext cx="342081" cy="252102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b="1" i="0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nb-NO" b="1" i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7077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CDA1390-1B98-4033-940C-3F59B9C50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2F88BB5-F7B3-4DB2-96EE-478BC4EC4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B3D6BE3-A8D5-4667-994C-F5FF8BAA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A129789-EF27-40A2-8501-B24F06111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E14539B-AC94-4326-A19E-45DA0C5B7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93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E92588-80A7-495B-A8D4-185837889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7AF814F-1116-4467-A073-FFCD4C326B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5FB4DD9-6391-4216-B28A-9B85C8A9C0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E078D14-6D6E-4283-9FFE-D7A0C2D9F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143BD96-CDAA-4179-87FF-19E15DAD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5AC52EC-0884-415D-8D7F-7D7DA3B41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3AA8AA-BB00-45DC-841C-DE5D726BE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95FDFB1-2287-431C-AECF-445FB1056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564CB95-1E34-4932-A9DE-90AB44F12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D8CEB2C-EEA2-4253-8AC6-CA342BA864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187B878B-01A7-4C6E-BDA8-72C965C202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60CA6B1F-A556-4941-B422-48C073AA7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EDAE23CC-BD50-4177-B763-B321626C0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2D264F0-7F2E-49AA-8AC5-1F75C2B56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8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6040CE-16EA-4C88-A707-7F87D24B6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6F50BB4-A0F5-4114-94DB-7BCAA12BA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253EC8F-15F2-410D-928D-E89FD346E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EE335B6-9CB5-45AE-9CD7-B7DBBE9F3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44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7714290-BD61-4505-897D-EB1EBFCD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99E12EE-CE11-4177-9EC7-19B8217ED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5C2DDD8-92A7-4D1E-B311-365B36084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7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3DB46E-BB04-49A6-918B-F93C54233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69A6C87-0F63-4E6B-B84A-9A3899210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214B851-0745-4195-9E1A-F770C3A54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12FA2C6-EFB5-492A-8091-16EE18D32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465E4BF-D77C-4AE2-9575-E559F1A54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3D11F41-CE4E-458A-BC3E-27A7AB129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57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C6F715-B822-4ECD-933A-4E3B7AC22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9D501282-213E-4E36-A548-42B1D888D3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E7AA913-A16E-4181-8B18-F1549A555A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E66E898-6283-4075-9037-FB226F2AE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A854E64-D482-406E-8A6A-D12117A4C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C4851EB-4F21-4AB5-90E2-13E2C5719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7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39BD6C2-FB8E-4AB2-A176-EC6C55C6E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FBADC4F-188F-4A6F-B8E8-D123994E5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8F93CD6-D260-4C1E-884A-91E0A71D69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6D94560-931C-4E46-8EAC-4D56BB7D0E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0D03189-9CA6-4960-B88C-67D76AE4D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Bilde 6" descr="hor_blaa_stripe.jpg">
            <a:extLst>
              <a:ext uri="{FF2B5EF4-FFF2-40B4-BE49-F238E27FC236}">
                <a16:creationId xmlns:a16="http://schemas.microsoft.com/office/drawing/2014/main" id="{D945BCCA-D519-494B-A856-E27538FF266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8336"/>
            <a:ext cx="9144000" cy="35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23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i.ntnu.no/wiki/-/wiki/English/Create+a+user+accoun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i.ntnu.no/en/studentkor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hyperlink" Target="https://innsida.ntnu.no/fotoboks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i.ntnu.no/wiki/-/wiki/English/Student+ID+-+ap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i.ntnu.no/wiki/-/wiki/English/Register+for+courses+and+exam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tp.educloud.no/ntnu/timeplan/timeplan.php?type=courseact&amp;sem=25h&amp;student=&amp;login=&amp;hide_old=1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i.ntnu.no/timeplan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maria.t.valderhaug@ntnu.no" TargetMode="External"/><Relationship Id="rId2" Type="http://schemas.openxmlformats.org/officeDocument/2006/relationships/hyperlink" Target="mailto:karen.m.hovland@ntnu.no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tnu.edu/lifeandhousing/alesund" TargetMode="External"/><Relationship Id="rId2" Type="http://schemas.openxmlformats.org/officeDocument/2006/relationships/hyperlink" Target="https://www.ntnu.edu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hyperlink" Target="https://innsida.ntnu.no/start/feed/aggregat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ntnu.blackboard.com/ultra/institution-pag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i.ntnu.no/en/it-hjelp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i.ntnu.no/studiekalender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hyperlink" Target="https://i.ntnu.no/ny-studen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i.ntnu.no/wiki/-/wiki/English/Student+Web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59336B1D-ED64-4F6E-8658-C1E462DDF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D5DD217A-290D-4DEA-849A-90DDEBD8C339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B2F04C4B-0467-4C1E-B511-B0A917A4E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287679A-64FA-4C36-B844-001039BFC28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092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C0899B53-B8DE-4813-97F2-E0E46BD036D9}"/>
              </a:ext>
            </a:extLst>
          </p:cNvPr>
          <p:cNvSpPr txBox="1"/>
          <p:nvPr/>
        </p:nvSpPr>
        <p:spPr>
          <a:xfrm>
            <a:off x="3983064" y="450042"/>
            <a:ext cx="488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TO ÅLESUND!</a:t>
            </a:r>
            <a:b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b-NO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Autum</a:t>
            </a:r>
            <a:r>
              <a:rPr lang="nb-NO" sz="3600" dirty="0">
                <a:solidFill>
                  <a:prstClr val="white"/>
                </a:solidFill>
                <a:latin typeface="Calibri" panose="020F0502020204030204"/>
              </a:rPr>
              <a:t>n 2025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Mini-ICT Course</a:t>
            </a:r>
          </a:p>
        </p:txBody>
      </p:sp>
    </p:spTree>
    <p:extLst>
      <p:ext uri="{BB962C8B-B14F-4D97-AF65-F5344CB8AC3E}">
        <p14:creationId xmlns:p14="http://schemas.microsoft.com/office/powerpoint/2010/main" val="1040412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8DDAD15-1E67-779E-E820-37316F3A3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48057"/>
          </a:xfrm>
        </p:spPr>
        <p:txBody>
          <a:bodyPr/>
          <a:lstStyle/>
          <a:p>
            <a:r>
              <a:rPr lang="nb-NO" dirty="0" err="1">
                <a:solidFill>
                  <a:schemeClr val="accent1">
                    <a:lumMod val="50000"/>
                  </a:schemeClr>
                </a:solidFill>
                <a:hlinkClick r:id="rId2"/>
              </a:rPr>
              <a:t>Create</a:t>
            </a:r>
            <a:r>
              <a:rPr lang="nb-NO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 a </a:t>
            </a:r>
            <a:r>
              <a:rPr lang="nb-NO" dirty="0" err="1">
                <a:solidFill>
                  <a:schemeClr val="accent1">
                    <a:lumMod val="50000"/>
                  </a:schemeClr>
                </a:solidFill>
                <a:hlinkClick r:id="rId2"/>
              </a:rPr>
              <a:t>user</a:t>
            </a:r>
            <a:r>
              <a:rPr lang="nb-NO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 </a:t>
            </a:r>
            <a:r>
              <a:rPr lang="nb-NO" dirty="0" err="1">
                <a:solidFill>
                  <a:schemeClr val="accent1">
                    <a:lumMod val="50000"/>
                  </a:schemeClr>
                </a:solidFill>
                <a:hlinkClick r:id="rId2"/>
              </a:rPr>
              <a:t>account</a:t>
            </a:r>
            <a:endParaRPr lang="nb-NO" dirty="0">
              <a:solidFill>
                <a:schemeClr val="accent1">
                  <a:lumMod val="50000"/>
                </a:schemeClr>
              </a:solidFill>
              <a:hlinkClick r:id="rId2"/>
            </a:endParaRP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646883FA-11FC-A616-79C6-14386CBA3C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6528"/>
          <a:stretch>
            <a:fillRect/>
          </a:stretch>
        </p:blipFill>
        <p:spPr>
          <a:xfrm>
            <a:off x="1452021" y="1113183"/>
            <a:ext cx="6371006" cy="5036149"/>
          </a:xfrm>
        </p:spPr>
      </p:pic>
      <p:cxnSp>
        <p:nvCxnSpPr>
          <p:cNvPr id="7" name="Rett pilkobling 6">
            <a:extLst>
              <a:ext uri="{FF2B5EF4-FFF2-40B4-BE49-F238E27FC236}">
                <a16:creationId xmlns:a16="http://schemas.microsoft.com/office/drawing/2014/main" id="{52CDBB59-5362-AADC-F770-010384566E4D}"/>
              </a:ext>
            </a:extLst>
          </p:cNvPr>
          <p:cNvCxnSpPr/>
          <p:nvPr/>
        </p:nvCxnSpPr>
        <p:spPr>
          <a:xfrm>
            <a:off x="278296" y="4603805"/>
            <a:ext cx="117372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Rektangel: avrundede hjørner 8">
            <a:extLst>
              <a:ext uri="{FF2B5EF4-FFF2-40B4-BE49-F238E27FC236}">
                <a16:creationId xmlns:a16="http://schemas.microsoft.com/office/drawing/2014/main" id="{F3CC23AE-328A-591E-4E57-6BEFBE2E237B}"/>
              </a:ext>
            </a:extLst>
          </p:cNvPr>
          <p:cNvSpPr/>
          <p:nvPr/>
        </p:nvSpPr>
        <p:spPr>
          <a:xfrm>
            <a:off x="2162755" y="5104737"/>
            <a:ext cx="2345635" cy="143124"/>
          </a:xfrm>
          <a:prstGeom prst="round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 descr="Nærbilde av to personers hender som peker på en bærbar skjerm med en bunke med fire bøker i bakgrunnen, en person som holder en penn">
            <a:extLst>
              <a:ext uri="{FF2B5EF4-FFF2-40B4-BE49-F238E27FC236}">
                <a16:creationId xmlns:a16="http://schemas.microsoft.com/office/drawing/2014/main" id="{0490835C-675C-7A69-3AC6-44F9BF742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557" y="3667207"/>
            <a:ext cx="2809793" cy="187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09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38C6ECB-9772-5CC2-73B5-1BFE4D883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81079"/>
          </a:xfrm>
        </p:spPr>
        <p:txBody>
          <a:bodyPr/>
          <a:lstStyle/>
          <a:p>
            <a:r>
              <a:rPr lang="nb-NO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Student </a:t>
            </a:r>
            <a:r>
              <a:rPr lang="nb-NO" dirty="0" err="1">
                <a:solidFill>
                  <a:schemeClr val="accent1">
                    <a:lumMod val="75000"/>
                  </a:schemeClr>
                </a:solidFill>
                <a:hlinkClick r:id="rId2"/>
              </a:rPr>
              <a:t>card</a:t>
            </a:r>
            <a:endParaRPr lang="nb-NO" dirty="0">
              <a:solidFill>
                <a:schemeClr val="accent1">
                  <a:lumMod val="75000"/>
                </a:schemeClr>
              </a:solidFill>
              <a:hlinkClick r:id="rId2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C4AC146-250E-89B7-F7C9-93052A43E5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062"/>
          <a:stretch>
            <a:fillRect/>
          </a:stretch>
        </p:blipFill>
        <p:spPr>
          <a:xfrm>
            <a:off x="522773" y="946205"/>
            <a:ext cx="7208427" cy="5168495"/>
          </a:xfrm>
          <a:prstGeom prst="rect">
            <a:avLst/>
          </a:prstGeom>
        </p:spPr>
      </p:pic>
      <p:sp>
        <p:nvSpPr>
          <p:cNvPr id="7" name="TekstSylinder 6">
            <a:hlinkClick r:id="rId4"/>
            <a:extLst>
              <a:ext uri="{FF2B5EF4-FFF2-40B4-BE49-F238E27FC236}">
                <a16:creationId xmlns:a16="http://schemas.microsoft.com/office/drawing/2014/main" id="{CD5851EC-0891-C2CE-93D5-0AC4B8764CCD}"/>
              </a:ext>
            </a:extLst>
          </p:cNvPr>
          <p:cNvSpPr txBox="1"/>
          <p:nvPr/>
        </p:nvSpPr>
        <p:spPr>
          <a:xfrm rot="19665130">
            <a:off x="5597718" y="4055238"/>
            <a:ext cx="2747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>
                <a:solidFill>
                  <a:schemeClr val="accent1">
                    <a:lumMod val="75000"/>
                  </a:schemeClr>
                </a:solidFill>
              </a:rPr>
              <a:t>NTNU’s</a:t>
            </a:r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 online </a:t>
            </a:r>
            <a:r>
              <a:rPr lang="nb-NO" dirty="0" err="1">
                <a:solidFill>
                  <a:schemeClr val="accent1">
                    <a:lumMod val="75000"/>
                  </a:schemeClr>
                </a:solidFill>
              </a:rPr>
              <a:t>photo</a:t>
            </a:r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b-NO" dirty="0" err="1">
                <a:solidFill>
                  <a:schemeClr val="accent1">
                    <a:lumMod val="75000"/>
                  </a:schemeClr>
                </a:solidFill>
              </a:rPr>
              <a:t>booth</a:t>
            </a:r>
            <a:endParaRPr lang="nb-NO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lassholder for innhold 8" descr="Selfie mot oransje vegg">
            <a:extLst>
              <a:ext uri="{FF2B5EF4-FFF2-40B4-BE49-F238E27FC236}">
                <a16:creationId xmlns:a16="http://schemas.microsoft.com/office/drawing/2014/main" id="{224207F4-9A12-5F69-244D-E8A128B45B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611628" y="4756209"/>
            <a:ext cx="2382266" cy="1588633"/>
          </a:xfr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2A4D2593-D626-0D48-6B0A-52885FD0F9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2929" y="143725"/>
            <a:ext cx="1408298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2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B62DC4-3340-F549-3E0F-C0F08A0DD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20836"/>
          </a:xfrm>
        </p:spPr>
        <p:txBody>
          <a:bodyPr/>
          <a:lstStyle/>
          <a:p>
            <a:r>
              <a:rPr lang="nb-NO" dirty="0">
                <a:hlinkClick r:id="rId2"/>
              </a:rPr>
              <a:t>Digital Student ID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61A98D5-3045-EC37-F2CA-FDDF10CCAD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7612"/>
          <a:stretch>
            <a:fillRect/>
          </a:stretch>
        </p:blipFill>
        <p:spPr>
          <a:xfrm>
            <a:off x="333878" y="1160892"/>
            <a:ext cx="3891772" cy="4786684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D0910EB1-C3AD-0885-D8E3-2275A9BDA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8352" y="119270"/>
            <a:ext cx="3772502" cy="625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33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0D8F4A-723E-921D-50FC-0E94EABA5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85664"/>
          </a:xfrm>
        </p:spPr>
        <p:txBody>
          <a:bodyPr>
            <a:normAutofit fontScale="90000"/>
          </a:bodyPr>
          <a:lstStyle/>
          <a:p>
            <a:r>
              <a:rPr lang="nb-NO" dirty="0">
                <a:hlinkClick r:id="rId2"/>
              </a:rPr>
              <a:t>Register for </a:t>
            </a:r>
            <a:r>
              <a:rPr lang="nb-NO" dirty="0" err="1">
                <a:hlinkClick r:id="rId2"/>
              </a:rPr>
              <a:t>courses</a:t>
            </a:r>
            <a:r>
              <a:rPr lang="nb-NO" dirty="0">
                <a:hlinkClick r:id="rId2"/>
              </a:rPr>
              <a:t> and </a:t>
            </a:r>
            <a:r>
              <a:rPr lang="nb-NO" dirty="0" err="1">
                <a:hlinkClick r:id="rId2"/>
              </a:rPr>
              <a:t>exams</a:t>
            </a:r>
            <a:endParaRPr lang="nb-NO" dirty="0">
              <a:hlinkClick r:id="rId2"/>
            </a:endParaRP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324A8164-30F1-4A30-D048-1CFE2FAD4D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650" y="946205"/>
            <a:ext cx="5396440" cy="5495619"/>
          </a:xfr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70EF2DEC-2822-2297-E590-F16B99C6C9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6303"/>
          <a:stretch>
            <a:fillRect/>
          </a:stretch>
        </p:blipFill>
        <p:spPr>
          <a:xfrm>
            <a:off x="628650" y="3694014"/>
            <a:ext cx="3649152" cy="1307356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6917122E-6F70-8485-6031-4B7110D81159}"/>
              </a:ext>
            </a:extLst>
          </p:cNvPr>
          <p:cNvSpPr txBox="1"/>
          <p:nvPr/>
        </p:nvSpPr>
        <p:spPr>
          <a:xfrm>
            <a:off x="4625168" y="2747254"/>
            <a:ext cx="431235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rgbClr val="FF0000"/>
                </a:solidFill>
              </a:rPr>
              <a:t>It is YOUR </a:t>
            </a:r>
            <a:r>
              <a:rPr lang="nb-NO" sz="1400" dirty="0" err="1">
                <a:solidFill>
                  <a:srgbClr val="FF0000"/>
                </a:solidFill>
              </a:rPr>
              <a:t>responsibility</a:t>
            </a:r>
            <a:r>
              <a:rPr lang="nb-NO" sz="1400" dirty="0">
                <a:solidFill>
                  <a:srgbClr val="FF0000"/>
                </a:solidFill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 err="1">
                <a:solidFill>
                  <a:srgbClr val="FF0000"/>
                </a:solidFill>
              </a:rPr>
              <a:t>Check</a:t>
            </a:r>
            <a:r>
              <a:rPr lang="nb-NO" sz="1400" dirty="0">
                <a:solidFill>
                  <a:srgbClr val="FF0000"/>
                </a:solidFill>
              </a:rPr>
              <a:t> </a:t>
            </a:r>
            <a:r>
              <a:rPr lang="nb-NO" sz="1400" dirty="0" err="1">
                <a:solidFill>
                  <a:srgbClr val="FF0000"/>
                </a:solidFill>
              </a:rPr>
              <a:t>that</a:t>
            </a:r>
            <a:r>
              <a:rPr lang="nb-NO" sz="1400" dirty="0">
                <a:solidFill>
                  <a:srgbClr val="FF0000"/>
                </a:solidFill>
              </a:rPr>
              <a:t> </a:t>
            </a:r>
            <a:r>
              <a:rPr lang="nb-NO" sz="1400" dirty="0" err="1">
                <a:solidFill>
                  <a:srgbClr val="FF0000"/>
                </a:solidFill>
              </a:rPr>
              <a:t>you</a:t>
            </a:r>
            <a:r>
              <a:rPr lang="nb-NO" sz="1400" dirty="0">
                <a:solidFill>
                  <a:srgbClr val="FF0000"/>
                </a:solidFill>
              </a:rPr>
              <a:t> </a:t>
            </a:r>
            <a:r>
              <a:rPr lang="nb-NO" sz="1400" dirty="0" err="1">
                <a:solidFill>
                  <a:srgbClr val="FF0000"/>
                </a:solidFill>
              </a:rPr>
              <a:t>are</a:t>
            </a:r>
            <a:r>
              <a:rPr lang="nb-NO" sz="1400" dirty="0">
                <a:solidFill>
                  <a:srgbClr val="FF0000"/>
                </a:solidFill>
              </a:rPr>
              <a:t> </a:t>
            </a:r>
            <a:r>
              <a:rPr lang="nb-NO" sz="1400" dirty="0" err="1">
                <a:solidFill>
                  <a:srgbClr val="FF0000"/>
                </a:solidFill>
              </a:rPr>
              <a:t>enrolled</a:t>
            </a:r>
            <a:r>
              <a:rPr lang="nb-NO" sz="1400" dirty="0">
                <a:solidFill>
                  <a:srgbClr val="FF0000"/>
                </a:solidFill>
              </a:rPr>
              <a:t> in </a:t>
            </a:r>
            <a:r>
              <a:rPr lang="nb-NO" sz="1400" dirty="0" err="1">
                <a:solidFill>
                  <a:srgbClr val="FF0000"/>
                </a:solidFill>
              </a:rPr>
              <a:t>the</a:t>
            </a:r>
            <a:r>
              <a:rPr lang="nb-NO" sz="1400" dirty="0">
                <a:solidFill>
                  <a:srgbClr val="FF0000"/>
                </a:solidFill>
              </a:rPr>
              <a:t> right </a:t>
            </a:r>
            <a:r>
              <a:rPr lang="nb-NO" sz="1400" dirty="0" err="1">
                <a:solidFill>
                  <a:srgbClr val="FF0000"/>
                </a:solidFill>
              </a:rPr>
              <a:t>courses</a:t>
            </a:r>
            <a:endParaRPr lang="nb-NO" sz="14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 err="1">
                <a:solidFill>
                  <a:srgbClr val="FF0000"/>
                </a:solidFill>
              </a:rPr>
              <a:t>Check</a:t>
            </a:r>
            <a:r>
              <a:rPr lang="nb-NO" sz="1400" dirty="0">
                <a:solidFill>
                  <a:srgbClr val="FF0000"/>
                </a:solidFill>
              </a:rPr>
              <a:t> </a:t>
            </a:r>
            <a:r>
              <a:rPr lang="nb-NO" sz="1400" dirty="0" err="1">
                <a:solidFill>
                  <a:srgbClr val="FF0000"/>
                </a:solidFill>
              </a:rPr>
              <a:t>that</a:t>
            </a:r>
            <a:r>
              <a:rPr lang="nb-NO" sz="1400" dirty="0">
                <a:solidFill>
                  <a:srgbClr val="FF0000"/>
                </a:solidFill>
              </a:rPr>
              <a:t> </a:t>
            </a:r>
            <a:r>
              <a:rPr lang="nb-NO" sz="1400" dirty="0" err="1">
                <a:solidFill>
                  <a:srgbClr val="FF0000"/>
                </a:solidFill>
              </a:rPr>
              <a:t>you</a:t>
            </a:r>
            <a:r>
              <a:rPr lang="nb-NO" sz="1400" dirty="0">
                <a:solidFill>
                  <a:srgbClr val="FF0000"/>
                </a:solidFill>
              </a:rPr>
              <a:t> </a:t>
            </a:r>
            <a:r>
              <a:rPr lang="nb-NO" sz="1400" dirty="0" err="1">
                <a:solidFill>
                  <a:srgbClr val="FF0000"/>
                </a:solidFill>
              </a:rPr>
              <a:t>are</a:t>
            </a:r>
            <a:r>
              <a:rPr lang="nb-NO" sz="1400" dirty="0">
                <a:solidFill>
                  <a:srgbClr val="FF0000"/>
                </a:solidFill>
              </a:rPr>
              <a:t> </a:t>
            </a:r>
            <a:r>
              <a:rPr lang="nb-NO" sz="1400" dirty="0" err="1">
                <a:solidFill>
                  <a:srgbClr val="FF0000"/>
                </a:solidFill>
              </a:rPr>
              <a:t>registered</a:t>
            </a:r>
            <a:r>
              <a:rPr lang="nb-NO" sz="1400" dirty="0">
                <a:solidFill>
                  <a:srgbClr val="FF0000"/>
                </a:solidFill>
              </a:rPr>
              <a:t> for </a:t>
            </a:r>
            <a:r>
              <a:rPr lang="nb-NO" sz="1400" dirty="0" err="1">
                <a:solidFill>
                  <a:srgbClr val="FF0000"/>
                </a:solidFill>
              </a:rPr>
              <a:t>both</a:t>
            </a:r>
            <a:r>
              <a:rPr lang="nb-NO" sz="1400" dirty="0">
                <a:solidFill>
                  <a:srgbClr val="FF0000"/>
                </a:solidFill>
              </a:rPr>
              <a:t> </a:t>
            </a:r>
            <a:r>
              <a:rPr lang="nb-NO" sz="1400" dirty="0" err="1">
                <a:solidFill>
                  <a:srgbClr val="FF0000"/>
                </a:solidFill>
              </a:rPr>
              <a:t>lectures</a:t>
            </a:r>
            <a:r>
              <a:rPr lang="nb-NO" sz="1400" dirty="0">
                <a:solidFill>
                  <a:srgbClr val="FF0000"/>
                </a:solidFill>
              </a:rPr>
              <a:t> and </a:t>
            </a:r>
            <a:r>
              <a:rPr lang="nb-NO" sz="1400" dirty="0" err="1">
                <a:solidFill>
                  <a:srgbClr val="FF0000"/>
                </a:solidFill>
              </a:rPr>
              <a:t>exams</a:t>
            </a:r>
            <a:endParaRPr lang="nb-NO" sz="14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 err="1">
                <a:solidFill>
                  <a:srgbClr val="FF0000"/>
                </a:solidFill>
              </a:rPr>
              <a:t>Check</a:t>
            </a:r>
            <a:r>
              <a:rPr lang="nb-NO" sz="1400" dirty="0">
                <a:solidFill>
                  <a:srgbClr val="FF0000"/>
                </a:solidFill>
              </a:rPr>
              <a:t> </a:t>
            </a:r>
            <a:r>
              <a:rPr lang="nb-NO" sz="1400" dirty="0" err="1">
                <a:solidFill>
                  <a:srgbClr val="FF0000"/>
                </a:solidFill>
              </a:rPr>
              <a:t>that</a:t>
            </a:r>
            <a:r>
              <a:rPr lang="nb-NO" sz="1400" dirty="0">
                <a:solidFill>
                  <a:srgbClr val="FF0000"/>
                </a:solidFill>
              </a:rPr>
              <a:t> </a:t>
            </a:r>
            <a:r>
              <a:rPr lang="nb-NO" sz="1400" dirty="0" err="1">
                <a:solidFill>
                  <a:srgbClr val="FF0000"/>
                </a:solidFill>
              </a:rPr>
              <a:t>courses</a:t>
            </a:r>
            <a:r>
              <a:rPr lang="nb-NO" sz="1400" dirty="0">
                <a:solidFill>
                  <a:srgbClr val="FF0000"/>
                </a:solidFill>
              </a:rPr>
              <a:t> do not have </a:t>
            </a:r>
            <a:r>
              <a:rPr lang="nb-NO" sz="1400" dirty="0" err="1">
                <a:solidFill>
                  <a:srgbClr val="FF0000"/>
                </a:solidFill>
              </a:rPr>
              <a:t>conflicts</a:t>
            </a:r>
            <a:r>
              <a:rPr lang="nb-NO" sz="1400" dirty="0">
                <a:solidFill>
                  <a:srgbClr val="FF0000"/>
                </a:solidFill>
              </a:rPr>
              <a:t> in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400" dirty="0" err="1">
                <a:solidFill>
                  <a:srgbClr val="FF0000"/>
                </a:solidFill>
              </a:rPr>
              <a:t>Weekly</a:t>
            </a:r>
            <a:r>
              <a:rPr lang="nb-NO" sz="1400" dirty="0">
                <a:solidFill>
                  <a:srgbClr val="FF0000"/>
                </a:solidFill>
              </a:rPr>
              <a:t> </a:t>
            </a:r>
            <a:r>
              <a:rPr lang="nb-NO" sz="1400" dirty="0" err="1">
                <a:solidFill>
                  <a:srgbClr val="FF0000"/>
                </a:solidFill>
              </a:rPr>
              <a:t>lecture</a:t>
            </a:r>
            <a:r>
              <a:rPr lang="nb-NO" sz="1400" dirty="0">
                <a:solidFill>
                  <a:srgbClr val="FF0000"/>
                </a:solidFill>
              </a:rPr>
              <a:t> (</a:t>
            </a:r>
            <a:r>
              <a:rPr lang="nb-NO" sz="1400" dirty="0" err="1">
                <a:solidFill>
                  <a:srgbClr val="FF0000"/>
                </a:solidFill>
              </a:rPr>
              <a:t>check</a:t>
            </a:r>
            <a:r>
              <a:rPr lang="nb-NO" sz="1400" dirty="0">
                <a:solidFill>
                  <a:srgbClr val="FF0000"/>
                </a:solidFill>
              </a:rPr>
              <a:t> </a:t>
            </a:r>
            <a:r>
              <a:rPr lang="nb-NO" sz="1400" dirty="0" err="1">
                <a:solidFill>
                  <a:srgbClr val="FF0000"/>
                </a:solidFill>
              </a:rPr>
              <a:t>the</a:t>
            </a:r>
            <a:r>
              <a:rPr lang="nb-NO" sz="1400" dirty="0">
                <a:solidFill>
                  <a:srgbClr val="FF0000"/>
                </a:solidFill>
              </a:rPr>
              <a:t> </a:t>
            </a:r>
            <a:r>
              <a:rPr lang="nb-NO" sz="1400" dirty="0" err="1">
                <a:solidFill>
                  <a:srgbClr val="FF0000"/>
                </a:solidFill>
              </a:rPr>
              <a:t>whole</a:t>
            </a:r>
            <a:r>
              <a:rPr lang="nb-NO" sz="1400" dirty="0">
                <a:solidFill>
                  <a:srgbClr val="FF0000"/>
                </a:solidFill>
              </a:rPr>
              <a:t> semester)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400" dirty="0" err="1">
                <a:solidFill>
                  <a:srgbClr val="FF0000"/>
                </a:solidFill>
              </a:rPr>
              <a:t>Exams</a:t>
            </a:r>
            <a:r>
              <a:rPr lang="nb-NO" sz="1400" dirty="0">
                <a:solidFill>
                  <a:srgbClr val="FF0000"/>
                </a:solidFill>
              </a:rPr>
              <a:t> (</a:t>
            </a:r>
            <a:r>
              <a:rPr lang="nb-NO" sz="1400" dirty="0" err="1">
                <a:solidFill>
                  <a:srgbClr val="FF0000"/>
                </a:solidFill>
              </a:rPr>
              <a:t>check</a:t>
            </a:r>
            <a:r>
              <a:rPr lang="nb-NO" sz="1400" dirty="0">
                <a:solidFill>
                  <a:srgbClr val="FF0000"/>
                </a:solidFill>
              </a:rPr>
              <a:t> </a:t>
            </a:r>
            <a:r>
              <a:rPr lang="nb-NO" sz="1400" dirty="0" err="1">
                <a:solidFill>
                  <a:srgbClr val="FF0000"/>
                </a:solidFill>
              </a:rPr>
              <a:t>exam</a:t>
            </a:r>
            <a:r>
              <a:rPr lang="nb-NO" sz="1400" dirty="0">
                <a:solidFill>
                  <a:srgbClr val="FF0000"/>
                </a:solidFill>
              </a:rPr>
              <a:t> date/time)</a:t>
            </a:r>
          </a:p>
        </p:txBody>
      </p:sp>
    </p:spTree>
    <p:extLst>
      <p:ext uri="{BB962C8B-B14F-4D97-AF65-F5344CB8AC3E}">
        <p14:creationId xmlns:p14="http://schemas.microsoft.com/office/powerpoint/2010/main" val="191551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011D2CD-C4A0-147A-9CC1-32973ECF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FDFB661-5B13-DAF8-2960-ACD607FC50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652" y="397783"/>
            <a:ext cx="7983468" cy="5390068"/>
          </a:xfrm>
        </p:spPr>
      </p:pic>
    </p:spTree>
    <p:extLst>
      <p:ext uri="{BB962C8B-B14F-4D97-AF65-F5344CB8AC3E}">
        <p14:creationId xmlns:p14="http://schemas.microsoft.com/office/powerpoint/2010/main" val="3759343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E2F5036-CD54-B4FD-A81F-03C164D2D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BFBAB5B-C758-6B6A-1BEA-EE0CF31497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526" y="442127"/>
            <a:ext cx="9582802" cy="5654449"/>
          </a:xfrm>
        </p:spPr>
      </p:pic>
    </p:spTree>
    <p:extLst>
      <p:ext uri="{BB962C8B-B14F-4D97-AF65-F5344CB8AC3E}">
        <p14:creationId xmlns:p14="http://schemas.microsoft.com/office/powerpoint/2010/main" val="3315549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96CC49-3C1D-2FC4-6B94-61009AD23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40DDBD25-A6C5-9131-6AB9-0C144EBA2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365126"/>
            <a:ext cx="8184622" cy="5654449"/>
          </a:xfrm>
        </p:spPr>
      </p:pic>
      <p:cxnSp>
        <p:nvCxnSpPr>
          <p:cNvPr id="4" name="Rett pilkobling 3">
            <a:extLst>
              <a:ext uri="{FF2B5EF4-FFF2-40B4-BE49-F238E27FC236}">
                <a16:creationId xmlns:a16="http://schemas.microsoft.com/office/drawing/2014/main" id="{2D8F1A9D-A131-8F7E-A6BF-379DE48B149D}"/>
              </a:ext>
            </a:extLst>
          </p:cNvPr>
          <p:cNvCxnSpPr/>
          <p:nvPr/>
        </p:nvCxnSpPr>
        <p:spPr>
          <a:xfrm>
            <a:off x="7879743" y="1534602"/>
            <a:ext cx="0" cy="9541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e 5">
            <a:extLst>
              <a:ext uri="{FF2B5EF4-FFF2-40B4-BE49-F238E27FC236}">
                <a16:creationId xmlns:a16="http://schemas.microsoft.com/office/drawing/2014/main" id="{9F07CB14-442C-042F-5973-8280B84AA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941" y="1534602"/>
            <a:ext cx="164606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81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3C08E5F-2DE9-F71E-13CC-AF5BED2B2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96982"/>
          </a:xfrm>
        </p:spPr>
        <p:txBody>
          <a:bodyPr/>
          <a:lstStyle/>
          <a:p>
            <a:r>
              <a:rPr lang="nb-NO" dirty="0">
                <a:hlinkClick r:id="rId2"/>
              </a:rPr>
              <a:t>Course </a:t>
            </a:r>
            <a:r>
              <a:rPr lang="nb-NO" dirty="0" err="1">
                <a:hlinkClick r:id="rId2"/>
              </a:rPr>
              <a:t>schedules</a:t>
            </a:r>
            <a:r>
              <a:rPr lang="nb-NO" dirty="0">
                <a:hlinkClick r:id="rId2"/>
              </a:rPr>
              <a:t> (Timeplan) 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F714E223-02E0-75F9-0229-A8AB92B6E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5737"/>
          <a:stretch>
            <a:fillRect/>
          </a:stretch>
        </p:blipFill>
        <p:spPr>
          <a:xfrm>
            <a:off x="1897946" y="1097281"/>
            <a:ext cx="5348107" cy="5247860"/>
          </a:xfrm>
        </p:spPr>
      </p:pic>
    </p:spTree>
    <p:extLst>
      <p:ext uri="{BB962C8B-B14F-4D97-AF65-F5344CB8AC3E}">
        <p14:creationId xmlns:p14="http://schemas.microsoft.com/office/powerpoint/2010/main" val="2636653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423C18-AE0D-47C4-B2EE-81B7839D9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138265"/>
            <a:ext cx="4343399" cy="1401183"/>
          </a:xfrm>
        </p:spPr>
        <p:txBody>
          <a:bodyPr anchor="t">
            <a:normAutofit/>
          </a:bodyPr>
          <a:lstStyle/>
          <a:p>
            <a:r>
              <a:rPr lang="en-US" sz="2800" dirty="0"/>
              <a:t>Erasmus+ students: Course registration, Documents and Signatures</a:t>
            </a:r>
            <a:endParaRPr lang="nb-NO" sz="28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150506F-2270-4FCA-A8EE-4A025D608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988" y="2639505"/>
            <a:ext cx="5414521" cy="3347349"/>
          </a:xfrm>
        </p:spPr>
        <p:txBody>
          <a:bodyPr>
            <a:normAutofit/>
          </a:bodyPr>
          <a:lstStyle/>
          <a:p>
            <a:pPr fontAlgn="base"/>
            <a:r>
              <a:rPr lang="en-US" sz="1700" dirty="0"/>
              <a:t>Course registrations: </a:t>
            </a:r>
          </a:p>
          <a:p>
            <a:pPr lvl="1" fontAlgn="base">
              <a:buFont typeface="Wingdings" panose="05000000000000000000" pitchFamily="2" charset="2"/>
              <a:buChar char="Ø"/>
            </a:pPr>
            <a:r>
              <a:rPr lang="en-US" sz="1700" dirty="0"/>
              <a:t>You have been registered for pre-approved courses</a:t>
            </a:r>
          </a:p>
          <a:p>
            <a:pPr lvl="1" fontAlgn="base">
              <a:buFont typeface="Wingdings" panose="05000000000000000000" pitchFamily="2" charset="2"/>
              <a:buChar char="Ø"/>
            </a:pPr>
            <a:r>
              <a:rPr lang="en-US" sz="1700" dirty="0"/>
              <a:t>You might not be able to register for courses yourself</a:t>
            </a:r>
          </a:p>
          <a:p>
            <a:pPr lvl="1" fontAlgn="base">
              <a:buFont typeface="Wingdings" panose="05000000000000000000" pitchFamily="2" charset="2"/>
              <a:buChar char="Ø"/>
            </a:pPr>
            <a:r>
              <a:rPr lang="en-US" sz="1700" dirty="0"/>
              <a:t>Start looking at alternative courses/timetable</a:t>
            </a:r>
          </a:p>
          <a:p>
            <a:pPr lvl="1" fontAlgn="base">
              <a:buFont typeface="Wingdings" panose="05000000000000000000" pitchFamily="2" charset="2"/>
              <a:buChar char="Ø"/>
            </a:pPr>
            <a:endParaRPr lang="en-US" sz="1400" dirty="0"/>
          </a:p>
          <a:p>
            <a:pPr fontAlgn="base"/>
            <a:r>
              <a:rPr lang="en-US" sz="1700" dirty="0"/>
              <a:t>Arrival Confirmation​ and Learning agreement</a:t>
            </a:r>
          </a:p>
          <a:p>
            <a:pPr lvl="1" fontAlgn="base">
              <a:buFont typeface="Wingdings" panose="05000000000000000000" pitchFamily="2" charset="2"/>
              <a:buChar char="Ø"/>
            </a:pPr>
            <a:r>
              <a:rPr lang="nb-NO" sz="1700" dirty="0" err="1"/>
              <a:t>Many</a:t>
            </a:r>
            <a:r>
              <a:rPr lang="nb-NO" sz="1700" dirty="0"/>
              <a:t> times </a:t>
            </a:r>
            <a:r>
              <a:rPr lang="nb-NO" sz="1700" dirty="0" err="1"/>
              <a:t>the</a:t>
            </a:r>
            <a:r>
              <a:rPr lang="nb-NO" sz="1700" dirty="0"/>
              <a:t> </a:t>
            </a:r>
            <a:r>
              <a:rPr lang="nb-NO" sz="1700" dirty="0" err="1"/>
              <a:t>courses</a:t>
            </a:r>
            <a:r>
              <a:rPr lang="nb-NO" sz="1700" dirty="0"/>
              <a:t> </a:t>
            </a:r>
            <a:r>
              <a:rPr lang="nb-NO" sz="1700" dirty="0" err="1"/>
              <a:t>will</a:t>
            </a:r>
            <a:r>
              <a:rPr lang="nb-NO" sz="1700" dirty="0"/>
              <a:t> be </a:t>
            </a:r>
            <a:r>
              <a:rPr lang="nb-NO" sz="1700" dirty="0" err="1"/>
              <a:t>changed</a:t>
            </a:r>
            <a:r>
              <a:rPr lang="nb-NO" sz="1700" dirty="0"/>
              <a:t> </a:t>
            </a:r>
            <a:r>
              <a:rPr lang="nb-NO" sz="1700" dirty="0" err="1"/>
              <a:t>after</a:t>
            </a:r>
            <a:r>
              <a:rPr lang="nb-NO" sz="1700" dirty="0"/>
              <a:t> </a:t>
            </a:r>
            <a:r>
              <a:rPr lang="nb-NO" sz="1700" dirty="0" err="1"/>
              <a:t>your</a:t>
            </a:r>
            <a:r>
              <a:rPr lang="nb-NO" sz="1700" dirty="0"/>
              <a:t> </a:t>
            </a:r>
            <a:r>
              <a:rPr lang="nb-NO" sz="1700" dirty="0" err="1"/>
              <a:t>arrival</a:t>
            </a:r>
            <a:r>
              <a:rPr lang="nb-NO" sz="1700" dirty="0"/>
              <a:t> due to </a:t>
            </a:r>
            <a:r>
              <a:rPr lang="nb-NO" sz="1700" dirty="0" err="1"/>
              <a:t>class</a:t>
            </a:r>
            <a:r>
              <a:rPr lang="nb-NO" sz="1700" dirty="0"/>
              <a:t> </a:t>
            </a:r>
            <a:r>
              <a:rPr lang="nb-NO" sz="1700" dirty="0" err="1"/>
              <a:t>schedule</a:t>
            </a:r>
            <a:r>
              <a:rPr lang="nb-NO" sz="1700" dirty="0"/>
              <a:t> </a:t>
            </a:r>
            <a:r>
              <a:rPr lang="nb-NO" sz="1700" dirty="0" err="1"/>
              <a:t>conflicts</a:t>
            </a:r>
            <a:r>
              <a:rPr lang="nb-NO" sz="1700" dirty="0"/>
              <a:t> = </a:t>
            </a:r>
            <a:r>
              <a:rPr lang="nb-NO" sz="1700" dirty="0" err="1"/>
              <a:t>recommend</a:t>
            </a:r>
            <a:r>
              <a:rPr lang="nb-NO" sz="1700" dirty="0"/>
              <a:t> to </a:t>
            </a:r>
            <a:r>
              <a:rPr lang="nb-NO" sz="1700" dirty="0" err="1"/>
              <a:t>wait</a:t>
            </a:r>
            <a:r>
              <a:rPr lang="nb-NO" sz="1700" dirty="0"/>
              <a:t> </a:t>
            </a:r>
            <a:r>
              <a:rPr lang="nb-NO" sz="1700" dirty="0" err="1"/>
              <a:t>until</a:t>
            </a:r>
            <a:r>
              <a:rPr lang="nb-NO" sz="1700" dirty="0"/>
              <a:t> all </a:t>
            </a:r>
            <a:r>
              <a:rPr lang="nb-NO" sz="1700" dirty="0" err="1"/>
              <a:t>courses</a:t>
            </a:r>
            <a:r>
              <a:rPr lang="nb-NO" sz="1700" dirty="0"/>
              <a:t> </a:t>
            </a:r>
            <a:r>
              <a:rPr lang="nb-NO" sz="1700" dirty="0" err="1"/>
              <a:t>are</a:t>
            </a:r>
            <a:r>
              <a:rPr lang="nb-NO" sz="1700" dirty="0"/>
              <a:t> in </a:t>
            </a:r>
            <a:r>
              <a:rPr lang="nb-NO" sz="1700" dirty="0" err="1"/>
              <a:t>place</a:t>
            </a:r>
            <a:r>
              <a:rPr lang="nb-NO" sz="1700" dirty="0"/>
              <a:t>. </a:t>
            </a:r>
          </a:p>
        </p:txBody>
      </p:sp>
      <p:pic>
        <p:nvPicPr>
          <p:cNvPr id="18" name="Graphic 17" descr="HTML-fil">
            <a:extLst>
              <a:ext uri="{FF2B5EF4-FFF2-40B4-BE49-F238E27FC236}">
                <a16:creationId xmlns:a16="http://schemas.microsoft.com/office/drawing/2014/main" id="{C9BA380A-728D-1E92-05BC-5067BC8EA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8143" y="2131770"/>
            <a:ext cx="2589144" cy="258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81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1" y="453981"/>
            <a:ext cx="5006340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3423C18-AE0D-47C4-B2EE-81B7839D9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731520"/>
            <a:ext cx="4567428" cy="1426464"/>
          </a:xfrm>
        </p:spPr>
        <p:txBody>
          <a:bodyPr>
            <a:normAutofit/>
          </a:bodyPr>
          <a:lstStyle/>
          <a:p>
            <a:r>
              <a:rPr lang="en-US" sz="3100" dirty="0">
                <a:solidFill>
                  <a:srgbClr val="FFFFFF"/>
                </a:solidFill>
              </a:rPr>
              <a:t>Erasmus+ students: Course selection and registration</a:t>
            </a:r>
            <a:endParaRPr lang="nb-NO" sz="3100" dirty="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7825" y="461737"/>
            <a:ext cx="1612020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0326" y="453155"/>
            <a:ext cx="1612018" cy="187863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0" y="2480956"/>
            <a:ext cx="8448154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150506F-2270-4FCA-A8EE-4A025D608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8" y="2480956"/>
            <a:ext cx="8198225" cy="3283260"/>
          </a:xfrm>
        </p:spPr>
        <p:txBody>
          <a:bodyPr anchor="ctr">
            <a:normAutofit fontScale="92500" lnSpcReduction="20000"/>
          </a:bodyPr>
          <a:lstStyle/>
          <a:p>
            <a:pPr fontAlgn="base"/>
            <a:r>
              <a:rPr lang="en-US" sz="1800" dirty="0"/>
              <a:t>Course selection and registration</a:t>
            </a:r>
          </a:p>
          <a:p>
            <a:pPr lvl="1" fontAlgn="base">
              <a:lnSpc>
                <a:spcPct val="150000"/>
              </a:lnSpc>
            </a:pPr>
            <a:r>
              <a:rPr lang="en-US" sz="1500" dirty="0"/>
              <a:t>In your acceptance letter, it should state what courses you have been approved for</a:t>
            </a:r>
          </a:p>
          <a:p>
            <a:pPr marL="522900" lvl="2" fontAlgn="base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Note: the Norwegian course will have a separate direct registration – NOTE: Deadline 11. August</a:t>
            </a:r>
          </a:p>
          <a:p>
            <a:pPr lvl="1" fontAlgn="base">
              <a:lnSpc>
                <a:spcPct val="150000"/>
              </a:lnSpc>
            </a:pPr>
            <a:r>
              <a:rPr lang="en-US" sz="1500" dirty="0"/>
              <a:t>Changes in course selection can be made until 1st September</a:t>
            </a:r>
          </a:p>
          <a:p>
            <a:pPr lvl="1" fontAlgn="base">
              <a:lnSpc>
                <a:spcPct val="150000"/>
              </a:lnSpc>
            </a:pPr>
            <a:r>
              <a:rPr lang="en-US" sz="1500" dirty="0"/>
              <a:t>We can assist with registration/changes of courses</a:t>
            </a:r>
          </a:p>
          <a:p>
            <a:pPr lvl="1" fontAlgn="base">
              <a:lnSpc>
                <a:spcPct val="150000"/>
              </a:lnSpc>
            </a:pPr>
            <a:r>
              <a:rPr lang="en-US" sz="1500" dirty="0"/>
              <a:t>Conflicting class schedules: Check your class schedule </a:t>
            </a:r>
            <a:r>
              <a:rPr lang="en-US" sz="1500" dirty="0">
                <a:hlinkClick r:id="rId2"/>
              </a:rPr>
              <a:t>(</a:t>
            </a:r>
            <a:r>
              <a:rPr lang="en-US" sz="1500" dirty="0" err="1">
                <a:hlinkClick r:id="rId2"/>
              </a:rPr>
              <a:t>timeplan</a:t>
            </a:r>
            <a:r>
              <a:rPr lang="en-US" sz="1500" dirty="0">
                <a:hlinkClick r:id="rId2"/>
              </a:rPr>
              <a:t>) </a:t>
            </a:r>
            <a:endParaRPr lang="en-US" sz="1500" dirty="0"/>
          </a:p>
          <a:p>
            <a:pPr lvl="1" fontAlgn="base">
              <a:lnSpc>
                <a:spcPct val="150000"/>
              </a:lnSpc>
            </a:pPr>
            <a:r>
              <a:rPr lang="en-US" sz="1500" dirty="0"/>
              <a:t>Many of you will likely have to make changes in your course selection due to conflicting class schedules. This is normal. We will assist you with finding alternative courses. </a:t>
            </a:r>
          </a:p>
          <a:p>
            <a:pPr lvl="1" fontAlgn="base">
              <a:lnSpc>
                <a:spcPct val="150000"/>
              </a:lnSpc>
            </a:pPr>
            <a:r>
              <a:rPr lang="en-US" sz="1500" dirty="0"/>
              <a:t>You can do your own course registration online from approximately 1. august, after receiving instruction from NTNU on establishing an NTNU profile/account. </a:t>
            </a:r>
          </a:p>
        </p:txBody>
      </p:sp>
    </p:spTree>
    <p:extLst>
      <p:ext uri="{BB962C8B-B14F-4D97-AF65-F5344CB8AC3E}">
        <p14:creationId xmlns:p14="http://schemas.microsoft.com/office/powerpoint/2010/main" val="867260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E4FD92A9-FFD2-EA67-08BC-AD1D2BEB0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022369" cy="4351338"/>
          </a:xfrm>
        </p:spPr>
        <p:txBody>
          <a:bodyPr>
            <a:normAutofit/>
          </a:bodyPr>
          <a:lstStyle/>
          <a:p>
            <a:r>
              <a:rPr lang="nb-NO" dirty="0"/>
              <a:t>E-mail – «It’s personal» – Your student email </a:t>
            </a:r>
            <a:r>
              <a:rPr lang="nb-NO" dirty="0" err="1"/>
              <a:t>account</a:t>
            </a:r>
            <a:r>
              <a:rPr lang="nb-NO" dirty="0"/>
              <a:t> – </a:t>
            </a:r>
            <a:r>
              <a:rPr lang="nb-NO" dirty="0" err="1"/>
              <a:t>check</a:t>
            </a:r>
            <a:r>
              <a:rPr lang="nb-NO" dirty="0"/>
              <a:t> </a:t>
            </a:r>
            <a:r>
              <a:rPr lang="nb-NO" dirty="0" err="1"/>
              <a:t>regularly</a:t>
            </a:r>
            <a:endParaRPr lang="nb-NO" dirty="0"/>
          </a:p>
          <a:p>
            <a:r>
              <a:rPr lang="nb-NO" dirty="0" err="1"/>
              <a:t>Blackboard</a:t>
            </a:r>
            <a:r>
              <a:rPr lang="nb-NO" dirty="0"/>
              <a:t> – </a:t>
            </a:r>
            <a:r>
              <a:rPr lang="nb-NO" dirty="0" err="1"/>
              <a:t>information</a:t>
            </a:r>
            <a:r>
              <a:rPr lang="nb-NO" dirty="0"/>
              <a:t> </a:t>
            </a:r>
            <a:r>
              <a:rPr lang="nb-NO" dirty="0" err="1"/>
              <a:t>regarding</a:t>
            </a:r>
            <a:r>
              <a:rPr lang="nb-NO" dirty="0"/>
              <a:t> </a:t>
            </a:r>
            <a:r>
              <a:rPr lang="nb-NO" dirty="0" err="1"/>
              <a:t>your</a:t>
            </a:r>
            <a:r>
              <a:rPr lang="nb-NO" dirty="0"/>
              <a:t> </a:t>
            </a:r>
            <a:r>
              <a:rPr lang="nb-NO" dirty="0" err="1"/>
              <a:t>courses</a:t>
            </a:r>
            <a:endParaRPr lang="nb-NO" dirty="0"/>
          </a:p>
          <a:p>
            <a:pPr lvl="1"/>
            <a:r>
              <a:rPr lang="nb-NO" dirty="0"/>
              <a:t>Learning material</a:t>
            </a:r>
          </a:p>
          <a:p>
            <a:pPr lvl="1"/>
            <a:r>
              <a:rPr lang="nb-NO" dirty="0" err="1"/>
              <a:t>Announcements</a:t>
            </a:r>
            <a:r>
              <a:rPr lang="nb-NO" dirty="0"/>
              <a:t> from </a:t>
            </a:r>
            <a:r>
              <a:rPr lang="nb-NO" dirty="0" err="1"/>
              <a:t>teacher</a:t>
            </a:r>
            <a:endParaRPr lang="nb-NO" dirty="0"/>
          </a:p>
          <a:p>
            <a:pPr lvl="1"/>
            <a:r>
              <a:rPr lang="nb-NO" dirty="0" err="1"/>
              <a:t>Assignments</a:t>
            </a:r>
            <a:r>
              <a:rPr lang="nb-NO" dirty="0"/>
              <a:t>/hand-</a:t>
            </a:r>
            <a:r>
              <a:rPr lang="nb-NO" dirty="0" err="1"/>
              <a:t>ins</a:t>
            </a:r>
            <a:r>
              <a:rPr lang="nb-NO" dirty="0"/>
              <a:t> and </a:t>
            </a:r>
            <a:r>
              <a:rPr lang="nb-NO" dirty="0" err="1"/>
              <a:t>other</a:t>
            </a:r>
            <a:r>
              <a:rPr lang="nb-NO" dirty="0"/>
              <a:t> </a:t>
            </a:r>
            <a:r>
              <a:rPr lang="nb-NO" dirty="0" err="1"/>
              <a:t>tasks</a:t>
            </a:r>
            <a:endParaRPr lang="nb-NO" dirty="0"/>
          </a:p>
          <a:p>
            <a:r>
              <a:rPr lang="nb-NO" dirty="0"/>
              <a:t>Innsida (</a:t>
            </a:r>
            <a:r>
              <a:rPr lang="nb-NO" dirty="0" err="1"/>
              <a:t>intranet</a:t>
            </a:r>
            <a:r>
              <a:rPr lang="nb-NO" dirty="0"/>
              <a:t>) – </a:t>
            </a:r>
          </a:p>
          <a:p>
            <a:pPr lvl="1"/>
            <a:r>
              <a:rPr lang="nb-NO" dirty="0" err="1"/>
              <a:t>Announcement</a:t>
            </a:r>
            <a:r>
              <a:rPr lang="nb-NO" dirty="0"/>
              <a:t> </a:t>
            </a:r>
            <a:r>
              <a:rPr lang="nb-NO" dirty="0" err="1"/>
              <a:t>channel</a:t>
            </a:r>
            <a:r>
              <a:rPr lang="nb-NO" dirty="0"/>
              <a:t> for NTNU and </a:t>
            </a:r>
            <a:r>
              <a:rPr lang="nb-NO" dirty="0" err="1"/>
              <a:t>your</a:t>
            </a:r>
            <a:r>
              <a:rPr lang="nb-NO" dirty="0"/>
              <a:t> </a:t>
            </a:r>
            <a:r>
              <a:rPr lang="nb-NO" dirty="0" err="1"/>
              <a:t>institute</a:t>
            </a:r>
            <a:r>
              <a:rPr lang="nb-NO" dirty="0"/>
              <a:t> </a:t>
            </a:r>
          </a:p>
          <a:p>
            <a:pPr lvl="1"/>
            <a:r>
              <a:rPr lang="nb-NO" dirty="0"/>
              <a:t>Wikis </a:t>
            </a:r>
          </a:p>
          <a:p>
            <a:pPr lvl="1"/>
            <a:r>
              <a:rPr lang="nb-NO" dirty="0"/>
              <a:t>Guidelines, </a:t>
            </a:r>
            <a:r>
              <a:rPr lang="nb-NO" dirty="0" err="1"/>
              <a:t>rules</a:t>
            </a:r>
            <a:r>
              <a:rPr lang="nb-NO" dirty="0"/>
              <a:t> and </a:t>
            </a:r>
            <a:r>
              <a:rPr lang="nb-NO" dirty="0" err="1"/>
              <a:t>regulations</a:t>
            </a:r>
            <a:r>
              <a:rPr lang="nb-NO" dirty="0"/>
              <a:t> </a:t>
            </a:r>
          </a:p>
          <a:p>
            <a:pPr lvl="1"/>
            <a:r>
              <a:rPr lang="nb-NO" dirty="0"/>
              <a:t>General student deadlines </a:t>
            </a:r>
          </a:p>
          <a:p>
            <a:pPr lvl="1"/>
            <a:r>
              <a:rPr lang="nb-NO" dirty="0"/>
              <a:t>Time </a:t>
            </a:r>
            <a:r>
              <a:rPr lang="nb-NO" dirty="0" err="1"/>
              <a:t>tables</a:t>
            </a:r>
            <a:r>
              <a:rPr lang="nb-NO" dirty="0"/>
              <a:t>/</a:t>
            </a:r>
            <a:r>
              <a:rPr lang="nb-NO" dirty="0" err="1"/>
              <a:t>year</a:t>
            </a:r>
            <a:r>
              <a:rPr lang="nb-NO" dirty="0"/>
              <a:t> </a:t>
            </a:r>
            <a:r>
              <a:rPr lang="nb-NO" dirty="0" err="1"/>
              <a:t>calendar</a:t>
            </a:r>
            <a:r>
              <a:rPr lang="nb-NO" dirty="0"/>
              <a:t> </a:t>
            </a:r>
          </a:p>
          <a:p>
            <a:pPr lvl="1"/>
            <a:r>
              <a:rPr lang="nb-NO" dirty="0"/>
              <a:t>Student </a:t>
            </a:r>
            <a:r>
              <a:rPr lang="nb-NO" dirty="0" err="1"/>
              <a:t>events</a:t>
            </a:r>
            <a:r>
              <a:rPr lang="nb-NO" dirty="0"/>
              <a:t> </a:t>
            </a:r>
          </a:p>
          <a:p>
            <a:pPr lvl="1"/>
            <a:r>
              <a:rPr lang="nb-NO" dirty="0"/>
              <a:t>Job </a:t>
            </a:r>
            <a:r>
              <a:rPr lang="nb-NO" dirty="0" err="1"/>
              <a:t>opportunities</a:t>
            </a:r>
            <a:r>
              <a:rPr lang="nb-NO" dirty="0"/>
              <a:t> </a:t>
            </a:r>
            <a:r>
              <a:rPr lang="nb-NO" dirty="0" err="1"/>
              <a:t>etc</a:t>
            </a:r>
            <a:r>
              <a:rPr lang="nb-NO" dirty="0"/>
              <a:t> </a:t>
            </a:r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7F8E0633-F91A-3F4D-C4B5-4823A0E77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3 </a:t>
            </a:r>
            <a:r>
              <a:rPr lang="nb-NO" dirty="0" err="1"/>
              <a:t>information</a:t>
            </a:r>
            <a:r>
              <a:rPr lang="nb-NO" dirty="0"/>
              <a:t> </a:t>
            </a:r>
            <a:r>
              <a:rPr lang="nb-NO" dirty="0" err="1"/>
              <a:t>channels</a:t>
            </a:r>
            <a:r>
              <a:rPr lang="nb-NO" dirty="0"/>
              <a:t> at NTNU </a:t>
            </a:r>
          </a:p>
        </p:txBody>
      </p:sp>
      <p:pic>
        <p:nvPicPr>
          <p:cNvPr id="3" name="Grafikk 2" descr="Konvolutt med heldekkende fyll">
            <a:extLst>
              <a:ext uri="{FF2B5EF4-FFF2-40B4-BE49-F238E27FC236}">
                <a16:creationId xmlns:a16="http://schemas.microsoft.com/office/drawing/2014/main" id="{3BE3015B-D2BE-1244-668F-0E1BEDC8C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36618" y="1027907"/>
            <a:ext cx="914400" cy="914400"/>
          </a:xfrm>
          <a:prstGeom prst="rect">
            <a:avLst/>
          </a:prstGeom>
        </p:spPr>
      </p:pic>
      <p:pic>
        <p:nvPicPr>
          <p:cNvPr id="7" name="Grafikk 6" descr="Klasserom kontur">
            <a:extLst>
              <a:ext uri="{FF2B5EF4-FFF2-40B4-BE49-F238E27FC236}">
                <a16:creationId xmlns:a16="http://schemas.microsoft.com/office/drawing/2014/main" id="{A105A63D-5714-11CF-6ED2-2D6365E11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00950" y="2682615"/>
            <a:ext cx="914400" cy="914400"/>
          </a:xfrm>
          <a:prstGeom prst="rect">
            <a:avLst/>
          </a:prstGeom>
        </p:spPr>
      </p:pic>
      <p:pic>
        <p:nvPicPr>
          <p:cNvPr id="9" name="Grafikk 8" descr="Megaphone1 med heldekkende fyll">
            <a:extLst>
              <a:ext uri="{FF2B5EF4-FFF2-40B4-BE49-F238E27FC236}">
                <a16:creationId xmlns:a16="http://schemas.microsoft.com/office/drawing/2014/main" id="{C9B29FD1-966D-AC52-9AD6-B51D3DD761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70251" y="486421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77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5765553-C2D0-454A-EB62-F653F2907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52641"/>
          </a:xfrm>
        </p:spPr>
        <p:txBody>
          <a:bodyPr/>
          <a:lstStyle/>
          <a:p>
            <a:r>
              <a:rPr lang="nb-NO" dirty="0" err="1"/>
              <a:t>Process</a:t>
            </a:r>
            <a:r>
              <a:rPr lang="nb-NO" dirty="0"/>
              <a:t> for </a:t>
            </a:r>
            <a:r>
              <a:rPr lang="nb-NO" dirty="0" err="1"/>
              <a:t>getting</a:t>
            </a:r>
            <a:r>
              <a:rPr lang="nb-NO" dirty="0"/>
              <a:t> </a:t>
            </a:r>
            <a:r>
              <a:rPr lang="nb-NO" dirty="0" err="1"/>
              <a:t>your</a:t>
            </a:r>
            <a:r>
              <a:rPr lang="nb-NO" dirty="0"/>
              <a:t> </a:t>
            </a:r>
            <a:r>
              <a:rPr lang="nb-NO" dirty="0" err="1"/>
              <a:t>courses</a:t>
            </a:r>
            <a:r>
              <a:rPr lang="nb-NO" dirty="0"/>
              <a:t>	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BEC687A-8B70-B332-4C21-3FA11125A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59673"/>
            <a:ext cx="7886700" cy="511729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nb-NO" dirty="0" err="1"/>
              <a:t>Check</a:t>
            </a:r>
            <a:r>
              <a:rPr lang="nb-NO" dirty="0"/>
              <a:t> </a:t>
            </a:r>
            <a:r>
              <a:rPr lang="nb-NO" dirty="0" err="1"/>
              <a:t>StudentWeb</a:t>
            </a:r>
            <a:r>
              <a:rPr lang="nb-NO" dirty="0"/>
              <a:t> for </a:t>
            </a:r>
            <a:r>
              <a:rPr lang="nb-NO" dirty="0" err="1"/>
              <a:t>which</a:t>
            </a:r>
            <a:r>
              <a:rPr lang="nb-NO" dirty="0"/>
              <a:t> </a:t>
            </a:r>
            <a:r>
              <a:rPr lang="nb-NO" dirty="0" err="1"/>
              <a:t>courses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registered</a:t>
            </a:r>
            <a:endParaRPr lang="nb-NO" dirty="0"/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nb-NO" dirty="0" err="1"/>
              <a:t>Check</a:t>
            </a:r>
            <a:r>
              <a:rPr lang="nb-NO" dirty="0"/>
              <a:t> </a:t>
            </a:r>
            <a:r>
              <a:rPr lang="nb-NO" dirty="0" err="1"/>
              <a:t>course</a:t>
            </a:r>
            <a:r>
              <a:rPr lang="nb-NO" dirty="0"/>
              <a:t> </a:t>
            </a:r>
            <a:r>
              <a:rPr lang="nb-NO" dirty="0" err="1"/>
              <a:t>schedule</a:t>
            </a:r>
            <a:r>
              <a:rPr lang="nb-NO" dirty="0"/>
              <a:t> to </a:t>
            </a:r>
            <a:r>
              <a:rPr lang="nb-NO" dirty="0" err="1"/>
              <a:t>see</a:t>
            </a:r>
            <a:r>
              <a:rPr lang="nb-NO" dirty="0"/>
              <a:t> </a:t>
            </a:r>
            <a:r>
              <a:rPr lang="nb-NO" dirty="0" err="1"/>
              <a:t>if</a:t>
            </a:r>
            <a:r>
              <a:rPr lang="nb-NO" dirty="0"/>
              <a:t> </a:t>
            </a:r>
            <a:r>
              <a:rPr lang="nb-NO" dirty="0" err="1"/>
              <a:t>your</a:t>
            </a:r>
            <a:r>
              <a:rPr lang="nb-NO" dirty="0"/>
              <a:t> </a:t>
            </a:r>
            <a:r>
              <a:rPr lang="nb-NO" dirty="0" err="1"/>
              <a:t>courses</a:t>
            </a:r>
            <a:r>
              <a:rPr lang="nb-NO" dirty="0"/>
              <a:t> have </a:t>
            </a:r>
            <a:r>
              <a:rPr lang="nb-NO" dirty="0" err="1"/>
              <a:t>lecture</a:t>
            </a:r>
            <a:r>
              <a:rPr lang="nb-NO" dirty="0"/>
              <a:t> or </a:t>
            </a:r>
            <a:r>
              <a:rPr lang="nb-NO" dirty="0" err="1"/>
              <a:t>exam</a:t>
            </a:r>
            <a:r>
              <a:rPr lang="nb-NO" dirty="0"/>
              <a:t> </a:t>
            </a:r>
            <a:r>
              <a:rPr lang="nb-NO" dirty="0" err="1"/>
              <a:t>conflict</a:t>
            </a:r>
            <a:endParaRPr lang="nb-NO" dirty="0"/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nb-NO" dirty="0"/>
              <a:t>If </a:t>
            </a:r>
            <a:r>
              <a:rPr lang="nb-NO" dirty="0" err="1"/>
              <a:t>conflict</a:t>
            </a:r>
            <a:r>
              <a:rPr lang="nb-NO" dirty="0"/>
              <a:t> – </a:t>
            </a:r>
            <a:r>
              <a:rPr lang="nb-NO" dirty="0" err="1"/>
              <a:t>find</a:t>
            </a:r>
            <a:r>
              <a:rPr lang="nb-NO" dirty="0"/>
              <a:t> alternative </a:t>
            </a:r>
            <a:r>
              <a:rPr lang="nb-NO" dirty="0" err="1"/>
              <a:t>courses</a:t>
            </a:r>
            <a:r>
              <a:rPr lang="nb-NO" dirty="0"/>
              <a:t> and </a:t>
            </a:r>
            <a:r>
              <a:rPr lang="nb-NO" dirty="0" err="1"/>
              <a:t>check</a:t>
            </a:r>
            <a:r>
              <a:rPr lang="nb-NO" dirty="0"/>
              <a:t> </a:t>
            </a:r>
            <a:r>
              <a:rPr lang="nb-NO" dirty="0" err="1"/>
              <a:t>course</a:t>
            </a:r>
            <a:r>
              <a:rPr lang="nb-NO" dirty="0"/>
              <a:t> </a:t>
            </a:r>
            <a:r>
              <a:rPr lang="nb-NO" dirty="0" err="1"/>
              <a:t>schedule</a:t>
            </a:r>
            <a:r>
              <a:rPr lang="nb-NO" dirty="0"/>
              <a:t>/</a:t>
            </a:r>
            <a:r>
              <a:rPr lang="nb-NO" dirty="0" err="1"/>
              <a:t>exam</a:t>
            </a:r>
            <a:r>
              <a:rPr lang="nb-NO" dirty="0"/>
              <a:t> date/time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find</a:t>
            </a:r>
            <a:r>
              <a:rPr lang="nb-NO" dirty="0"/>
              <a:t> ok alternative </a:t>
            </a:r>
            <a:r>
              <a:rPr lang="nb-NO" dirty="0" err="1"/>
              <a:t>courses</a:t>
            </a:r>
            <a:r>
              <a:rPr lang="nb-NO" dirty="0"/>
              <a:t> – send email to Maria and Karen Marie to </a:t>
            </a:r>
            <a:r>
              <a:rPr lang="nb-NO" dirty="0" err="1"/>
              <a:t>get</a:t>
            </a:r>
            <a:r>
              <a:rPr lang="nb-NO" dirty="0"/>
              <a:t> </a:t>
            </a:r>
            <a:r>
              <a:rPr lang="nb-NO" dirty="0" err="1"/>
              <a:t>approval</a:t>
            </a:r>
            <a:endParaRPr lang="nb-NO" dirty="0"/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nb-NO" dirty="0" err="1"/>
              <a:t>Once</a:t>
            </a:r>
            <a:r>
              <a:rPr lang="nb-NO" dirty="0"/>
              <a:t> </a:t>
            </a:r>
            <a:r>
              <a:rPr lang="nb-NO" dirty="0" err="1"/>
              <a:t>course</a:t>
            </a:r>
            <a:r>
              <a:rPr lang="nb-NO" dirty="0"/>
              <a:t> is </a:t>
            </a:r>
            <a:r>
              <a:rPr lang="nb-NO" dirty="0" err="1"/>
              <a:t>approved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register </a:t>
            </a:r>
            <a:r>
              <a:rPr lang="nb-NO" dirty="0" err="1"/>
              <a:t>you</a:t>
            </a:r>
            <a:r>
              <a:rPr lang="nb-NO" dirty="0"/>
              <a:t> for it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nb-NO" dirty="0"/>
              <a:t>If not </a:t>
            </a:r>
            <a:r>
              <a:rPr lang="nb-NO" dirty="0" err="1"/>
              <a:t>approved</a:t>
            </a:r>
            <a:r>
              <a:rPr lang="nb-NO" dirty="0"/>
              <a:t> –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to </a:t>
            </a:r>
            <a:r>
              <a:rPr lang="nb-NO" dirty="0" err="1"/>
              <a:t>seek</a:t>
            </a:r>
            <a:r>
              <a:rPr lang="nb-NO" dirty="0"/>
              <a:t> alternative </a:t>
            </a:r>
            <a:r>
              <a:rPr lang="nb-NO" dirty="0" err="1"/>
              <a:t>courses</a:t>
            </a:r>
            <a:r>
              <a:rPr lang="nb-NO" dirty="0"/>
              <a:t> </a:t>
            </a:r>
            <a:r>
              <a:rPr lang="nb-NO" dirty="0" err="1"/>
              <a:t>again</a:t>
            </a:r>
            <a:endParaRPr lang="nb-NO" dirty="0"/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all </a:t>
            </a:r>
            <a:r>
              <a:rPr lang="nb-NO" dirty="0" err="1"/>
              <a:t>take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norwegian</a:t>
            </a:r>
            <a:r>
              <a:rPr lang="nb-NO" dirty="0"/>
              <a:t> </a:t>
            </a:r>
            <a:r>
              <a:rPr lang="nb-NO" dirty="0" err="1"/>
              <a:t>course</a:t>
            </a:r>
            <a:r>
              <a:rPr lang="nb-NO" dirty="0"/>
              <a:t> NORSK0500 </a:t>
            </a:r>
            <a:r>
              <a:rPr lang="nb-NO" dirty="0" err="1"/>
              <a:t>if</a:t>
            </a:r>
            <a:r>
              <a:rPr lang="nb-NO" dirty="0"/>
              <a:t> timeplan is ok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nb-NO" dirty="0"/>
              <a:t>If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uncertain</a:t>
            </a:r>
            <a:r>
              <a:rPr lang="nb-NO" dirty="0"/>
              <a:t>, </a:t>
            </a:r>
            <a:r>
              <a:rPr lang="nb-NO" dirty="0" err="1"/>
              <a:t>come</a:t>
            </a:r>
            <a:r>
              <a:rPr lang="nb-NO" dirty="0"/>
              <a:t> and talk to </a:t>
            </a:r>
            <a:r>
              <a:rPr lang="nb-NO" dirty="0" err="1"/>
              <a:t>us</a:t>
            </a:r>
            <a:endParaRPr lang="nb-NO" dirty="0"/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nb-NO" dirty="0" err="1"/>
              <a:t>Remember</a:t>
            </a:r>
            <a:r>
              <a:rPr lang="nb-NO" dirty="0"/>
              <a:t> – it is in </a:t>
            </a:r>
            <a:r>
              <a:rPr lang="nb-NO" dirty="0" err="1"/>
              <a:t>the</a:t>
            </a:r>
            <a:r>
              <a:rPr lang="nb-NO" dirty="0"/>
              <a:t> end </a:t>
            </a:r>
            <a:r>
              <a:rPr lang="nb-NO" dirty="0" err="1"/>
              <a:t>your</a:t>
            </a:r>
            <a:r>
              <a:rPr lang="nb-NO" dirty="0"/>
              <a:t> </a:t>
            </a:r>
            <a:r>
              <a:rPr lang="nb-NO" dirty="0" err="1"/>
              <a:t>responsibility</a:t>
            </a:r>
            <a:r>
              <a:rPr lang="nb-NO" dirty="0"/>
              <a:t> to make sure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registered</a:t>
            </a:r>
            <a:r>
              <a:rPr lang="nb-NO" dirty="0"/>
              <a:t> for </a:t>
            </a:r>
            <a:r>
              <a:rPr lang="nb-NO" dirty="0" err="1"/>
              <a:t>your</a:t>
            </a:r>
            <a:r>
              <a:rPr lang="nb-NO" dirty="0"/>
              <a:t> </a:t>
            </a:r>
            <a:r>
              <a:rPr lang="nb-NO" dirty="0" err="1"/>
              <a:t>courses</a:t>
            </a:r>
            <a:r>
              <a:rPr lang="nb-NO" dirty="0"/>
              <a:t> and </a:t>
            </a:r>
            <a:r>
              <a:rPr lang="nb-NO" dirty="0" err="1"/>
              <a:t>exams</a:t>
            </a:r>
            <a:r>
              <a:rPr lang="nb-NO" dirty="0"/>
              <a:t>! = </a:t>
            </a:r>
            <a:r>
              <a:rPr lang="nb-NO" dirty="0" err="1"/>
              <a:t>check</a:t>
            </a:r>
            <a:r>
              <a:rPr lang="nb-NO" dirty="0"/>
              <a:t> </a:t>
            </a:r>
            <a:r>
              <a:rPr lang="nb-NO" dirty="0" err="1"/>
              <a:t>StudentWeb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23700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1" y="453981"/>
            <a:ext cx="5006340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3423C18-AE0D-47C4-B2EE-81B7839D9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731520"/>
            <a:ext cx="4567428" cy="1426464"/>
          </a:xfrm>
        </p:spPr>
        <p:txBody>
          <a:bodyPr>
            <a:normAutofit/>
          </a:bodyPr>
          <a:lstStyle/>
          <a:p>
            <a:r>
              <a:rPr lang="en-US" sz="3100">
                <a:solidFill>
                  <a:srgbClr val="FFFFFF"/>
                </a:solidFill>
              </a:rPr>
              <a:t>Erasmus+ students: Documents and signatures</a:t>
            </a:r>
            <a:endParaRPr lang="nb-NO" sz="310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7825" y="461737"/>
            <a:ext cx="1612020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0326" y="453155"/>
            <a:ext cx="1612018" cy="187863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0" y="2480956"/>
            <a:ext cx="8448154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150506F-2270-4FCA-A8EE-4A025D608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9" y="2480956"/>
            <a:ext cx="7948296" cy="3283260"/>
          </a:xfrm>
        </p:spPr>
        <p:txBody>
          <a:bodyPr anchor="ctr">
            <a:normAutofit/>
          </a:bodyPr>
          <a:lstStyle/>
          <a:p>
            <a:pPr fontAlgn="base"/>
            <a:r>
              <a:rPr lang="en-US" sz="1800" dirty="0"/>
              <a:t>Arrival Confirmation​ and Learning agreement</a:t>
            </a:r>
          </a:p>
          <a:p>
            <a:pPr lvl="1" fontAlgn="base"/>
            <a:r>
              <a:rPr lang="en-US" sz="1500" dirty="0"/>
              <a:t>In Mobility Online</a:t>
            </a:r>
          </a:p>
          <a:p>
            <a:pPr lvl="1" fontAlgn="base"/>
            <a:r>
              <a:rPr lang="en-US" sz="1400" dirty="0"/>
              <a:t>Send the documents by e-mail to </a:t>
            </a:r>
            <a:r>
              <a:rPr lang="nb-NO" sz="1400" dirty="0">
                <a:hlinkClick r:id="rId2"/>
              </a:rPr>
              <a:t>karen.m.hovland@ntnu.no</a:t>
            </a:r>
            <a:r>
              <a:rPr lang="nb-NO" sz="1400" dirty="0"/>
              <a:t> or </a:t>
            </a:r>
            <a:r>
              <a:rPr lang="nb-NO" sz="1400" dirty="0">
                <a:hlinkClick r:id="rId3"/>
              </a:rPr>
              <a:t>maria.t.valderhaug@ntnu.no</a:t>
            </a:r>
            <a:endParaRPr lang="nb-NO" sz="1400" dirty="0"/>
          </a:p>
          <a:p>
            <a:pPr lvl="1" fontAlgn="base"/>
            <a:r>
              <a:rPr lang="en-US" sz="1400" dirty="0"/>
              <a:t>Bring documents</a:t>
            </a:r>
          </a:p>
          <a:p>
            <a:pPr fontAlgn="base"/>
            <a:endParaRPr lang="en-US" sz="1800" dirty="0"/>
          </a:p>
          <a:p>
            <a:pPr fontAlgn="base"/>
            <a:r>
              <a:rPr lang="en-US" sz="1800" dirty="0"/>
              <a:t>Learning agreement: </a:t>
            </a:r>
          </a:p>
          <a:p>
            <a:pPr lvl="1" fontAlgn="base"/>
            <a:r>
              <a:rPr lang="en-US" sz="1500" dirty="0"/>
              <a:t>To be completed when all courses are approved and signed up for</a:t>
            </a:r>
          </a:p>
          <a:p>
            <a:pPr lvl="1" fontAlgn="base"/>
            <a:r>
              <a:rPr lang="en-US" sz="1500" dirty="0"/>
              <a:t>Changes can be made until 1st September. </a:t>
            </a:r>
          </a:p>
        </p:txBody>
      </p:sp>
    </p:spTree>
    <p:extLst>
      <p:ext uri="{BB962C8B-B14F-4D97-AF65-F5344CB8AC3E}">
        <p14:creationId xmlns:p14="http://schemas.microsoft.com/office/powerpoint/2010/main" val="1706524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A365944-2CE4-95AD-9E0C-E02C3FEC7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716251"/>
          </a:xfrm>
        </p:spPr>
        <p:txBody>
          <a:bodyPr/>
          <a:lstStyle/>
          <a:p>
            <a:r>
              <a:rPr lang="nb-NO" dirty="0" err="1"/>
              <a:t>Internet</a:t>
            </a:r>
            <a:r>
              <a:rPr lang="nb-NO" dirty="0"/>
              <a:t> and Intranet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6028274-2687-BE6A-37FF-F7FA750A5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980703"/>
            <a:ext cx="3868340" cy="490288"/>
          </a:xfrm>
        </p:spPr>
        <p:txBody>
          <a:bodyPr/>
          <a:lstStyle/>
          <a:p>
            <a:r>
              <a:rPr lang="nb-NO" dirty="0" err="1"/>
              <a:t>Internet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9127815-268F-1A48-4686-0DFAC16EC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201" y="1470991"/>
            <a:ext cx="3092815" cy="2297927"/>
          </a:xfrm>
        </p:spPr>
        <p:txBody>
          <a:bodyPr>
            <a:normAutofit/>
          </a:bodyPr>
          <a:lstStyle/>
          <a:p>
            <a:r>
              <a:rPr lang="nb-NO" sz="1600" dirty="0"/>
              <a:t>ntnu.no or for English - </a:t>
            </a:r>
            <a:r>
              <a:rPr lang="nb-NO" sz="1600" dirty="0">
                <a:hlinkClick r:id="rId2"/>
              </a:rPr>
              <a:t>ntnu.edu</a:t>
            </a:r>
            <a:endParaRPr lang="nb-NO" sz="1600" dirty="0"/>
          </a:p>
          <a:p>
            <a:pPr lvl="1"/>
            <a:r>
              <a:rPr lang="nb-NO" sz="1600" dirty="0" err="1"/>
              <a:t>Search</a:t>
            </a:r>
            <a:r>
              <a:rPr lang="nb-NO" sz="1600" dirty="0"/>
              <a:t> </a:t>
            </a:r>
            <a:r>
              <a:rPr lang="nb-NO" sz="1600" dirty="0" err="1"/>
              <a:t>field</a:t>
            </a:r>
            <a:endParaRPr lang="nb-NO" sz="1600" dirty="0"/>
          </a:p>
          <a:p>
            <a:pPr lvl="1"/>
            <a:r>
              <a:rPr lang="nb-NO" sz="1600" dirty="0"/>
              <a:t>Departments (Institutt)</a:t>
            </a:r>
          </a:p>
          <a:p>
            <a:pPr lvl="1"/>
            <a:r>
              <a:rPr lang="nb-NO" sz="1600" dirty="0" err="1"/>
              <a:t>Maps</a:t>
            </a:r>
            <a:endParaRPr lang="nb-NO" sz="1600" dirty="0"/>
          </a:p>
          <a:p>
            <a:pPr lvl="1"/>
            <a:r>
              <a:rPr lang="nb-NO" sz="1600" dirty="0"/>
              <a:t>Services – For students</a:t>
            </a:r>
          </a:p>
          <a:p>
            <a:r>
              <a:rPr lang="nb-NO" sz="1600" dirty="0">
                <a:hlinkClick r:id="rId3"/>
              </a:rPr>
              <a:t>Student in Ålesund</a:t>
            </a:r>
            <a:endParaRPr lang="nb-NO" sz="1600" dirty="0"/>
          </a:p>
          <a:p>
            <a:endParaRPr lang="nb-NO" sz="1600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CEC7491-7F33-C0D7-2E1C-04F2D79318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61284" y="997020"/>
            <a:ext cx="3887391" cy="473971"/>
          </a:xfrm>
        </p:spPr>
        <p:txBody>
          <a:bodyPr/>
          <a:lstStyle/>
          <a:p>
            <a:r>
              <a:rPr lang="nb-NO" dirty="0">
                <a:hlinkClick r:id="rId4"/>
              </a:rPr>
              <a:t>Intranet - Innsida</a:t>
            </a:r>
            <a:endParaRPr lang="nb-NO" dirty="0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D1F76E4-318A-C8FF-1280-D9BBFD82C7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94026" y="1470991"/>
            <a:ext cx="3887391" cy="3684588"/>
          </a:xfrm>
        </p:spPr>
        <p:txBody>
          <a:bodyPr>
            <a:normAutofit/>
          </a:bodyPr>
          <a:lstStyle/>
          <a:p>
            <a:r>
              <a:rPr lang="nb-NO" sz="1600" dirty="0"/>
              <a:t>Log in</a:t>
            </a:r>
          </a:p>
          <a:p>
            <a:r>
              <a:rPr lang="nb-NO" sz="1600" dirty="0"/>
              <a:t>Select </a:t>
            </a:r>
            <a:r>
              <a:rPr lang="nb-NO" sz="1600" dirty="0" err="1"/>
              <a:t>language</a:t>
            </a:r>
            <a:endParaRPr lang="nb-NO" sz="1600" dirty="0"/>
          </a:p>
          <a:p>
            <a:r>
              <a:rPr lang="nb-NO" sz="1600" dirty="0"/>
              <a:t>News </a:t>
            </a:r>
            <a:r>
              <a:rPr lang="nb-NO" sz="1600" dirty="0" err="1"/>
              <a:t>feed</a:t>
            </a:r>
            <a:r>
              <a:rPr lang="nb-NO" sz="1600" dirty="0"/>
              <a:t> – </a:t>
            </a:r>
            <a:r>
              <a:rPr lang="nb-NO" sz="1600" dirty="0" err="1"/>
              <a:t>channels</a:t>
            </a:r>
            <a:endParaRPr lang="nb-NO" sz="1600" dirty="0"/>
          </a:p>
          <a:p>
            <a:r>
              <a:rPr lang="nb-NO" sz="1600" dirty="0"/>
              <a:t>For students – </a:t>
            </a:r>
            <a:r>
              <a:rPr lang="nb-NO" sz="1600" dirty="0" err="1"/>
              <a:t>Shortcuts</a:t>
            </a:r>
            <a:endParaRPr lang="nb-NO" sz="1600" dirty="0"/>
          </a:p>
          <a:p>
            <a:r>
              <a:rPr lang="nb-NO" sz="1600" dirty="0"/>
              <a:t>NTNU – Help (NTNU Hjelp)</a:t>
            </a:r>
          </a:p>
          <a:p>
            <a:endParaRPr lang="nb-NO" sz="1600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0F27032-CA92-56E9-102D-B36913A85F5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8" b="11306"/>
          <a:stretch>
            <a:fillRect/>
          </a:stretch>
        </p:blipFill>
        <p:spPr>
          <a:xfrm>
            <a:off x="101538" y="3282034"/>
            <a:ext cx="8984975" cy="30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18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E1259D7-B792-7C53-825D-83CE06626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838" y="-177314"/>
            <a:ext cx="7886700" cy="1325563"/>
          </a:xfrm>
        </p:spPr>
        <p:txBody>
          <a:bodyPr/>
          <a:lstStyle/>
          <a:p>
            <a:r>
              <a:rPr lang="nb-NO" dirty="0" err="1">
                <a:hlinkClick r:id="rId2"/>
              </a:rPr>
              <a:t>Blackboard</a:t>
            </a:r>
            <a:endParaRPr lang="nb-NO" dirty="0">
              <a:hlinkClick r:id="rId2"/>
            </a:endParaRP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35DBAAB1-46DE-3E5D-52AC-E505107EED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0000" t="-1455"/>
          <a:stretch/>
        </p:blipFill>
        <p:spPr>
          <a:xfrm>
            <a:off x="0" y="686418"/>
            <a:ext cx="5902096" cy="3742459"/>
          </a:xfr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1EBE31F4-3C14-F265-1E0C-2C1BCB9FBC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3846" b="7890"/>
          <a:stretch/>
        </p:blipFill>
        <p:spPr>
          <a:xfrm>
            <a:off x="3233494" y="3101899"/>
            <a:ext cx="5832218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96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595D44-60C5-C45F-0332-7E5D6B5C5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16723"/>
          </a:xfrm>
        </p:spPr>
        <p:txBody>
          <a:bodyPr>
            <a:normAutofit/>
          </a:bodyPr>
          <a:lstStyle/>
          <a:p>
            <a:r>
              <a:rPr lang="nb-NO" dirty="0">
                <a:hlinkClick r:id="rId2"/>
              </a:rPr>
              <a:t>https://i.ntnu.no/en/it-hjelp</a:t>
            </a:r>
            <a:endParaRPr lang="nb-NO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C93F5946-78BF-CC87-1BBF-5756EA4D50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1654" y="857839"/>
            <a:ext cx="8680692" cy="5635035"/>
          </a:xfrm>
        </p:spPr>
      </p:pic>
    </p:spTree>
    <p:extLst>
      <p:ext uri="{BB962C8B-B14F-4D97-AF65-F5344CB8AC3E}">
        <p14:creationId xmlns:p14="http://schemas.microsoft.com/office/powerpoint/2010/main" val="2947004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267D3D-B23D-FEB4-A451-67F5091CA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>
                <a:hlinkClick r:id="rId2"/>
              </a:rPr>
              <a:t>Academic</a:t>
            </a:r>
            <a:r>
              <a:rPr lang="nb-NO" dirty="0">
                <a:hlinkClick r:id="rId2"/>
              </a:rPr>
              <a:t> </a:t>
            </a:r>
            <a:r>
              <a:rPr lang="nb-NO" dirty="0" err="1">
                <a:hlinkClick r:id="rId2"/>
              </a:rPr>
              <a:t>Calendar</a:t>
            </a:r>
            <a:endParaRPr lang="nb-NO" dirty="0">
              <a:hlinkClick r:id="rId2"/>
            </a:endParaRPr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8A2AE290-24DE-1B64-0ADD-A42420D0AE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62160" y="1912103"/>
            <a:ext cx="3887391" cy="3684588"/>
          </a:xfrm>
        </p:spPr>
        <p:txBody>
          <a:bodyPr/>
          <a:lstStyle/>
          <a:p>
            <a:r>
              <a:rPr lang="nb-NO" dirty="0"/>
              <a:t>Courses start 18th </a:t>
            </a:r>
            <a:r>
              <a:rPr lang="nb-NO" dirty="0" err="1"/>
              <a:t>of</a:t>
            </a:r>
            <a:r>
              <a:rPr lang="nb-NO" dirty="0"/>
              <a:t> August</a:t>
            </a:r>
          </a:p>
          <a:p>
            <a:r>
              <a:rPr lang="nb-NO" dirty="0"/>
              <a:t>1st September - deadline</a:t>
            </a:r>
          </a:p>
          <a:p>
            <a:pPr lvl="1"/>
            <a:r>
              <a:rPr lang="nb-NO" dirty="0"/>
              <a:t>Register for </a:t>
            </a:r>
            <a:r>
              <a:rPr lang="nb-NO" dirty="0" err="1"/>
              <a:t>class</a:t>
            </a:r>
            <a:r>
              <a:rPr lang="nb-NO" dirty="0"/>
              <a:t>/</a:t>
            </a:r>
            <a:r>
              <a:rPr lang="nb-NO" dirty="0" err="1"/>
              <a:t>exam</a:t>
            </a:r>
            <a:endParaRPr lang="nb-NO" dirty="0"/>
          </a:p>
          <a:p>
            <a:pPr lvl="1"/>
            <a:r>
              <a:rPr lang="nb-NO" dirty="0" err="1"/>
              <a:t>Pay</a:t>
            </a:r>
            <a:r>
              <a:rPr lang="nb-NO" dirty="0"/>
              <a:t> semester </a:t>
            </a:r>
            <a:r>
              <a:rPr lang="nb-NO" dirty="0" err="1"/>
              <a:t>fee</a:t>
            </a:r>
            <a:endParaRPr lang="nb-NO" dirty="0"/>
          </a:p>
          <a:p>
            <a:r>
              <a:rPr lang="nb-NO" dirty="0" err="1"/>
              <a:t>Exam</a:t>
            </a:r>
            <a:r>
              <a:rPr lang="nb-NO" dirty="0"/>
              <a:t> </a:t>
            </a:r>
            <a:r>
              <a:rPr lang="nb-NO" dirty="0" err="1"/>
              <a:t>period</a:t>
            </a:r>
            <a:r>
              <a:rPr lang="nb-NO" dirty="0"/>
              <a:t> 19 Nov – 19 </a:t>
            </a:r>
            <a:r>
              <a:rPr lang="nb-NO" dirty="0" err="1"/>
              <a:t>Dec</a:t>
            </a:r>
            <a:endParaRPr lang="nb-NO" dirty="0"/>
          </a:p>
          <a:p>
            <a:pPr lvl="1"/>
            <a:r>
              <a:rPr lang="nb-NO" dirty="0" err="1"/>
              <a:t>Withdraw</a:t>
            </a:r>
            <a:r>
              <a:rPr lang="nb-NO" dirty="0"/>
              <a:t> 14 </a:t>
            </a:r>
            <a:r>
              <a:rPr lang="nb-NO" dirty="0" err="1"/>
              <a:t>days</a:t>
            </a:r>
            <a:r>
              <a:rPr lang="nb-NO" dirty="0"/>
              <a:t> </a:t>
            </a:r>
            <a:r>
              <a:rPr lang="nb-NO" dirty="0" err="1"/>
              <a:t>before</a:t>
            </a:r>
            <a:r>
              <a:rPr lang="nb-NO" dirty="0"/>
              <a:t> </a:t>
            </a:r>
            <a:r>
              <a:rPr lang="nb-NO" dirty="0" err="1"/>
              <a:t>exam</a:t>
            </a:r>
            <a:endParaRPr lang="nb-NO" dirty="0"/>
          </a:p>
          <a:p>
            <a:pPr lvl="1"/>
            <a:r>
              <a:rPr lang="nb-NO" dirty="0" err="1"/>
              <a:t>Check</a:t>
            </a:r>
            <a:r>
              <a:rPr lang="nb-NO" dirty="0"/>
              <a:t> </a:t>
            </a:r>
            <a:r>
              <a:rPr lang="nb-NO" dirty="0" err="1"/>
              <a:t>each</a:t>
            </a:r>
            <a:r>
              <a:rPr lang="nb-NO" dirty="0"/>
              <a:t> </a:t>
            </a:r>
            <a:r>
              <a:rPr lang="nb-NO" dirty="0" err="1"/>
              <a:t>course</a:t>
            </a:r>
            <a:r>
              <a:rPr lang="nb-NO" dirty="0"/>
              <a:t> for </a:t>
            </a:r>
            <a:r>
              <a:rPr lang="nb-NO" dirty="0" err="1"/>
              <a:t>exam</a:t>
            </a:r>
            <a:r>
              <a:rPr lang="nb-NO" dirty="0"/>
              <a:t> date</a:t>
            </a:r>
          </a:p>
          <a:p>
            <a:pPr lvl="1"/>
            <a:endParaRPr lang="nb-NO" dirty="0"/>
          </a:p>
          <a:p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5E0994D-93D7-05C7-F77B-96A12A412C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197" r="1"/>
          <a:stretch>
            <a:fillRect/>
          </a:stretch>
        </p:blipFill>
        <p:spPr>
          <a:xfrm>
            <a:off x="7447005" y="1688332"/>
            <a:ext cx="1696994" cy="2869723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F145E0BD-EBD7-3B05-F078-2203DD6FF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1613" y="1281448"/>
            <a:ext cx="3093330" cy="494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86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07C96E-7B7D-DA12-82AB-4022A2D44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6117700" y="3087675"/>
            <a:ext cx="4961614" cy="71049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  <a:hlinkClick r:id="rId2"/>
              </a:rPr>
              <a:t>https://i.ntnu.no/ny-student</a:t>
            </a:r>
            <a:endParaRPr lang="nb-NO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604F306C-1638-4BAF-36D8-4ECA1ECAD0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128" r="1540" b="7698"/>
          <a:stretch>
            <a:fillRect/>
          </a:stretch>
        </p:blipFill>
        <p:spPr>
          <a:xfrm>
            <a:off x="174929" y="735489"/>
            <a:ext cx="5080884" cy="1029714"/>
          </a:xfrm>
          <a:prstGeom prst="rect">
            <a:avLst/>
          </a:prstGeom>
        </p:spPr>
      </p:pic>
      <p:grpSp>
        <p:nvGrpSpPr>
          <p:cNvPr id="21" name="Gruppe 20">
            <a:extLst>
              <a:ext uri="{FF2B5EF4-FFF2-40B4-BE49-F238E27FC236}">
                <a16:creationId xmlns:a16="http://schemas.microsoft.com/office/drawing/2014/main" id="{B8808765-6953-3F3C-FE9D-2E3C61EB0928}"/>
              </a:ext>
            </a:extLst>
          </p:cNvPr>
          <p:cNvGrpSpPr/>
          <p:nvPr/>
        </p:nvGrpSpPr>
        <p:grpSpPr>
          <a:xfrm>
            <a:off x="190247" y="1963986"/>
            <a:ext cx="8165257" cy="4158525"/>
            <a:chOff x="319218" y="1765203"/>
            <a:chExt cx="8165257" cy="4158525"/>
          </a:xfrm>
        </p:grpSpPr>
        <p:pic>
          <p:nvPicPr>
            <p:cNvPr id="12" name="Bilde 11">
              <a:extLst>
                <a:ext uri="{FF2B5EF4-FFF2-40B4-BE49-F238E27FC236}">
                  <a16:creationId xmlns:a16="http://schemas.microsoft.com/office/drawing/2014/main" id="{A5B922D4-94D8-AE04-9E64-B2A17FC37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9218" y="1765203"/>
              <a:ext cx="4222228" cy="1663797"/>
            </a:xfrm>
            <a:prstGeom prst="rect">
              <a:avLst/>
            </a:prstGeom>
          </p:spPr>
        </p:pic>
        <p:pic>
          <p:nvPicPr>
            <p:cNvPr id="14" name="Bilde 13">
              <a:extLst>
                <a:ext uri="{FF2B5EF4-FFF2-40B4-BE49-F238E27FC236}">
                  <a16:creationId xmlns:a16="http://schemas.microsoft.com/office/drawing/2014/main" id="{8828B89D-A5C3-2035-EAD1-9D05B9A9E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1872" y="3460221"/>
              <a:ext cx="4000321" cy="1258342"/>
            </a:xfrm>
            <a:prstGeom prst="rect">
              <a:avLst/>
            </a:prstGeom>
          </p:spPr>
        </p:pic>
        <p:pic>
          <p:nvPicPr>
            <p:cNvPr id="16" name="Bilde 15">
              <a:extLst>
                <a:ext uri="{FF2B5EF4-FFF2-40B4-BE49-F238E27FC236}">
                  <a16:creationId xmlns:a16="http://schemas.microsoft.com/office/drawing/2014/main" id="{308AEF91-E551-EE04-522A-266E0B0AF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784"/>
            <a:stretch>
              <a:fillRect/>
            </a:stretch>
          </p:blipFill>
          <p:spPr>
            <a:xfrm>
              <a:off x="391872" y="4749785"/>
              <a:ext cx="4000321" cy="1173943"/>
            </a:xfrm>
            <a:prstGeom prst="rect">
              <a:avLst/>
            </a:prstGeom>
          </p:spPr>
        </p:pic>
        <p:pic>
          <p:nvPicPr>
            <p:cNvPr id="18" name="Bilde 17">
              <a:extLst>
                <a:ext uri="{FF2B5EF4-FFF2-40B4-BE49-F238E27FC236}">
                  <a16:creationId xmlns:a16="http://schemas.microsoft.com/office/drawing/2014/main" id="{377F3D28-AB5E-9F37-407D-17C613F14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92193" y="2010859"/>
              <a:ext cx="4092282" cy="1360523"/>
            </a:xfrm>
            <a:prstGeom prst="rect">
              <a:avLst/>
            </a:prstGeom>
          </p:spPr>
        </p:pic>
        <p:pic>
          <p:nvPicPr>
            <p:cNvPr id="20" name="Bilde 19">
              <a:extLst>
                <a:ext uri="{FF2B5EF4-FFF2-40B4-BE49-F238E27FC236}">
                  <a16:creationId xmlns:a16="http://schemas.microsoft.com/office/drawing/2014/main" id="{39560614-F836-047D-633A-427B8D933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3731"/>
            <a:stretch>
              <a:fillRect/>
            </a:stretch>
          </p:blipFill>
          <p:spPr>
            <a:xfrm>
              <a:off x="4541445" y="3486619"/>
              <a:ext cx="3878985" cy="992116"/>
            </a:xfrm>
            <a:prstGeom prst="rect">
              <a:avLst/>
            </a:prstGeom>
          </p:spPr>
        </p:pic>
      </p:grpSp>
      <p:cxnSp>
        <p:nvCxnSpPr>
          <p:cNvPr id="4" name="Rett pilkobling 3">
            <a:extLst>
              <a:ext uri="{FF2B5EF4-FFF2-40B4-BE49-F238E27FC236}">
                <a16:creationId xmlns:a16="http://schemas.microsoft.com/office/drawing/2014/main" id="{C49377C2-3E93-9D45-FA98-FD08759EFEF4}"/>
              </a:ext>
            </a:extLst>
          </p:cNvPr>
          <p:cNvCxnSpPr/>
          <p:nvPr/>
        </p:nvCxnSpPr>
        <p:spPr>
          <a:xfrm flipH="1">
            <a:off x="3625795" y="596348"/>
            <a:ext cx="2186608" cy="556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tt pilkobling 5">
            <a:extLst>
              <a:ext uri="{FF2B5EF4-FFF2-40B4-BE49-F238E27FC236}">
                <a16:creationId xmlns:a16="http://schemas.microsoft.com/office/drawing/2014/main" id="{074114A9-AEC1-695E-D352-04539A3E1B03}"/>
              </a:ext>
            </a:extLst>
          </p:cNvPr>
          <p:cNvCxnSpPr/>
          <p:nvPr/>
        </p:nvCxnSpPr>
        <p:spPr>
          <a:xfrm flipH="1" flipV="1">
            <a:off x="3315694" y="1765203"/>
            <a:ext cx="2321781" cy="1987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Sylinder 6">
            <a:extLst>
              <a:ext uri="{FF2B5EF4-FFF2-40B4-BE49-F238E27FC236}">
                <a16:creationId xmlns:a16="http://schemas.microsoft.com/office/drawing/2014/main" id="{10A98203-7344-3327-7BBA-B96DC612E411}"/>
              </a:ext>
            </a:extLst>
          </p:cNvPr>
          <p:cNvSpPr txBox="1"/>
          <p:nvPr/>
        </p:nvSpPr>
        <p:spPr>
          <a:xfrm>
            <a:off x="5812403" y="382873"/>
            <a:ext cx="2562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/>
              <a:t>Master’s</a:t>
            </a:r>
            <a:r>
              <a:rPr lang="nb-NO" dirty="0"/>
              <a:t> </a:t>
            </a:r>
            <a:r>
              <a:rPr lang="nb-NO" dirty="0" err="1"/>
              <a:t>degree</a:t>
            </a:r>
            <a:r>
              <a:rPr lang="nb-NO" dirty="0"/>
              <a:t> students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D471C967-AF5C-D63D-BA19-14C6E6B28108}"/>
              </a:ext>
            </a:extLst>
          </p:cNvPr>
          <p:cNvSpPr txBox="1"/>
          <p:nvPr/>
        </p:nvSpPr>
        <p:spPr>
          <a:xfrm>
            <a:off x="5637475" y="1807541"/>
            <a:ext cx="1928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Exchange students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BE2B0275-5260-1AA6-890D-636E3F19BB87}"/>
              </a:ext>
            </a:extLst>
          </p:cNvPr>
          <p:cNvSpPr txBox="1"/>
          <p:nvPr/>
        </p:nvSpPr>
        <p:spPr>
          <a:xfrm>
            <a:off x="262901" y="320035"/>
            <a:ext cx="39326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i="0" dirty="0">
                <a:solidFill>
                  <a:srgbClr val="272833"/>
                </a:solidFill>
                <a:effectLst/>
                <a:latin typeface="Aptos" panose="020B0004020202020204" pitchFamily="34" charset="0"/>
                <a:cs typeface="Quire Sans" panose="020B0502040204020203" pitchFamily="34" charset="0"/>
                <a:hlinkClick r:id="rId2"/>
              </a:rPr>
              <a:t>Welcome as a new student</a:t>
            </a:r>
            <a:endParaRPr lang="en-US" sz="2400" b="1" i="0" dirty="0">
              <a:solidFill>
                <a:srgbClr val="272833"/>
              </a:solidFill>
              <a:effectLst/>
              <a:latin typeface="Aptos" panose="020B0004020202020204" pitchFamily="34" charset="0"/>
              <a:cs typeface="Quire Sans" panose="020B0502040204020203" pitchFamily="34" charset="0"/>
            </a:endParaRPr>
          </a:p>
          <a:p>
            <a:endParaRPr lang="nb-NO" dirty="0">
              <a:latin typeface="Aptos" panose="020B0004020202020204" pitchFamily="34" charset="0"/>
              <a:cs typeface="Quire Sans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352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2B3F4522-2452-468C-769B-847E994DC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990" y="0"/>
            <a:ext cx="4107017" cy="6439218"/>
          </a:xfrm>
        </p:spPr>
      </p:pic>
      <p:pic>
        <p:nvPicPr>
          <p:cNvPr id="8" name="Grafikk 7" descr="Åpen bok med bord lampe, bøker, penn og blyant">
            <a:extLst>
              <a:ext uri="{FF2B5EF4-FFF2-40B4-BE49-F238E27FC236}">
                <a16:creationId xmlns:a16="http://schemas.microsoft.com/office/drawing/2014/main" id="{9BC42FB0-A433-6109-E28C-FEBF3041C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90375" y="2321780"/>
            <a:ext cx="3653625" cy="365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5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D7974B-053A-258E-2356-6A19D56EB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>
                <a:hlinkClick r:id="rId2"/>
              </a:rPr>
              <a:t>StudentWeb</a:t>
            </a: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AFEA3E4-E977-03D4-7063-F02DFCFD8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773" y="104939"/>
            <a:ext cx="5772418" cy="6072024"/>
          </a:xfrm>
          <a:prstGeom prst="rect">
            <a:avLst/>
          </a:prstGeom>
          <a:ln>
            <a:noFill/>
          </a:ln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486AFA11-D6D9-4FD7-5A20-9E92D67F0DC3}"/>
              </a:ext>
            </a:extLst>
          </p:cNvPr>
          <p:cNvSpPr/>
          <p:nvPr/>
        </p:nvSpPr>
        <p:spPr>
          <a:xfrm>
            <a:off x="3132814" y="1916264"/>
            <a:ext cx="3283889" cy="747423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BE62E5D7-27A5-1C56-9F3F-A7D6EE507904}"/>
              </a:ext>
            </a:extLst>
          </p:cNvPr>
          <p:cNvSpPr txBox="1"/>
          <p:nvPr/>
        </p:nvSpPr>
        <p:spPr>
          <a:xfrm>
            <a:off x="628650" y="2289975"/>
            <a:ext cx="20079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>
                <a:solidFill>
                  <a:srgbClr val="FF0000"/>
                </a:solidFill>
              </a:rPr>
              <a:t>Remember</a:t>
            </a:r>
            <a:r>
              <a:rPr lang="nb-NO" dirty="0">
                <a:solidFill>
                  <a:srgbClr val="FF0000"/>
                </a:solidFill>
              </a:rPr>
              <a:t> to approve </a:t>
            </a:r>
            <a:r>
              <a:rPr lang="nb-NO" dirty="0" err="1">
                <a:solidFill>
                  <a:srgbClr val="FF0000"/>
                </a:solidFill>
              </a:rPr>
              <a:t>use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err="1">
                <a:solidFill>
                  <a:srgbClr val="FF0000"/>
                </a:solidFill>
              </a:rPr>
              <a:t>of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err="1">
                <a:solidFill>
                  <a:srgbClr val="FF0000"/>
                </a:solidFill>
              </a:rPr>
              <a:t>picture</a:t>
            </a:r>
            <a:r>
              <a:rPr lang="nb-NO" dirty="0">
                <a:solidFill>
                  <a:srgbClr val="FF0000"/>
                </a:solidFill>
              </a:rPr>
              <a:t> in order to </a:t>
            </a:r>
            <a:r>
              <a:rPr lang="nb-NO" dirty="0" err="1">
                <a:solidFill>
                  <a:srgbClr val="FF0000"/>
                </a:solidFill>
              </a:rPr>
              <a:t>get</a:t>
            </a:r>
            <a:r>
              <a:rPr lang="nb-NO" dirty="0">
                <a:solidFill>
                  <a:srgbClr val="FF0000"/>
                </a:solidFill>
              </a:rPr>
              <a:t> a digital student ID in </a:t>
            </a:r>
            <a:r>
              <a:rPr lang="nb-NO" dirty="0" err="1">
                <a:solidFill>
                  <a:srgbClr val="FF0000"/>
                </a:solidFill>
              </a:rPr>
              <a:t>the</a:t>
            </a:r>
            <a:r>
              <a:rPr lang="nb-NO" dirty="0">
                <a:solidFill>
                  <a:srgbClr val="FF0000"/>
                </a:solidFill>
              </a:rPr>
              <a:t> Student ID App (My </a:t>
            </a:r>
            <a:r>
              <a:rPr lang="nb-NO" dirty="0" err="1">
                <a:solidFill>
                  <a:srgbClr val="FF0000"/>
                </a:solidFill>
              </a:rPr>
              <a:t>profile</a:t>
            </a:r>
            <a:r>
              <a:rPr lang="nb-NO" dirty="0">
                <a:solidFill>
                  <a:srgbClr val="FF0000"/>
                </a:solidFill>
              </a:rPr>
              <a:t> – </a:t>
            </a:r>
            <a:r>
              <a:rPr lang="nb-NO" dirty="0" err="1">
                <a:solidFill>
                  <a:srgbClr val="FF0000"/>
                </a:solidFill>
              </a:rPr>
              <a:t>Consent</a:t>
            </a:r>
            <a:r>
              <a:rPr lang="nb-NO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36227BF1-FA28-6FBF-A47C-1CF2AB603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048547" y="4007236"/>
            <a:ext cx="3463362" cy="56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8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DB400FBC54DE4F8EE4F31E297022BF" ma:contentTypeVersion="10" ma:contentTypeDescription="Create a new document." ma:contentTypeScope="" ma:versionID="4a89098ae158e3f6493ceff537608c63">
  <xsd:schema xmlns:xsd="http://www.w3.org/2001/XMLSchema" xmlns:xs="http://www.w3.org/2001/XMLSchema" xmlns:p="http://schemas.microsoft.com/office/2006/metadata/properties" xmlns:ns2="a11ea48c-8491-4857-be0a-bc71d6791150" targetNamespace="http://schemas.microsoft.com/office/2006/metadata/properties" ma:root="true" ma:fieldsID="bbe1a1039a43bf82d983d654ec35b008" ns2:_="">
    <xsd:import namespace="a11ea48c-8491-4857-be0a-bc71d67911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1ea48c-8491-4857-be0a-bc71d67911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48E2F77-A102-4163-AA9A-65695163C657}">
  <ds:schemaRefs>
    <ds:schemaRef ds:uri="a11ea48c-8491-4857-be0a-bc71d679115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25E471B-FF53-46D8-AA62-03B3B6BB1D11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a11ea48c-8491-4857-be0a-bc71d6791150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2CF93ED-082C-48D4-B760-B045B23FFC9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687</Words>
  <Application>Microsoft Office PowerPoint</Application>
  <PresentationFormat>Skjermfremvisning (4:3)</PresentationFormat>
  <Paragraphs>94</Paragraphs>
  <Slides>21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21</vt:i4>
      </vt:variant>
    </vt:vector>
  </HeadingPairs>
  <TitlesOfParts>
    <vt:vector size="27" baseType="lpstr">
      <vt:lpstr>Aptos</vt:lpstr>
      <vt:lpstr>Arial</vt:lpstr>
      <vt:lpstr>Calibri</vt:lpstr>
      <vt:lpstr>Calibri Light</vt:lpstr>
      <vt:lpstr>Wingdings</vt:lpstr>
      <vt:lpstr>Office-tema</vt:lpstr>
      <vt:lpstr>PowerPoint-presentasjon</vt:lpstr>
      <vt:lpstr>3 information channels at NTNU </vt:lpstr>
      <vt:lpstr>Internet and Intranet</vt:lpstr>
      <vt:lpstr>Blackboard</vt:lpstr>
      <vt:lpstr>https://i.ntnu.no/en/it-hjelp</vt:lpstr>
      <vt:lpstr>Academic Calendar</vt:lpstr>
      <vt:lpstr>https://i.ntnu.no/ny-student</vt:lpstr>
      <vt:lpstr>PowerPoint-presentasjon</vt:lpstr>
      <vt:lpstr>StudentWeb</vt:lpstr>
      <vt:lpstr>Create a user account</vt:lpstr>
      <vt:lpstr>Student card</vt:lpstr>
      <vt:lpstr>Digital Student ID</vt:lpstr>
      <vt:lpstr>Register for courses and exams</vt:lpstr>
      <vt:lpstr>PowerPoint-presentasjon</vt:lpstr>
      <vt:lpstr>PowerPoint-presentasjon</vt:lpstr>
      <vt:lpstr>PowerPoint-presentasjon</vt:lpstr>
      <vt:lpstr>Course schedules (Timeplan) </vt:lpstr>
      <vt:lpstr>Erasmus+ students: Course registration, Documents and Signatures</vt:lpstr>
      <vt:lpstr>Erasmus+ students: Course selection and registration</vt:lpstr>
      <vt:lpstr>Process for getting your courses </vt:lpstr>
      <vt:lpstr>Erasmus+ students: Documents and signatures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Kristian Severeide</dc:creator>
  <cp:lastModifiedBy>Karen Marie Måseide Hovland</cp:lastModifiedBy>
  <cp:revision>30</cp:revision>
  <dcterms:created xsi:type="dcterms:W3CDTF">2021-01-08T10:10:08Z</dcterms:created>
  <dcterms:modified xsi:type="dcterms:W3CDTF">2025-08-11T06:45:34Z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0x010100D4DB400FBC54DE4F8EE4F31E297022BF</vt:lpwstr>
  </property>
</Properties>
</file>