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744" r:id="rId4"/>
  </p:sldMasterIdLst>
  <p:notesMasterIdLst>
    <p:notesMasterId r:id="rId42"/>
  </p:notesMasterIdLst>
  <p:sldIdLst>
    <p:sldId id="1213" r:id="rId5"/>
    <p:sldId id="1290" r:id="rId6"/>
    <p:sldId id="1291" r:id="rId7"/>
    <p:sldId id="1282" r:id="rId8"/>
    <p:sldId id="1284" r:id="rId9"/>
    <p:sldId id="256" r:id="rId10"/>
    <p:sldId id="1216" r:id="rId11"/>
    <p:sldId id="1266" r:id="rId12"/>
    <p:sldId id="257" r:id="rId13"/>
    <p:sldId id="1215" r:id="rId14"/>
    <p:sldId id="258" r:id="rId15"/>
    <p:sldId id="1288" r:id="rId16"/>
    <p:sldId id="278" r:id="rId17"/>
    <p:sldId id="1214" r:id="rId18"/>
    <p:sldId id="1287" r:id="rId19"/>
    <p:sldId id="1226" r:id="rId20"/>
    <p:sldId id="1295" r:id="rId21"/>
    <p:sldId id="1293" r:id="rId22"/>
    <p:sldId id="1307" r:id="rId23"/>
    <p:sldId id="1245" r:id="rId24"/>
    <p:sldId id="1292" r:id="rId25"/>
    <p:sldId id="1224" r:id="rId26"/>
    <p:sldId id="1286" r:id="rId27"/>
    <p:sldId id="1296" r:id="rId28"/>
    <p:sldId id="1289" r:id="rId29"/>
    <p:sldId id="1297" r:id="rId30"/>
    <p:sldId id="1298" r:id="rId31"/>
    <p:sldId id="1299" r:id="rId32"/>
    <p:sldId id="1305" r:id="rId33"/>
    <p:sldId id="1301" r:id="rId34"/>
    <p:sldId id="1267" r:id="rId35"/>
    <p:sldId id="1300" r:id="rId36"/>
    <p:sldId id="1263" r:id="rId37"/>
    <p:sldId id="1302" r:id="rId38"/>
    <p:sldId id="1268" r:id="rId39"/>
    <p:sldId id="1262" r:id="rId40"/>
    <p:sldId id="1269" r:id="rId41"/>
  </p:sldIdLst>
  <p:sldSz cx="9144000" cy="6858000" type="screen4x3"/>
  <p:notesSz cx="9926638" cy="6797675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ian Severeide" initials="KS" lastIdx="2" clrIdx="0">
    <p:extLst>
      <p:ext uri="{19B8F6BF-5375-455C-9EA6-DF929625EA0E}">
        <p15:presenceInfo xmlns:p15="http://schemas.microsoft.com/office/powerpoint/2012/main" userId="S::krissev@ntnu.no::3c4c0b11-69f7-428a-91dc-e8417fa120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609"/>
    <a:srgbClr val="024EA2"/>
    <a:srgbClr val="0D3475"/>
    <a:srgbClr val="BBA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6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E070F-056A-EF46-8F28-B603D057C661}" type="datetimeFigureOut">
              <a:rPr lang="nb-NO" smtClean="0"/>
              <a:t>11.08.2025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71C88-A8C4-B64E-9416-E16EC25648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0678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71C88-A8C4-B64E-9416-E16EC2564890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8605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71C88-A8C4-B64E-9416-E16EC256489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74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ED6906-F97C-4613-9CA0-9550FB037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B4630EA-9818-406B-B951-913F9EC345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A4A714F-3C24-4E04-B8B9-8F35AA5ED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F18A472-7AB3-475E-8C1E-3C5F7C3C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827D70-2CD8-45FD-9C05-734FCEBCD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41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5BA7EA-3D92-47C6-8D44-56CE83224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B66682E-E290-4324-9455-62ACD3498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3B538B6-0A12-4968-9C74-57FA99B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9AD2EB2-E8C8-49DF-8D44-8DF3BEE0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CBAA366-FEEB-44EE-BED1-5063584C4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28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0331615-5EE1-445D-AAFA-6CB2FA2791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5793EBC-48B3-49AA-91A9-3B80DD558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CFE566-4954-4DEE-88B8-111BD440A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81EDD7A-E29E-46BC-8EBA-CF5943FC9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2FA719E-A18D-499B-A6C4-918482953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831478-E082-4448-B2E1-3CD60B482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3E2F13-AC03-4E81-85E5-2DC7838B1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0195DF7-BB10-4F67-A432-879092C6F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01AA5CD-C61E-440F-A391-DF1FC5F6A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4CC2D6-544A-4BE5-BD06-46CEA247B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16D265CB-857B-4F00-91A1-733DDEF541CE}"/>
              </a:ext>
            </a:extLst>
          </p:cNvPr>
          <p:cNvSpPr txBox="1">
            <a:spLocks/>
          </p:cNvSpPr>
          <p:nvPr userDrawn="1"/>
        </p:nvSpPr>
        <p:spPr>
          <a:xfrm>
            <a:off x="115119" y="6537870"/>
            <a:ext cx="342081" cy="252102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1" i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nb-NO" b="1" i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077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DA1390-1B98-4033-940C-3F59B9C50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2F88BB5-F7B3-4DB2-96EE-478BC4EC4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B3D6BE3-A8D5-4667-994C-F5FF8BAA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A129789-EF27-40A2-8501-B24F06111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E14539B-AC94-4326-A19E-45DA0C5B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9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E92588-80A7-495B-A8D4-185837889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7AF814F-1116-4467-A073-FFCD4C326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5FB4DD9-6391-4216-B28A-9B85C8A9C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E078D14-6D6E-4283-9FFE-D7A0C2D9F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143BD96-CDAA-4179-87FF-19E15DAD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5AC52EC-0884-415D-8D7F-7D7DA3B41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3AA8AA-BB00-45DC-841C-DE5D726BE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95FDFB1-2287-431C-AECF-445FB1056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564CB95-1E34-4932-A9DE-90AB44F12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D8CEB2C-EEA2-4253-8AC6-CA342BA864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87B878B-01A7-4C6E-BDA8-72C965C202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0CA6B1F-A556-4941-B422-48C073AA7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DAE23CC-BD50-4177-B763-B321626C0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2D264F0-7F2E-49AA-8AC5-1F75C2B56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8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6040CE-16EA-4C88-A707-7F87D24B6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6F50BB4-A0F5-4114-94DB-7BCAA12BA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253EC8F-15F2-410D-928D-E89FD346E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EE335B6-9CB5-45AE-9CD7-B7DBBE9F3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44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7714290-BD61-4505-897D-EB1EBFCD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99E12EE-CE11-4177-9EC7-19B8217ED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5C2DDD8-92A7-4D1E-B311-365B3608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7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3DB46E-BB04-49A6-918B-F93C54233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69A6C87-0F63-4E6B-B84A-9A3899210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214B851-0745-4195-9E1A-F770C3A54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12FA2C6-EFB5-492A-8091-16EE18D32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465E4BF-D77C-4AE2-9575-E559F1A54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3D11F41-CE4E-458A-BC3E-27A7AB12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57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C6F715-B822-4ECD-933A-4E3B7AC22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D501282-213E-4E36-A548-42B1D888D3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E7AA913-A16E-4181-8B18-F1549A555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E66E898-6283-4075-9037-FB226F2AE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A854E64-D482-406E-8A6A-D12117A4C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C4851EB-4F21-4AB5-90E2-13E2C5719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39BD6C2-FB8E-4AB2-A176-EC6C55C6E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FBADC4F-188F-4A6F-B8E8-D123994E5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8F93CD6-D260-4C1E-884A-91E0A71D69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6D94560-931C-4E46-8EAC-4D56BB7D0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0D03189-9CA6-4960-B88C-67D76AE4D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Bilde 6" descr="hor_blaa_stripe.jpg">
            <a:extLst>
              <a:ext uri="{FF2B5EF4-FFF2-40B4-BE49-F238E27FC236}">
                <a16:creationId xmlns:a16="http://schemas.microsoft.com/office/drawing/2014/main" id="{D945BCCA-D519-494B-A856-E27538FF26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8336"/>
            <a:ext cx="9144000" cy="35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2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www.fadderweb.no/" TargetMode="External"/><Relationship Id="rId7" Type="http://schemas.openxmlformats.org/officeDocument/2006/relationships/image" Target="../media/image47.jpeg"/><Relationship Id="rId2" Type="http://schemas.openxmlformats.org/officeDocument/2006/relationships/hyperlink" Target="https://www.instagram.com/internationalstudents.aalesun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hyperlink" Target="https://www.ntnu.no/studentliv/alesund" TargetMode="External"/><Relationship Id="rId4" Type="http://schemas.openxmlformats.org/officeDocument/2006/relationships/hyperlink" Target="https://org.ntnu.no/ntnui-aalesund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ntnu.edu/studi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tnu.edu/lifeandhousing/alesund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hyperlink" Target="https://i.ntnu.no/ny-studen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ammr.no/" TargetMode="External"/><Relationship Id="rId7" Type="http://schemas.openxmlformats.org/officeDocument/2006/relationships/image" Target="../media/image60.png"/><Relationship Id="rId2" Type="http://schemas.openxmlformats.org/officeDocument/2006/relationships/hyperlink" Target="https://use.mazemap.com/#v=1&amp;campusid=91&amp;zlevel=1&amp;center=6.234634,62.471655&amp;zoom=16.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hyperlink" Target="https://i.ntnu.no/ny-student" TargetMode="External"/><Relationship Id="rId4" Type="http://schemas.openxmlformats.org/officeDocument/2006/relationships/hyperlink" Target="https://i.ntnu.no/timeplan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hyperlink" Target="https://frammr.no/journey/timetables-and-line-maps/bus/?sprak=3" TargetMode="Externa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frammr.no/FRAM/Tickets/Buy-a-ticket" TargetMode="External"/><Relationship Id="rId5" Type="http://schemas.openxmlformats.org/officeDocument/2006/relationships/hyperlink" Target="https://en.frammr.no/" TargetMode="External"/><Relationship Id="rId4" Type="http://schemas.openxmlformats.org/officeDocument/2006/relationships/hyperlink" Target="https://frammr.no/billettar/billettar-og-prisar/aldersgrenser-og-rabattar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.ntnu.no/en/veiledning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frammr.no/FRAM/Tickets/Buy-a-ticket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jordnorway.com/en/inspiration/alesund--the-art-nouveau-town" TargetMode="External"/><Relationship Id="rId2" Type="http://schemas.openxmlformats.org/officeDocument/2006/relationships/hyperlink" Target="https://gofjords.com/inspiration/norway/10-reasons-to-visit-alesund.fUkUWoXUSVyzEicgSE95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visitnorway.com/places-to-go/fjord-norway/alesund-sunnmore/" TargetMode="External"/><Relationship Id="rId4" Type="http://schemas.openxmlformats.org/officeDocument/2006/relationships/hyperlink" Target="https://www.fjordnorway.com/en/destinations/alesund--geiranger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opplevrunde.no/" TargetMode="External"/><Relationship Id="rId13" Type="http://schemas.openxmlformats.org/officeDocument/2006/relationships/hyperlink" Target="https://www.stikkut.no/" TargetMode="External"/><Relationship Id="rId3" Type="http://schemas.openxmlformats.org/officeDocument/2006/relationships/hyperlink" Target="https://www.fjords.com/the-hjorundfjord/" TargetMode="External"/><Relationship Id="rId7" Type="http://schemas.openxmlformats.org/officeDocument/2006/relationships/hyperlink" Target="https://www.sunnmorsalpane.no/" TargetMode="External"/><Relationship Id="rId12" Type="http://schemas.openxmlformats.org/officeDocument/2006/relationships/hyperlink" Target="https://english.dnt.no/?_ga=2.5825393.370308794.1691734213-1512884134.1691734213&amp;_gl=1*1ahn4l1*_ga*MTUxMjg4NDEzNC4xNjkxNzM0MjEz*_ga_63XYTWFZRL*MTY5MTczNDIxMi4xLjAuMTY5MTczNDIxNC4wLjAuMA..*_fplc*YjlQQ0ZSMHlDSXNvekxxWHlMRFpBVUYlMkJKOTMwUEZxdTYybm1KNENQSGxhcHdsZEpMNUQ4VkRVN1VMTGltJTJCaTd4bCUyQk01bzJIR3RMMldiblV0YjNBTURta3B2NEFkaUZZNDElMkZvM3hVd1J4JTJCN2xpUWQ2bkhRZUVFa2Nrd0NhUSUzRCUzRA..*_ga_3MMQDD50CZ*MTY5MTczNDIxMy4xLjAuMTY5MTczNDIxNC42MC4wLjA." TargetMode="External"/><Relationship Id="rId2" Type="http://schemas.openxmlformats.org/officeDocument/2006/relationships/hyperlink" Target="https://www.visitnorway.com/places-to-go/fjord-norway/the-geirangerfjord/" TargetMode="Externa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strandafjellet.no/no" TargetMode="External"/><Relationship Id="rId11" Type="http://schemas.openxmlformats.org/officeDocument/2006/relationships/hyperlink" Target="https://romsdal.com/" TargetMode="External"/><Relationship Id="rId5" Type="http://schemas.openxmlformats.org/officeDocument/2006/relationships/hyperlink" Target="https://www.nasjonaleturistveger.no/en/routes/atlanterhavsvegen/" TargetMode="External"/><Relationship Id="rId15" Type="http://schemas.openxmlformats.org/officeDocument/2006/relationships/hyperlink" Target="https://www.visitnorway.no/listings/strandafjellet-skisenter/18832/" TargetMode="External"/><Relationship Id="rId10" Type="http://schemas.openxmlformats.org/officeDocument/2006/relationships/hyperlink" Target="https://www.valldal.no/en/" TargetMode="External"/><Relationship Id="rId4" Type="http://schemas.openxmlformats.org/officeDocument/2006/relationships/hyperlink" Target="https://www.visitnorway.no/listings/sunnm%C3%B8rsalpane/13982/" TargetMode="External"/><Relationship Id="rId9" Type="http://schemas.openxmlformats.org/officeDocument/2006/relationships/hyperlink" Target="https://www.fjordnorway.com/en/attractions/stadlandet" TargetMode="External"/><Relationship Id="rId14" Type="http://schemas.openxmlformats.org/officeDocument/2006/relationships/hyperlink" Target="https://www.norwaysbest.com/no/inspirasjon/opplev-sunnmorsalpene-fra-alesund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nt.no/contentassets/0e411308202a44c5b49374534759bc2b/fjellvettreglene_english.pdf" TargetMode="External"/><Relationship Id="rId2" Type="http://schemas.openxmlformats.org/officeDocument/2006/relationships/hyperlink" Target="https://www.visitnorway.com/plan-your-trip/travel-tips-a-z/right-of-acces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59336B1D-ED64-4F6E-8658-C1E462DDF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D5DD217A-290D-4DEA-849A-90DDEBD8C339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2F04C4B-0467-4C1E-B511-B0A917A4E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287679A-64FA-4C36-B844-001039BFC28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092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C0899B53-B8DE-4813-97F2-E0E46BD036D9}"/>
              </a:ext>
            </a:extLst>
          </p:cNvPr>
          <p:cNvSpPr txBox="1"/>
          <p:nvPr/>
        </p:nvSpPr>
        <p:spPr>
          <a:xfrm>
            <a:off x="2092816" y="657136"/>
            <a:ext cx="6555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3600" b="1" dirty="0">
                <a:solidFill>
                  <a:schemeClr val="bg1"/>
                </a:solidFill>
              </a:rPr>
              <a:t>WELCOME TO NTNU ÅLESUND!</a:t>
            </a:r>
            <a:br>
              <a:rPr lang="nb-NO" sz="3600" dirty="0">
                <a:solidFill>
                  <a:schemeClr val="bg1"/>
                </a:solidFill>
              </a:rPr>
            </a:br>
            <a:r>
              <a:rPr lang="nb-NO" sz="3600" dirty="0">
                <a:solidFill>
                  <a:schemeClr val="bg1"/>
                </a:solidFill>
              </a:rPr>
              <a:t>Autumn 2025</a:t>
            </a:r>
          </a:p>
        </p:txBody>
      </p:sp>
    </p:spTree>
    <p:extLst>
      <p:ext uri="{BB962C8B-B14F-4D97-AF65-F5344CB8AC3E}">
        <p14:creationId xmlns:p14="http://schemas.microsoft.com/office/powerpoint/2010/main" val="3207001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6" descr="Geiranger">
            <a:extLst>
              <a:ext uri="{FF2B5EF4-FFF2-40B4-BE49-F238E27FC236}">
                <a16:creationId xmlns:a16="http://schemas.microsoft.com/office/drawing/2014/main" id="{63D5C0B4-DC62-400E-9C13-CE95082E48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" r="-2" b="5596"/>
          <a:stretch/>
        </p:blipFill>
        <p:spPr bwMode="auto">
          <a:xfrm>
            <a:off x="6396990" y="10"/>
            <a:ext cx="274701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fiskeprod">
            <a:extLst>
              <a:ext uri="{FF2B5EF4-FFF2-40B4-BE49-F238E27FC236}">
                <a16:creationId xmlns:a16="http://schemas.microsoft.com/office/drawing/2014/main" id="{23EB4215-EF87-4450-BFDA-534B409A1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1"/>
          <a:stretch/>
        </p:blipFill>
        <p:spPr bwMode="auto">
          <a:xfrm>
            <a:off x="3836485" y="10"/>
            <a:ext cx="3088583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2" descr="supplybåt">
            <a:extLst>
              <a:ext uri="{FF2B5EF4-FFF2-40B4-BE49-F238E27FC236}">
                <a16:creationId xmlns:a16="http://schemas.microsoft.com/office/drawing/2014/main" id="{2B64BC75-EB6F-47E4-83C1-DCD2BAE1D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r="2035"/>
          <a:stretch/>
        </p:blipFill>
        <p:spPr bwMode="auto">
          <a:xfrm>
            <a:off x="3876264" y="3456432"/>
            <a:ext cx="5267735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61" name="Freeform: Shape 60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9723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3" name="Freeform: Shape 62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1749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4F2D11C0-B2F1-44C3-A1A6-E6B6A1680074}"/>
              </a:ext>
            </a:extLst>
          </p:cNvPr>
          <p:cNvSpPr/>
          <p:nvPr/>
        </p:nvSpPr>
        <p:spPr>
          <a:xfrm>
            <a:off x="336042" y="685800"/>
            <a:ext cx="36917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Sunnmøre is one of Norway’s most innovative regions with strong marine and maritime industrial clusters as well as furniture industry </a:t>
            </a:r>
            <a:b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and major touris</a:t>
            </a:r>
            <a:r>
              <a:rPr lang="en-US" sz="1400" dirty="0">
                <a:latin typeface="+mj-lt"/>
                <a:ea typeface="+mj-ea"/>
                <a:cs typeface="+mj-cs"/>
              </a:rPr>
              <a:t>m</a:t>
            </a:r>
            <a: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destinations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angle 66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2089941"/>
            <a:ext cx="372782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D337C86-77E5-44C5-B9F9-4BA723D8135D}"/>
              </a:ext>
            </a:extLst>
          </p:cNvPr>
          <p:cNvSpPr/>
          <p:nvPr/>
        </p:nvSpPr>
        <p:spPr>
          <a:xfrm>
            <a:off x="336042" y="2514600"/>
            <a:ext cx="3691753" cy="3666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700" b="1" dirty="0"/>
              <a:t>Important sectors</a:t>
            </a:r>
            <a:br>
              <a:rPr lang="en-US" altLang="en-US" sz="1700" dirty="0"/>
            </a:br>
            <a:endParaRPr lang="en-US" altLang="en-US" sz="1700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700" dirty="0"/>
              <a:t>Ship building and equipment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700" dirty="0"/>
              <a:t>Fisheries and aquaculture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700" dirty="0"/>
              <a:t>Furniture industry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700" dirty="0"/>
              <a:t>Tourism</a:t>
            </a:r>
          </a:p>
        </p:txBody>
      </p:sp>
    </p:spTree>
    <p:extLst>
      <p:ext uri="{BB962C8B-B14F-4D97-AF65-F5344CB8AC3E}">
        <p14:creationId xmlns:p14="http://schemas.microsoft.com/office/powerpoint/2010/main" val="263487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B1477F-663F-4D36-8E6D-ABAB458C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4224043"/>
            <a:ext cx="3171825" cy="1765016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2800"/>
              <a:t>Ålesund Campus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4F9B13F-AAC1-4FB6-B917-833CF56F8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8" r="8419" b="1"/>
          <a:stretch/>
        </p:blipFill>
        <p:spPr>
          <a:xfrm>
            <a:off x="649816" y="7"/>
            <a:ext cx="3913991" cy="3517995"/>
          </a:xfrm>
          <a:prstGeom prst="rect">
            <a:avLst/>
          </a:prstGeom>
        </p:spPr>
      </p:pic>
      <p:pic>
        <p:nvPicPr>
          <p:cNvPr id="12" name="Picture 4" descr="Bilderesultater for strategic ntnu in ålesund">
            <a:extLst>
              <a:ext uri="{FF2B5EF4-FFF2-40B4-BE49-F238E27FC236}">
                <a16:creationId xmlns:a16="http://schemas.microsoft.com/office/drawing/2014/main" id="{7AF04266-CFEC-4AD9-B920-F5CEAD990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3" r="9074" b="1"/>
          <a:stretch/>
        </p:blipFill>
        <p:spPr bwMode="auto">
          <a:xfrm>
            <a:off x="4601359" y="-11"/>
            <a:ext cx="3913991" cy="351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BFC0EAB-26E9-C8FA-01DA-8A831BDEC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9816" y="3988137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CC9E276-3A52-40C3-9BA1-DB9F5341D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700" y="3854885"/>
            <a:ext cx="4057650" cy="2384552"/>
          </a:xfrm>
        </p:spPr>
        <p:txBody>
          <a:bodyPr>
            <a:normAutofit/>
          </a:bodyPr>
          <a:lstStyle/>
          <a:p>
            <a:pPr marL="257175" indent="-257175"/>
            <a:r>
              <a:rPr lang="nb-NO" sz="1700" dirty="0"/>
              <a:t>The </a:t>
            </a:r>
            <a:r>
              <a:rPr lang="nb-NO" sz="1700" dirty="0" err="1"/>
              <a:t>smallest</a:t>
            </a:r>
            <a:r>
              <a:rPr lang="nb-NO" sz="1700" dirty="0"/>
              <a:t> </a:t>
            </a:r>
            <a:r>
              <a:rPr lang="nb-NO" sz="1700" dirty="0" err="1"/>
              <a:t>of</a:t>
            </a:r>
            <a:r>
              <a:rPr lang="nb-NO" sz="1700" dirty="0"/>
              <a:t> </a:t>
            </a:r>
            <a:r>
              <a:rPr lang="nb-NO" sz="1700" dirty="0" err="1"/>
              <a:t>NTNU’s</a:t>
            </a:r>
            <a:r>
              <a:rPr lang="nb-NO" sz="1700" dirty="0"/>
              <a:t> </a:t>
            </a:r>
            <a:r>
              <a:rPr lang="nb-NO" sz="1700" dirty="0" err="1"/>
              <a:t>campuses</a:t>
            </a:r>
            <a:endParaRPr lang="nb-NO" sz="1700" dirty="0"/>
          </a:p>
          <a:p>
            <a:pPr marL="257175" indent="-257175"/>
            <a:r>
              <a:rPr lang="nb-NO" sz="1700" dirty="0" err="1"/>
              <a:t>Approx</a:t>
            </a:r>
            <a:r>
              <a:rPr lang="nb-NO" sz="1700" dirty="0"/>
              <a:t> 2600 students, 5 </a:t>
            </a:r>
            <a:r>
              <a:rPr lang="nb-NO" sz="1700" dirty="0" err="1"/>
              <a:t>departments</a:t>
            </a:r>
            <a:r>
              <a:rPr lang="nb-NO" sz="1700" dirty="0"/>
              <a:t> </a:t>
            </a:r>
          </a:p>
          <a:p>
            <a:pPr marL="257175" indent="-257175"/>
            <a:r>
              <a:rPr lang="nb-NO" sz="1700" dirty="0"/>
              <a:t>Technology, </a:t>
            </a:r>
            <a:r>
              <a:rPr lang="nb-NO" sz="1700" dirty="0" err="1"/>
              <a:t>engineering</a:t>
            </a:r>
            <a:r>
              <a:rPr lang="nb-NO" sz="1700" dirty="0"/>
              <a:t> and </a:t>
            </a:r>
            <a:r>
              <a:rPr lang="nb-NO" sz="1700" dirty="0" err="1"/>
              <a:t>natural</a:t>
            </a:r>
            <a:r>
              <a:rPr lang="nb-NO" sz="1700" dirty="0"/>
              <a:t> </a:t>
            </a:r>
            <a:r>
              <a:rPr lang="nb-NO" sz="1700" dirty="0" err="1"/>
              <a:t>sciences</a:t>
            </a:r>
            <a:r>
              <a:rPr lang="nb-NO" sz="1700" dirty="0"/>
              <a:t>, business &amp; </a:t>
            </a:r>
            <a:r>
              <a:rPr lang="nb-NO" sz="1700" dirty="0" err="1"/>
              <a:t>marketing</a:t>
            </a:r>
            <a:r>
              <a:rPr lang="nb-NO" sz="1700" dirty="0"/>
              <a:t>, </a:t>
            </a:r>
            <a:r>
              <a:rPr lang="nb-NO" sz="1700" dirty="0" err="1"/>
              <a:t>health</a:t>
            </a:r>
            <a:r>
              <a:rPr lang="nb-NO" sz="1700" dirty="0"/>
              <a:t> </a:t>
            </a:r>
            <a:r>
              <a:rPr lang="nb-NO" sz="1700" dirty="0" err="1"/>
              <a:t>sciences</a:t>
            </a:r>
            <a:r>
              <a:rPr lang="nb-NO" sz="1700" dirty="0"/>
              <a:t>, and maritime studies</a:t>
            </a:r>
          </a:p>
        </p:txBody>
      </p:sp>
    </p:spTree>
    <p:extLst>
      <p:ext uri="{BB962C8B-B14F-4D97-AF65-F5344CB8AC3E}">
        <p14:creationId xmlns:p14="http://schemas.microsoft.com/office/powerpoint/2010/main" val="364000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050092-DD03-2876-28EF-080EB6020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NTNU in Ålesund</a:t>
            </a:r>
            <a:br>
              <a:rPr lang="nb-NO" dirty="0"/>
            </a:br>
            <a:r>
              <a:rPr lang="nb-NO" dirty="0"/>
              <a:t>Organization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31B433F0-AD74-7CFD-9270-85F8C6CD2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3274" y="142109"/>
            <a:ext cx="3645453" cy="4351338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3281E909-79DE-0B37-7E4C-F113605B3D4E}"/>
              </a:ext>
            </a:extLst>
          </p:cNvPr>
          <p:cNvSpPr txBox="1"/>
          <p:nvPr/>
        </p:nvSpPr>
        <p:spPr>
          <a:xfrm>
            <a:off x="274331" y="1690689"/>
            <a:ext cx="4595566" cy="3245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Five departments: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ICT and Natural Sciences (IIR) 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MSc Mechatronics and Automation – Robotics and Intelligent Systems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Ocean Operations and Civil Engineering (IHB)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MSc Mechatronics and Automation – Marine Systems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Biological Sciences (IBA) </a:t>
            </a:r>
            <a:endParaRPr kumimoji="0" lang="nb-NO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Health Sciences (IHA)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International Business (IIF) 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MSc International Business and Marketing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latin typeface="Calibri" panose="020F0502020204030204"/>
              </a:rPr>
              <a:t>MSc Management of Innovation and Sustainable Business Development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75482B0-1AA5-4234-0628-328B6B65A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076" y="5104200"/>
            <a:ext cx="4651651" cy="774259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01894057-EE82-AE03-111A-009A8C578E9C}"/>
              </a:ext>
            </a:extLst>
          </p:cNvPr>
          <p:cNvSpPr txBox="1"/>
          <p:nvPr/>
        </p:nvSpPr>
        <p:spPr>
          <a:xfrm>
            <a:off x="6072388" y="4697031"/>
            <a:ext cx="2497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Anne-Lise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Sagen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Major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Vice-Rector </a:t>
            </a:r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85EF90CE-E04E-7E83-5601-9FCAE1A1014F}"/>
              </a:ext>
            </a:extLst>
          </p:cNvPr>
          <p:cNvGrpSpPr/>
          <p:nvPr/>
        </p:nvGrpSpPr>
        <p:grpSpPr>
          <a:xfrm>
            <a:off x="304205" y="4994823"/>
            <a:ext cx="4535817" cy="993011"/>
            <a:chOff x="274331" y="4885448"/>
            <a:chExt cx="4535817" cy="993011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779A4679-BD0B-0CBA-314A-983DECD0531B}"/>
                </a:ext>
              </a:extLst>
            </p:cNvPr>
            <p:cNvGrpSpPr/>
            <p:nvPr/>
          </p:nvGrpSpPr>
          <p:grpSpPr>
            <a:xfrm>
              <a:off x="274331" y="4924493"/>
              <a:ext cx="4535817" cy="953966"/>
              <a:chOff x="274331" y="4924493"/>
              <a:chExt cx="4535817" cy="953966"/>
            </a:xfrm>
          </p:grpSpPr>
          <p:pic>
            <p:nvPicPr>
              <p:cNvPr id="10" name="Bilde 9">
                <a:extLst>
                  <a:ext uri="{FF2B5EF4-FFF2-40B4-BE49-F238E27FC236}">
                    <a16:creationId xmlns:a16="http://schemas.microsoft.com/office/drawing/2014/main" id="{CCF72FD2-9F9F-EB06-9841-067A41E9B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4331" y="4928995"/>
                <a:ext cx="4535817" cy="944962"/>
              </a:xfrm>
              <a:prstGeom prst="rect">
                <a:avLst/>
              </a:prstGeom>
            </p:spPr>
          </p:pic>
          <p:sp>
            <p:nvSpPr>
              <p:cNvPr id="5" name="Rektangel 4">
                <a:extLst>
                  <a:ext uri="{FF2B5EF4-FFF2-40B4-BE49-F238E27FC236}">
                    <a16:creationId xmlns:a16="http://schemas.microsoft.com/office/drawing/2014/main" id="{BE1DE45A-E732-9619-02B5-99EB0F7D0E08}"/>
                  </a:ext>
                </a:extLst>
              </p:cNvPr>
              <p:cNvSpPr/>
              <p:nvPr/>
            </p:nvSpPr>
            <p:spPr>
              <a:xfrm>
                <a:off x="2106327" y="4924493"/>
                <a:ext cx="1010584" cy="9539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pic>
          <p:nvPicPr>
            <p:cNvPr id="3" name="Bilde 2">
              <a:extLst>
                <a:ext uri="{FF2B5EF4-FFF2-40B4-BE49-F238E27FC236}">
                  <a16:creationId xmlns:a16="http://schemas.microsoft.com/office/drawing/2014/main" id="{59ED5F2B-880E-6CCA-B759-6BC1641C4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66076" y="4885448"/>
              <a:ext cx="988509" cy="988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841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Content Placeholder 49">
            <a:extLst>
              <a:ext uri="{FF2B5EF4-FFF2-40B4-BE49-F238E27FC236}">
                <a16:creationId xmlns:a16="http://schemas.microsoft.com/office/drawing/2014/main" id="{D784BBFE-B5C1-49BC-A819-EAAEBCE99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16" r="-1" b="-1"/>
          <a:stretch/>
        </p:blipFill>
        <p:spPr>
          <a:xfrm>
            <a:off x="240030" y="320040"/>
            <a:ext cx="8661654" cy="43034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A48C54-A3B8-4BEB-A624-DFE6FB1C9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30" y="4786447"/>
            <a:ext cx="2167128" cy="13459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300" b="1" dirty="0"/>
              <a:t>Strategic research areas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C2C0AE-685E-42A1-9FF2-C4184A00F6A2}"/>
              </a:ext>
            </a:extLst>
          </p:cNvPr>
          <p:cNvSpPr/>
          <p:nvPr/>
        </p:nvSpPr>
        <p:spPr>
          <a:xfrm>
            <a:off x="3382201" y="4786446"/>
            <a:ext cx="5232654" cy="134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500" b="1" dirty="0"/>
              <a:t>Influenced by the sustainability goals for </a:t>
            </a:r>
            <a:r>
              <a:rPr lang="en-US" sz="1500" b="1" dirty="0" err="1"/>
              <a:t>Sunnmøre</a:t>
            </a:r>
            <a:r>
              <a:rPr lang="en-US" sz="1500" b="1" dirty="0"/>
              <a:t> region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502715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resultater for ntnu ålesund simulation">
            <a:extLst>
              <a:ext uri="{FF2B5EF4-FFF2-40B4-BE49-F238E27FC236}">
                <a16:creationId xmlns:a16="http://schemas.microsoft.com/office/drawing/2014/main" id="{28AB2468-9C30-4827-87EA-146ECA275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 b="11717"/>
          <a:stretch/>
        </p:blipFill>
        <p:spPr bwMode="auto"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3145D825-1783-4359-8B36-6E8A7329C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783" y="4553146"/>
            <a:ext cx="7578571" cy="1746659"/>
          </a:xfrm>
        </p:spPr>
        <p:txBody>
          <a:bodyPr anchor="ctr">
            <a:normAutofit fontScale="92500" lnSpcReduction="20000"/>
          </a:bodyPr>
          <a:lstStyle/>
          <a:p>
            <a:pPr marL="257175" indent="-257175"/>
            <a:r>
              <a:rPr lang="nb-NO" sz="1600" dirty="0"/>
              <a:t>Sunnmøre area </a:t>
            </a:r>
            <a:r>
              <a:rPr lang="nb-NO" sz="1600" dirty="0" err="1"/>
              <a:t>well-known</a:t>
            </a:r>
            <a:r>
              <a:rPr lang="nb-NO" sz="1600" dirty="0"/>
              <a:t> for </a:t>
            </a:r>
            <a:r>
              <a:rPr lang="nb-NO" sz="1600" dirty="0" err="1"/>
              <a:t>innovation</a:t>
            </a:r>
            <a:r>
              <a:rPr lang="nb-NO" sz="1600" dirty="0"/>
              <a:t> and </a:t>
            </a:r>
            <a:r>
              <a:rPr lang="nb-NO" sz="1600" dirty="0" err="1"/>
              <a:t>entrepreneurship</a:t>
            </a:r>
            <a:endParaRPr lang="nb-NO" sz="1600" dirty="0"/>
          </a:p>
          <a:p>
            <a:pPr marL="257175" indent="-257175"/>
            <a:r>
              <a:rPr lang="nb-NO" sz="1600" dirty="0"/>
              <a:t>An </a:t>
            </a:r>
            <a:r>
              <a:rPr lang="nb-NO" sz="1600" dirty="0" err="1"/>
              <a:t>export-minded</a:t>
            </a:r>
            <a:r>
              <a:rPr lang="nb-NO" sz="1600" dirty="0"/>
              <a:t> and </a:t>
            </a:r>
            <a:r>
              <a:rPr lang="nb-NO" sz="1600" dirty="0" err="1"/>
              <a:t>international</a:t>
            </a:r>
            <a:r>
              <a:rPr lang="nb-NO" sz="1600" dirty="0"/>
              <a:t> </a:t>
            </a:r>
            <a:r>
              <a:rPr lang="nb-NO" sz="1600" dirty="0" err="1"/>
              <a:t>industry</a:t>
            </a:r>
            <a:endParaRPr lang="nb-NO" sz="1600" dirty="0"/>
          </a:p>
          <a:p>
            <a:pPr marL="257175" indent="-257175"/>
            <a:r>
              <a:rPr lang="nb-NO" sz="1600" dirty="0" err="1"/>
              <a:t>Study</a:t>
            </a:r>
            <a:r>
              <a:rPr lang="nb-NO" sz="1600" dirty="0"/>
              <a:t> </a:t>
            </a:r>
            <a:r>
              <a:rPr lang="nb-NO" sz="1600" dirty="0" err="1"/>
              <a:t>programmes</a:t>
            </a:r>
            <a:r>
              <a:rPr lang="nb-NO" sz="1600" dirty="0"/>
              <a:t> </a:t>
            </a:r>
            <a:r>
              <a:rPr lang="nb-NO" sz="1600" dirty="0" err="1"/>
              <a:t>closely</a:t>
            </a:r>
            <a:r>
              <a:rPr lang="nb-NO" sz="1600" dirty="0"/>
              <a:t> </a:t>
            </a:r>
            <a:r>
              <a:rPr lang="nb-NO" sz="1600" dirty="0" err="1"/>
              <a:t>linked</a:t>
            </a:r>
            <a:r>
              <a:rPr lang="nb-NO" sz="1600" dirty="0"/>
              <a:t> to regional </a:t>
            </a:r>
            <a:r>
              <a:rPr lang="nb-NO" sz="1600" dirty="0" err="1"/>
              <a:t>industry</a:t>
            </a:r>
            <a:r>
              <a:rPr lang="nb-NO" sz="1600" dirty="0"/>
              <a:t> and </a:t>
            </a:r>
            <a:r>
              <a:rPr lang="nb-NO" sz="1600" dirty="0" err="1"/>
              <a:t>businesses</a:t>
            </a:r>
            <a:endParaRPr lang="nb-NO" sz="1600" dirty="0"/>
          </a:p>
          <a:p>
            <a:pPr marL="257175" indent="-257175"/>
            <a:r>
              <a:rPr lang="nb-NO" sz="1600" dirty="0"/>
              <a:t>World-</a:t>
            </a:r>
            <a:r>
              <a:rPr lang="nb-NO" sz="1600" dirty="0" err="1"/>
              <a:t>class</a:t>
            </a:r>
            <a:r>
              <a:rPr lang="nb-NO" sz="1600" dirty="0"/>
              <a:t> simulators</a:t>
            </a:r>
          </a:p>
          <a:p>
            <a:pPr marL="257175" indent="-257175"/>
            <a:r>
              <a:rPr lang="nb-NO" sz="1600" dirty="0"/>
              <a:t>Student </a:t>
            </a:r>
            <a:r>
              <a:rPr lang="nb-NO" sz="1600" dirty="0" err="1"/>
              <a:t>companies</a:t>
            </a:r>
            <a:r>
              <a:rPr lang="nb-NO" sz="1600" dirty="0"/>
              <a:t> </a:t>
            </a:r>
            <a:r>
              <a:rPr lang="nb-NO" sz="1600" dirty="0" err="1"/>
              <a:t>very</a:t>
            </a:r>
            <a:r>
              <a:rPr lang="nb-NO" sz="1600" dirty="0"/>
              <a:t> </a:t>
            </a:r>
            <a:r>
              <a:rPr lang="nb-NO" sz="1600" dirty="0" err="1"/>
              <a:t>good</a:t>
            </a:r>
            <a:r>
              <a:rPr lang="nb-NO" sz="1600" dirty="0"/>
              <a:t> </a:t>
            </a:r>
            <a:r>
              <a:rPr lang="nb-NO" sz="1600" dirty="0" err="1"/>
              <a:t>track</a:t>
            </a:r>
            <a:r>
              <a:rPr lang="nb-NO" sz="1600" dirty="0"/>
              <a:t> records! </a:t>
            </a:r>
          </a:p>
          <a:p>
            <a:pPr marL="257175" indent="-257175"/>
            <a:r>
              <a:rPr lang="nb-NO" sz="1600" dirty="0"/>
              <a:t>Small campus, </a:t>
            </a:r>
            <a:r>
              <a:rPr lang="nb-NO" sz="1600" dirty="0" err="1"/>
              <a:t>approachable</a:t>
            </a:r>
            <a:r>
              <a:rPr lang="nb-NO" sz="1600" dirty="0"/>
              <a:t> </a:t>
            </a:r>
            <a:r>
              <a:rPr lang="nb-NO" sz="1600" dirty="0" err="1"/>
              <a:t>faculty</a:t>
            </a:r>
            <a:br>
              <a:rPr lang="nb-NO" sz="1600" dirty="0"/>
            </a:br>
            <a:endParaRPr lang="en-US" sz="1600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B86F9C20-64E2-3D94-FE75-A29D2EB1F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10613"/>
            <a:ext cx="7886700" cy="731034"/>
          </a:xfrm>
        </p:spPr>
        <p:txBody>
          <a:bodyPr>
            <a:normAutofit fontScale="90000"/>
          </a:bodyPr>
          <a:lstStyle/>
          <a:p>
            <a:r>
              <a:rPr lang="nb-NO" dirty="0" err="1"/>
              <a:t>Why</a:t>
            </a:r>
            <a:r>
              <a:rPr lang="nb-NO" dirty="0"/>
              <a:t> </a:t>
            </a:r>
            <a:r>
              <a:rPr lang="nb-NO" dirty="0" err="1"/>
              <a:t>studying</a:t>
            </a:r>
            <a:r>
              <a:rPr lang="nb-NO" dirty="0"/>
              <a:t> at NTNU Ålesund is a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choice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3366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85B282-6C4E-4E88-641E-AC84DBAD0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200" dirty="0">
                <a:latin typeface="+mj-lt"/>
                <a:ea typeface="+mj-ea"/>
                <a:cs typeface="+mj-cs"/>
              </a:rPr>
              <a:t>Degree structure</a:t>
            </a:r>
            <a:endParaRPr lang="nb-NO" dirty="0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DA2F3826-E006-2707-53D9-A3D94CB6B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5657" y="1699930"/>
            <a:ext cx="4852837" cy="2548349"/>
          </a:xfrm>
          <a:prstGeom prst="rect">
            <a:avLst/>
          </a:prstGeom>
        </p:spPr>
      </p:pic>
      <p:pic>
        <p:nvPicPr>
          <p:cNvPr id="11" name="Grafikk 10" descr="Russelue med heldekkende fyll">
            <a:extLst>
              <a:ext uri="{FF2B5EF4-FFF2-40B4-BE49-F238E27FC236}">
                <a16:creationId xmlns:a16="http://schemas.microsoft.com/office/drawing/2014/main" id="{4E874A7D-0E3A-33D2-E0BD-B6612FDAF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858" y="1027907"/>
            <a:ext cx="2827656" cy="282765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6BDF453C-63BA-52AF-0D47-5E87CD8DFF07}"/>
              </a:ext>
            </a:extLst>
          </p:cNvPr>
          <p:cNvSpPr txBox="1"/>
          <p:nvPr/>
        </p:nvSpPr>
        <p:spPr>
          <a:xfrm>
            <a:off x="628650" y="4518344"/>
            <a:ext cx="8079844" cy="1587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 err="1"/>
              <a:t>Academic</a:t>
            </a:r>
            <a:r>
              <a:rPr lang="nb-NO" dirty="0"/>
              <a:t> </a:t>
            </a:r>
            <a:r>
              <a:rPr lang="nb-NO" dirty="0" err="1"/>
              <a:t>year</a:t>
            </a:r>
            <a:r>
              <a:rPr lang="nb-NO" dirty="0"/>
              <a:t>: </a:t>
            </a:r>
            <a:r>
              <a:rPr lang="nb-NO" dirty="0" err="1"/>
              <a:t>normally</a:t>
            </a:r>
            <a:r>
              <a:rPr lang="nb-NO" dirty="0"/>
              <a:t> from </a:t>
            </a:r>
            <a:r>
              <a:rPr lang="nb-NO" dirty="0" err="1"/>
              <a:t>mid</a:t>
            </a:r>
            <a:r>
              <a:rPr lang="nb-NO" dirty="0"/>
              <a:t>-August to </a:t>
            </a:r>
            <a:r>
              <a:rPr lang="nb-NO" dirty="0" err="1"/>
              <a:t>early</a:t>
            </a:r>
            <a:r>
              <a:rPr lang="nb-NO" dirty="0"/>
              <a:t>/</a:t>
            </a:r>
            <a:r>
              <a:rPr lang="nb-NO" dirty="0" err="1"/>
              <a:t>mid</a:t>
            </a:r>
            <a:r>
              <a:rPr lang="nb-NO" dirty="0"/>
              <a:t> June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/>
              <a:t>Fulltime </a:t>
            </a:r>
            <a:r>
              <a:rPr lang="nb-NO" dirty="0" err="1"/>
              <a:t>workload</a:t>
            </a:r>
            <a:r>
              <a:rPr lang="nb-NO" dirty="0"/>
              <a:t>: 60 ECTS per </a:t>
            </a:r>
            <a:r>
              <a:rPr lang="nb-NO" dirty="0" err="1"/>
              <a:t>academic</a:t>
            </a:r>
            <a:r>
              <a:rPr lang="nb-NO" dirty="0"/>
              <a:t> </a:t>
            </a:r>
            <a:r>
              <a:rPr lang="nb-NO" dirty="0" err="1"/>
              <a:t>year</a:t>
            </a:r>
            <a:r>
              <a:rPr lang="nb-NO" dirty="0"/>
              <a:t>/30 ECTS pr semester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/>
              <a:t>Grading </a:t>
            </a:r>
            <a:r>
              <a:rPr lang="nb-NO" dirty="0" err="1"/>
              <a:t>scale</a:t>
            </a:r>
            <a:r>
              <a:rPr lang="nb-NO" dirty="0"/>
              <a:t>: A (</a:t>
            </a:r>
            <a:r>
              <a:rPr lang="nb-NO" dirty="0" err="1"/>
              <a:t>highest</a:t>
            </a:r>
            <a:r>
              <a:rPr lang="nb-NO" dirty="0"/>
              <a:t>) to F (</a:t>
            </a:r>
            <a:r>
              <a:rPr lang="nb-NO" dirty="0" err="1"/>
              <a:t>lowest</a:t>
            </a:r>
            <a:r>
              <a:rPr lang="nb-NO" dirty="0"/>
              <a:t>), </a:t>
            </a:r>
            <a:r>
              <a:rPr lang="nb-NO" dirty="0" err="1"/>
              <a:t>with</a:t>
            </a:r>
            <a:r>
              <a:rPr lang="nb-NO" dirty="0"/>
              <a:t> E as </a:t>
            </a:r>
            <a:r>
              <a:rPr lang="nb-NO" dirty="0" err="1"/>
              <a:t>the</a:t>
            </a:r>
            <a:r>
              <a:rPr lang="nb-NO" dirty="0"/>
              <a:t> minimum pass grade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200" dirty="0"/>
              <a:t>Pass/</a:t>
            </a:r>
            <a:r>
              <a:rPr lang="nb-NO" sz="1200" dirty="0" err="1"/>
              <a:t>fail</a:t>
            </a:r>
            <a:r>
              <a:rPr lang="nb-NO" sz="1200" dirty="0"/>
              <a:t> mark is given for </a:t>
            </a:r>
            <a:r>
              <a:rPr lang="nb-NO" sz="1200" dirty="0" err="1"/>
              <a:t>some</a:t>
            </a:r>
            <a:r>
              <a:rPr lang="nb-NO" sz="1200" dirty="0"/>
              <a:t> </a:t>
            </a:r>
            <a:r>
              <a:rPr lang="nb-NO" sz="1200" dirty="0" err="1"/>
              <a:t>courses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909078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871837C-363A-46E5-BFEC-CF5CFCE85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526" y="371720"/>
            <a:ext cx="5144373" cy="787778"/>
          </a:xfrm>
        </p:spPr>
        <p:txBody>
          <a:bodyPr anchor="b">
            <a:normAutofit fontScale="90000"/>
          </a:bodyPr>
          <a:lstStyle/>
          <a:p>
            <a:r>
              <a:rPr lang="nb-NO" dirty="0" err="1"/>
              <a:t>Being</a:t>
            </a:r>
            <a:r>
              <a:rPr lang="nb-NO" dirty="0"/>
              <a:t> a student at NTNU Ålesund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F5C0EE-C55A-4646-8A8A-770AF7DB7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526" y="1531218"/>
            <a:ext cx="3086100" cy="4645745"/>
          </a:xfrm>
        </p:spPr>
        <p:txBody>
          <a:bodyPr>
            <a:normAutofit/>
          </a:bodyPr>
          <a:lstStyle/>
          <a:p>
            <a:r>
              <a:rPr lang="en-US" sz="1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ISÅ Ålesund</a:t>
            </a:r>
            <a:r>
              <a:rPr lang="en-US" sz="1400" dirty="0"/>
              <a:t> – Instagram and What’s App</a:t>
            </a:r>
          </a:p>
          <a:p>
            <a:r>
              <a:rPr lang="en-US" sz="1400" dirty="0" err="1">
                <a:hlinkClick r:id="rId3"/>
              </a:rPr>
              <a:t>Fadder</a:t>
            </a:r>
            <a:r>
              <a:rPr lang="en-US" sz="1400" dirty="0">
                <a:hlinkClick r:id="rId3"/>
              </a:rPr>
              <a:t> (buddy)</a:t>
            </a:r>
            <a:endParaRPr lang="en-US" sz="1400" dirty="0"/>
          </a:p>
          <a:p>
            <a:r>
              <a:rPr lang="en-US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NTNUI</a:t>
            </a:r>
            <a:r>
              <a:rPr lang="en-US" sz="1400" dirty="0"/>
              <a:t> – student sports</a:t>
            </a:r>
          </a:p>
          <a:p>
            <a:r>
              <a:rPr lang="en-US" sz="1400" kern="15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Various organizations and activity groups that students engage in</a:t>
            </a:r>
            <a:endParaRPr lang="en-US" sz="1400" kern="1500" dirty="0"/>
          </a:p>
          <a:p>
            <a:r>
              <a:rPr lang="en-US" sz="1400" dirty="0"/>
              <a:t>International Student Café</a:t>
            </a:r>
          </a:p>
          <a:p>
            <a:r>
              <a:rPr lang="en-US" sz="1400" dirty="0"/>
              <a:t>Free winter clothes market</a:t>
            </a:r>
          </a:p>
          <a:p>
            <a:r>
              <a:rPr lang="en-US" sz="1400" dirty="0"/>
              <a:t>“How to survive the Norwegian winter”- course</a:t>
            </a:r>
            <a:endParaRPr lang="en-US" sz="1400" kern="1500" dirty="0"/>
          </a:p>
          <a:p>
            <a:r>
              <a:rPr lang="en-US" sz="1400" kern="1500" dirty="0"/>
              <a:t>Sit – student welfare organization </a:t>
            </a:r>
          </a:p>
          <a:p>
            <a:endParaRPr lang="en-US" sz="1400" dirty="0"/>
          </a:p>
          <a:p>
            <a:pPr marL="0" indent="0">
              <a:buNone/>
            </a:pPr>
            <a:r>
              <a:rPr lang="en-US" sz="1400" dirty="0"/>
              <a:t>Some of these links are to Norwegian web pages (English version does not exist)</a:t>
            </a:r>
            <a:endParaRPr lang="en-US" sz="1400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2054" name="Picture 6" descr="Mitt førsteinntrykk som student i Ålesund! - NTNUs Studentblogg">
            <a:extLst>
              <a:ext uri="{FF2B5EF4-FFF2-40B4-BE49-F238E27FC236}">
                <a16:creationId xmlns:a16="http://schemas.microsoft.com/office/drawing/2014/main" id="{A728A80B-2428-4632-9D5C-784735F1E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4" r="8025" b="-1"/>
          <a:stretch/>
        </p:blipFill>
        <p:spPr bwMode="auto">
          <a:xfrm>
            <a:off x="6339726" y="3681465"/>
            <a:ext cx="2810949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tudent life in Ålesund - NTNU">
            <a:extLst>
              <a:ext uri="{FF2B5EF4-FFF2-40B4-BE49-F238E27FC236}">
                <a16:creationId xmlns:a16="http://schemas.microsoft.com/office/drawing/2014/main" id="{1A699A41-18CD-4B84-8AED-AF9D82121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5" r="30395" b="-2"/>
          <a:stretch/>
        </p:blipFill>
        <p:spPr bwMode="auto">
          <a:xfrm>
            <a:off x="4048707" y="2457970"/>
            <a:ext cx="2593775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B7C74C53-CE09-4335-ABB2-AB6A788F7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7" r="22650" b="1"/>
          <a:stretch/>
        </p:blipFill>
        <p:spPr bwMode="auto">
          <a:xfrm>
            <a:off x="5715768" y="-5"/>
            <a:ext cx="3434907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931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6EB0AD-7DF0-081E-5AC5-AFB60F8CD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https://www.ntnu.edu/studies/</a:t>
            </a:r>
            <a:endParaRPr lang="nb-NO" dirty="0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C0137458-710E-5B60-0E37-B6F42B87F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3582655"/>
            <a:ext cx="7886700" cy="2760345"/>
          </a:xfrm>
          <a:prstGeom prst="rect">
            <a:avLst/>
          </a:prstGeom>
        </p:spPr>
      </p:pic>
      <p:sp>
        <p:nvSpPr>
          <p:cNvPr id="5" name="TekstSylinder 4">
            <a:hlinkClick r:id="rId4"/>
            <a:extLst>
              <a:ext uri="{FF2B5EF4-FFF2-40B4-BE49-F238E27FC236}">
                <a16:creationId xmlns:a16="http://schemas.microsoft.com/office/drawing/2014/main" id="{B3BDF972-E3B4-A39E-B87D-193E4086A984}"/>
              </a:ext>
            </a:extLst>
          </p:cNvPr>
          <p:cNvSpPr txBox="1"/>
          <p:nvPr/>
        </p:nvSpPr>
        <p:spPr>
          <a:xfrm>
            <a:off x="1027522" y="1690689"/>
            <a:ext cx="4601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hlinkClick r:id="rId4"/>
              </a:rPr>
              <a:t>https://www.ntnu.edu/lifeandhousing/alesund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59941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07C96E-7B7D-DA12-82AB-4022A2D44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6117700" y="3087675"/>
            <a:ext cx="4961614" cy="71049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  <a:hlinkClick r:id="rId2"/>
              </a:rPr>
              <a:t>https://i.ntnu.no/ny-student</a:t>
            </a:r>
            <a:endParaRPr lang="nb-NO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604F306C-1638-4BAF-36D8-4ECA1ECAD0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698"/>
          <a:stretch>
            <a:fillRect/>
          </a:stretch>
        </p:blipFill>
        <p:spPr>
          <a:xfrm>
            <a:off x="174928" y="159024"/>
            <a:ext cx="5160397" cy="1606179"/>
          </a:xfrm>
          <a:prstGeom prst="rect">
            <a:avLst/>
          </a:prstGeom>
        </p:spPr>
      </p:pic>
      <p:grpSp>
        <p:nvGrpSpPr>
          <p:cNvPr id="21" name="Gruppe 20">
            <a:extLst>
              <a:ext uri="{FF2B5EF4-FFF2-40B4-BE49-F238E27FC236}">
                <a16:creationId xmlns:a16="http://schemas.microsoft.com/office/drawing/2014/main" id="{B8808765-6953-3F3C-FE9D-2E3C61EB0928}"/>
              </a:ext>
            </a:extLst>
          </p:cNvPr>
          <p:cNvGrpSpPr/>
          <p:nvPr/>
        </p:nvGrpSpPr>
        <p:grpSpPr>
          <a:xfrm>
            <a:off x="190247" y="1963986"/>
            <a:ext cx="8165257" cy="4158525"/>
            <a:chOff x="319218" y="1765203"/>
            <a:chExt cx="8165257" cy="4158525"/>
          </a:xfrm>
        </p:grpSpPr>
        <p:pic>
          <p:nvPicPr>
            <p:cNvPr id="12" name="Bilde 11">
              <a:extLst>
                <a:ext uri="{FF2B5EF4-FFF2-40B4-BE49-F238E27FC236}">
                  <a16:creationId xmlns:a16="http://schemas.microsoft.com/office/drawing/2014/main" id="{A5B922D4-94D8-AE04-9E64-B2A17FC37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9218" y="1765203"/>
              <a:ext cx="4222228" cy="1663797"/>
            </a:xfrm>
            <a:prstGeom prst="rect">
              <a:avLst/>
            </a:prstGeom>
          </p:spPr>
        </p:pic>
        <p:pic>
          <p:nvPicPr>
            <p:cNvPr id="14" name="Bilde 13">
              <a:extLst>
                <a:ext uri="{FF2B5EF4-FFF2-40B4-BE49-F238E27FC236}">
                  <a16:creationId xmlns:a16="http://schemas.microsoft.com/office/drawing/2014/main" id="{8828B89D-A5C3-2035-EAD1-9D05B9A9E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872" y="3460221"/>
              <a:ext cx="4000321" cy="1258342"/>
            </a:xfrm>
            <a:prstGeom prst="rect">
              <a:avLst/>
            </a:prstGeom>
          </p:spPr>
        </p:pic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308AEF91-E551-EE04-522A-266E0B0AF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784"/>
            <a:stretch>
              <a:fillRect/>
            </a:stretch>
          </p:blipFill>
          <p:spPr>
            <a:xfrm>
              <a:off x="391872" y="4749785"/>
              <a:ext cx="4000321" cy="1173943"/>
            </a:xfrm>
            <a:prstGeom prst="rect">
              <a:avLst/>
            </a:prstGeom>
          </p:spPr>
        </p:pic>
        <p:pic>
          <p:nvPicPr>
            <p:cNvPr id="18" name="Bilde 17">
              <a:extLst>
                <a:ext uri="{FF2B5EF4-FFF2-40B4-BE49-F238E27FC236}">
                  <a16:creationId xmlns:a16="http://schemas.microsoft.com/office/drawing/2014/main" id="{377F3D28-AB5E-9F37-407D-17C613F14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92193" y="2010859"/>
              <a:ext cx="4092282" cy="1360523"/>
            </a:xfrm>
            <a:prstGeom prst="rect">
              <a:avLst/>
            </a:prstGeom>
          </p:spPr>
        </p:pic>
        <p:pic>
          <p:nvPicPr>
            <p:cNvPr id="20" name="Bilde 19">
              <a:extLst>
                <a:ext uri="{FF2B5EF4-FFF2-40B4-BE49-F238E27FC236}">
                  <a16:creationId xmlns:a16="http://schemas.microsoft.com/office/drawing/2014/main" id="{39560614-F836-047D-633A-427B8D933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731"/>
            <a:stretch>
              <a:fillRect/>
            </a:stretch>
          </p:blipFill>
          <p:spPr>
            <a:xfrm>
              <a:off x="4541445" y="3486619"/>
              <a:ext cx="3878985" cy="992116"/>
            </a:xfrm>
            <a:prstGeom prst="rect">
              <a:avLst/>
            </a:prstGeom>
          </p:spPr>
        </p:pic>
      </p:grpSp>
      <p:cxnSp>
        <p:nvCxnSpPr>
          <p:cNvPr id="4" name="Rett pilkobling 3">
            <a:extLst>
              <a:ext uri="{FF2B5EF4-FFF2-40B4-BE49-F238E27FC236}">
                <a16:creationId xmlns:a16="http://schemas.microsoft.com/office/drawing/2014/main" id="{C49377C2-3E93-9D45-FA98-FD08759EFEF4}"/>
              </a:ext>
            </a:extLst>
          </p:cNvPr>
          <p:cNvCxnSpPr/>
          <p:nvPr/>
        </p:nvCxnSpPr>
        <p:spPr>
          <a:xfrm flipH="1">
            <a:off x="3625795" y="596348"/>
            <a:ext cx="2186608" cy="556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tt pilkobling 5">
            <a:extLst>
              <a:ext uri="{FF2B5EF4-FFF2-40B4-BE49-F238E27FC236}">
                <a16:creationId xmlns:a16="http://schemas.microsoft.com/office/drawing/2014/main" id="{074114A9-AEC1-695E-D352-04539A3E1B03}"/>
              </a:ext>
            </a:extLst>
          </p:cNvPr>
          <p:cNvCxnSpPr/>
          <p:nvPr/>
        </p:nvCxnSpPr>
        <p:spPr>
          <a:xfrm flipH="1" flipV="1">
            <a:off x="3315694" y="1765203"/>
            <a:ext cx="2321781" cy="198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0A98203-7344-3327-7BBA-B96DC612E411}"/>
              </a:ext>
            </a:extLst>
          </p:cNvPr>
          <p:cNvSpPr txBox="1"/>
          <p:nvPr/>
        </p:nvSpPr>
        <p:spPr>
          <a:xfrm>
            <a:off x="5812403" y="382873"/>
            <a:ext cx="2562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Master’s</a:t>
            </a:r>
            <a:r>
              <a:rPr lang="nb-NO" dirty="0"/>
              <a:t> </a:t>
            </a:r>
            <a:r>
              <a:rPr lang="nb-NO" dirty="0" err="1"/>
              <a:t>degree</a:t>
            </a:r>
            <a:r>
              <a:rPr lang="nb-NO" dirty="0"/>
              <a:t> students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471C967-AF5C-D63D-BA19-14C6E6B28108}"/>
              </a:ext>
            </a:extLst>
          </p:cNvPr>
          <p:cNvSpPr txBox="1"/>
          <p:nvPr/>
        </p:nvSpPr>
        <p:spPr>
          <a:xfrm>
            <a:off x="5637475" y="1807541"/>
            <a:ext cx="1928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Exchange students</a:t>
            </a:r>
          </a:p>
        </p:txBody>
      </p:sp>
    </p:spTree>
    <p:extLst>
      <p:ext uri="{BB962C8B-B14F-4D97-AF65-F5344CB8AC3E}">
        <p14:creationId xmlns:p14="http://schemas.microsoft.com/office/powerpoint/2010/main" val="1194348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2B3F4522-2452-468C-769B-847E994DC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990" y="0"/>
            <a:ext cx="4107017" cy="6439218"/>
          </a:xfrm>
        </p:spPr>
      </p:pic>
      <p:pic>
        <p:nvPicPr>
          <p:cNvPr id="8" name="Grafikk 7" descr="Åpen bok med bord lampe, bøker, penn og blyant">
            <a:extLst>
              <a:ext uri="{FF2B5EF4-FFF2-40B4-BE49-F238E27FC236}">
                <a16:creationId xmlns:a16="http://schemas.microsoft.com/office/drawing/2014/main" id="{9BC42FB0-A433-6109-E28C-FEBF3041C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0375" y="2321780"/>
            <a:ext cx="3653625" cy="365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68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F37C74-729F-ACD9-A6BF-5D7378144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anchor="ctr">
            <a:normAutofit/>
          </a:bodyPr>
          <a:lstStyle/>
          <a:p>
            <a:r>
              <a:rPr lang="nb-NO" sz="2800" b="1" dirty="0"/>
              <a:t>Office </a:t>
            </a:r>
            <a:r>
              <a:rPr lang="nb-NO" sz="2800" b="1" dirty="0" err="1"/>
              <a:t>of</a:t>
            </a:r>
            <a:r>
              <a:rPr lang="nb-NO" sz="2800" b="1" dirty="0"/>
              <a:t> </a:t>
            </a:r>
            <a:r>
              <a:rPr lang="nb-NO" sz="2800" b="1" dirty="0" err="1"/>
              <a:t>international</a:t>
            </a:r>
            <a:r>
              <a:rPr lang="nb-NO" sz="2800" b="1" dirty="0"/>
              <a:t> </a:t>
            </a:r>
            <a:r>
              <a:rPr lang="nb-NO" sz="2800" b="1" dirty="0" err="1"/>
              <a:t>relations</a:t>
            </a:r>
            <a:br>
              <a:rPr lang="nb-NO" sz="2800" b="1" dirty="0"/>
            </a:br>
            <a:r>
              <a:rPr lang="nb-NO" sz="2800" b="1" dirty="0" err="1"/>
              <a:t>Inbound</a:t>
            </a:r>
            <a:r>
              <a:rPr lang="nb-NO" sz="2800" b="1" dirty="0"/>
              <a:t> </a:t>
            </a:r>
            <a:r>
              <a:rPr lang="nb-NO" sz="2800" b="1" dirty="0" err="1"/>
              <a:t>mobility</a:t>
            </a:r>
            <a:br>
              <a:rPr lang="nb-NO" dirty="0"/>
            </a:br>
            <a:r>
              <a:rPr lang="nb-NO" sz="1800" dirty="0" err="1"/>
              <a:t>Where</a:t>
            </a:r>
            <a:r>
              <a:rPr lang="nb-NO" sz="1800" dirty="0"/>
              <a:t>: Kompasset – 1st </a:t>
            </a:r>
            <a:r>
              <a:rPr lang="nb-NO" sz="1800" dirty="0" err="1"/>
              <a:t>floor</a:t>
            </a:r>
            <a:endParaRPr lang="nb-NO" sz="1800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22E9203-920A-56ED-474A-EC76CD40F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504" y="1601426"/>
            <a:ext cx="3767655" cy="2475191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32010ED6-BA0B-EC56-0400-9FEE151CB4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18"/>
          <a:stretch>
            <a:fillRect/>
          </a:stretch>
        </p:blipFill>
        <p:spPr>
          <a:xfrm>
            <a:off x="174929" y="1601426"/>
            <a:ext cx="4659618" cy="2255716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D216A90B-49F4-529D-54E0-2C8BDE9F18F1}"/>
              </a:ext>
            </a:extLst>
          </p:cNvPr>
          <p:cNvSpPr txBox="1"/>
          <p:nvPr/>
        </p:nvSpPr>
        <p:spPr>
          <a:xfrm>
            <a:off x="270840" y="3927944"/>
            <a:ext cx="8873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Student Assistants: </a:t>
            </a:r>
          </a:p>
          <a:p>
            <a:r>
              <a:rPr lang="nb-NO" dirty="0"/>
              <a:t>Elisha Adiburo Adimalara 	            Joran Welling 	             Romain Lefebvre</a:t>
            </a:r>
          </a:p>
        </p:txBody>
      </p:sp>
      <p:pic>
        <p:nvPicPr>
          <p:cNvPr id="4" name="Bilde 3" descr="Et bilde som inneholder Menneskeansikt, person, Panne, øyebryn&#10;&#10;KI-generert innhold kan være feil.">
            <a:extLst>
              <a:ext uri="{FF2B5EF4-FFF2-40B4-BE49-F238E27FC236}">
                <a16:creationId xmlns:a16="http://schemas.microsoft.com/office/drawing/2014/main" id="{51A1CC46-8EAC-A28A-3203-25C464FB7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97" y="4645077"/>
            <a:ext cx="1017981" cy="1355982"/>
          </a:xfrm>
          <a:prstGeom prst="rect">
            <a:avLst/>
          </a:prstGeom>
        </p:spPr>
      </p:pic>
      <p:pic>
        <p:nvPicPr>
          <p:cNvPr id="6" name="Bilde 5" descr="Et bilde som inneholder person, Menneskeansikt, smil, utendørs&#10;&#10;KI-generert innhold kan være feil.">
            <a:extLst>
              <a:ext uri="{FF2B5EF4-FFF2-40B4-BE49-F238E27FC236}">
                <a16:creationId xmlns:a16="http://schemas.microsoft.com/office/drawing/2014/main" id="{F4E51A64-5F4E-C874-B9B9-F4DC76FBB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566" y="4643816"/>
            <a:ext cx="1017981" cy="1358503"/>
          </a:xfrm>
          <a:prstGeom prst="rect">
            <a:avLst/>
          </a:prstGeom>
        </p:spPr>
      </p:pic>
      <p:pic>
        <p:nvPicPr>
          <p:cNvPr id="9" name="Bilde 8" descr="Et bilde som inneholder Menneskeansikt, person, smil, klær&#10;&#10;KI-generert innhold kan være feil.">
            <a:extLst>
              <a:ext uri="{FF2B5EF4-FFF2-40B4-BE49-F238E27FC236}">
                <a16:creationId xmlns:a16="http://schemas.microsoft.com/office/drawing/2014/main" id="{A8AEDD64-CEA4-CC8F-32B0-D46746CE6D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63" t="11266" r="16532" b="8169"/>
          <a:stretch>
            <a:fillRect/>
          </a:stretch>
        </p:blipFill>
        <p:spPr>
          <a:xfrm>
            <a:off x="6784635" y="4574275"/>
            <a:ext cx="1001978" cy="13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01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BA8719-7128-A705-1AEB-62360EFEC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E7EC698-15F4-B2E3-4048-94946AD71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nb-NO" dirty="0"/>
          </a:p>
          <a:p>
            <a:pPr lvl="1"/>
            <a:endParaRPr lang="nb-NO" dirty="0"/>
          </a:p>
          <a:p>
            <a:pPr marL="0" indent="0">
              <a:buNone/>
            </a:pP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useful</a:t>
            </a:r>
            <a:r>
              <a:rPr lang="nb-NO" dirty="0"/>
              <a:t> </a:t>
            </a:r>
            <a:r>
              <a:rPr lang="nb-NO" dirty="0" err="1"/>
              <a:t>tools</a:t>
            </a:r>
            <a:r>
              <a:rPr lang="nb-NO" dirty="0"/>
              <a:t> </a:t>
            </a:r>
            <a:r>
              <a:rPr lang="nb-NO" dirty="0" err="1"/>
              <a:t>these</a:t>
            </a:r>
            <a:r>
              <a:rPr lang="nb-NO" dirty="0"/>
              <a:t> first </a:t>
            </a:r>
            <a:r>
              <a:rPr lang="nb-NO" dirty="0" err="1"/>
              <a:t>few</a:t>
            </a:r>
            <a:r>
              <a:rPr lang="nb-NO" dirty="0"/>
              <a:t> </a:t>
            </a:r>
            <a:r>
              <a:rPr lang="nb-NO" dirty="0" err="1"/>
              <a:t>days</a:t>
            </a:r>
            <a:endParaRPr lang="nb-NO" dirty="0"/>
          </a:p>
          <a:p>
            <a:pPr marL="0" indent="0">
              <a:buNone/>
            </a:pPr>
            <a:endParaRPr lang="nb-NO" dirty="0"/>
          </a:p>
          <a:p>
            <a:r>
              <a:rPr lang="nb-NO" sz="2000" dirty="0"/>
              <a:t>NTNU </a:t>
            </a:r>
            <a:r>
              <a:rPr lang="nb-NO" sz="2000" dirty="0" err="1"/>
              <a:t>map</a:t>
            </a:r>
            <a:r>
              <a:rPr lang="nb-NO" sz="2000" dirty="0"/>
              <a:t>: </a:t>
            </a:r>
            <a:r>
              <a:rPr lang="nb-NO" sz="2000" dirty="0" err="1">
                <a:hlinkClick r:id="rId2"/>
              </a:rPr>
              <a:t>Mazemap</a:t>
            </a:r>
            <a:endParaRPr lang="nb-NO" sz="2000" dirty="0"/>
          </a:p>
          <a:p>
            <a:r>
              <a:rPr lang="nb-NO" sz="2000" dirty="0"/>
              <a:t>Busses –Start </a:t>
            </a:r>
            <a:r>
              <a:rPr lang="nb-NO" sz="2000" dirty="0" err="1"/>
              <a:t>checking</a:t>
            </a:r>
            <a:r>
              <a:rPr lang="nb-NO" sz="2000" dirty="0"/>
              <a:t> </a:t>
            </a:r>
            <a:r>
              <a:rPr lang="nb-NO" sz="2000" dirty="0" err="1"/>
              <a:t>out</a:t>
            </a:r>
            <a:r>
              <a:rPr lang="nb-NO" sz="2000" dirty="0"/>
              <a:t> </a:t>
            </a:r>
            <a:r>
              <a:rPr lang="nb-NO" sz="2000" dirty="0">
                <a:hlinkClick r:id="rId3"/>
              </a:rPr>
              <a:t>frammr.no</a:t>
            </a:r>
            <a:endParaRPr lang="nb-NO" sz="2000" dirty="0"/>
          </a:p>
          <a:p>
            <a:r>
              <a:rPr lang="nb-NO" sz="2000" dirty="0"/>
              <a:t>Class </a:t>
            </a:r>
            <a:r>
              <a:rPr lang="nb-NO" sz="2000" dirty="0" err="1"/>
              <a:t>Schedules</a:t>
            </a:r>
            <a:r>
              <a:rPr lang="nb-NO" sz="2000" dirty="0"/>
              <a:t> – «Timeplan» </a:t>
            </a:r>
            <a:r>
              <a:rPr lang="nb-NO" sz="2000" dirty="0">
                <a:hlinkClick r:id="rId4"/>
              </a:rPr>
              <a:t>https://i.ntnu.no/timeplan</a:t>
            </a:r>
            <a:endParaRPr lang="nb-NO" sz="2000" dirty="0"/>
          </a:p>
          <a:p>
            <a:r>
              <a:rPr lang="nb-NO" sz="2000" dirty="0"/>
              <a:t>New student – </a:t>
            </a:r>
            <a:r>
              <a:rPr lang="nb-NO" sz="2000" dirty="0" err="1"/>
              <a:t>check</a:t>
            </a:r>
            <a:r>
              <a:rPr lang="nb-NO" sz="2000" dirty="0"/>
              <a:t> list: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  <a:hlinkClick r:id="rId5"/>
              </a:rPr>
              <a:t>https://i.ntnu.no/ny-student</a:t>
            </a:r>
            <a:endParaRPr lang="nb-NO" sz="2000" dirty="0"/>
          </a:p>
          <a:p>
            <a:r>
              <a:rPr lang="nb-NO" sz="2000" dirty="0" err="1"/>
              <a:t>Check</a:t>
            </a:r>
            <a:r>
              <a:rPr lang="nb-NO" sz="2000" dirty="0"/>
              <a:t> </a:t>
            </a:r>
            <a:r>
              <a:rPr lang="nb-NO" sz="2000" dirty="0" err="1"/>
              <a:t>out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book store – or ask student </a:t>
            </a:r>
            <a:r>
              <a:rPr lang="nb-NO" sz="2000" dirty="0" err="1"/>
              <a:t>assistants</a:t>
            </a:r>
            <a:r>
              <a:rPr lang="nb-NO" sz="2000" dirty="0"/>
              <a:t> for </a:t>
            </a:r>
            <a:r>
              <a:rPr lang="nb-NO" sz="2000" dirty="0" err="1"/>
              <a:t>ways</a:t>
            </a:r>
            <a:r>
              <a:rPr lang="nb-NO" sz="2000" dirty="0"/>
              <a:t> to </a:t>
            </a:r>
            <a:r>
              <a:rPr lang="nb-NO" sz="2000" dirty="0" err="1"/>
              <a:t>buy</a:t>
            </a:r>
            <a:r>
              <a:rPr lang="nb-NO" sz="2000" dirty="0"/>
              <a:t> used </a:t>
            </a:r>
            <a:r>
              <a:rPr lang="nb-NO" sz="2000" dirty="0" err="1"/>
              <a:t>books</a:t>
            </a:r>
            <a:endParaRPr lang="nb-NO" sz="2000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06455AD-A425-E7C4-31DE-D57FE0337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4963"/>
            <a:ext cx="9144000" cy="214574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5D9BF1B-B16D-A4F4-0369-0C73C11DF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9377" y="274320"/>
            <a:ext cx="2565023" cy="206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87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0E9393-4CC4-B743-6A8E-AEFA4E155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0"/>
            <a:ext cx="7886700" cy="1325563"/>
          </a:xfrm>
        </p:spPr>
        <p:txBody>
          <a:bodyPr anchor="ctr">
            <a:normAutofit/>
          </a:bodyPr>
          <a:lstStyle/>
          <a:p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housing</a:t>
            </a:r>
            <a:r>
              <a:rPr lang="nb-NO" dirty="0"/>
              <a:t> locations: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F9029A57-9335-1FA3-D517-1CD625AAE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565" r="1" b="17036"/>
          <a:stretch>
            <a:fillRect/>
          </a:stretch>
        </p:blipFill>
        <p:spPr>
          <a:xfrm>
            <a:off x="186899" y="1325563"/>
            <a:ext cx="8770201" cy="4838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2128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048816-7E6B-4BD8-8902-67C23351E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751" y="448253"/>
            <a:ext cx="7890527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Travel card</a:t>
            </a:r>
            <a:br>
              <a:rPr lang="en-US" dirty="0">
                <a:latin typeface="Calibri" panose="020F0502020204030204" pitchFamily="34" charset="0"/>
              </a:rPr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28130D-1995-421E-A13E-7CAE53BEE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06881"/>
            <a:ext cx="3702050" cy="44700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700" dirty="0">
                <a:latin typeface="Calibri" panose="020F0502020204030204" pitchFamily="34" charset="0"/>
              </a:rPr>
              <a:t>We recommend you obtain a travel card during your stay at NTNU.</a:t>
            </a:r>
          </a:p>
          <a:p>
            <a:pPr marL="0" indent="0">
              <a:buNone/>
            </a:pPr>
            <a:endParaRPr lang="en-US" sz="17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700" dirty="0">
                <a:latin typeface="Calibri" panose="020F0502020204030204" pitchFamily="34" charset="0"/>
              </a:rPr>
              <a:t>You can either order a travel card online or visit the Bus terminal at Moa (5-6 km. from campus). </a:t>
            </a:r>
          </a:p>
          <a:p>
            <a:pPr marL="0" indent="0">
              <a:buNone/>
            </a:pPr>
            <a:r>
              <a:rPr lang="en-US" sz="1700" dirty="0">
                <a:latin typeface="Calibri" panose="020F0502020204030204" pitchFamily="34" charset="0"/>
              </a:rPr>
              <a:t>Check discounts and prices at </a:t>
            </a:r>
            <a:r>
              <a:rPr lang="en-US" sz="1700" dirty="0">
                <a:latin typeface="Calibri" panose="020F0502020204030204" pitchFamily="34" charset="0"/>
                <a:hlinkClick r:id="rId3"/>
              </a:rPr>
              <a:t>Frammr.no</a:t>
            </a:r>
            <a:endParaRPr lang="en-US" sz="17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17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400" dirty="0">
                <a:hlinkClick r:id="rId4"/>
              </a:rPr>
              <a:t>Age limits and discounts - FRAM (frammr.no)</a:t>
            </a:r>
            <a:endParaRPr lang="en-US" sz="1400" dirty="0"/>
          </a:p>
          <a:p>
            <a:pPr marL="0" indent="0">
              <a:buNone/>
            </a:pPr>
            <a:endParaRPr lang="en-US" sz="1700" dirty="0">
              <a:solidFill>
                <a:schemeClr val="accent2">
                  <a:lumMod val="40000"/>
                  <a:lumOff val="60000"/>
                </a:schemeClr>
              </a:solidFill>
              <a:latin typeface="Calibri"/>
              <a:cs typeface="Calibri"/>
              <a:hlinkClick r:id="rId5"/>
            </a:endParaRPr>
          </a:p>
          <a:p>
            <a:pPr marL="0" indent="0">
              <a:buNone/>
            </a:pPr>
            <a:endParaRPr lang="nb-NO" sz="1700" dirty="0">
              <a:solidFill>
                <a:schemeClr val="accent2">
                  <a:lumMod val="40000"/>
                  <a:lumOff val="60000"/>
                </a:schemeClr>
              </a:solidFill>
              <a:latin typeface="Calibri"/>
              <a:cs typeface="Calibri"/>
              <a:hlinkClick r:id="rId6"/>
            </a:endParaRPr>
          </a:p>
        </p:txBody>
      </p:sp>
      <p:pic>
        <p:nvPicPr>
          <p:cNvPr id="75" name="Graphic 74" descr="Buss">
            <a:extLst>
              <a:ext uri="{FF2B5EF4-FFF2-40B4-BE49-F238E27FC236}">
                <a16:creationId xmlns:a16="http://schemas.microsoft.com/office/drawing/2014/main" id="{B22A752D-9C2E-42DA-BBA7-A611360403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13300" y="2333396"/>
            <a:ext cx="3701978" cy="370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62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06A062BF-2E59-ECDD-E5D2-AAAFEE632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52" b="2260"/>
          <a:stretch/>
        </p:blipFill>
        <p:spPr>
          <a:xfrm>
            <a:off x="819819" y="844657"/>
            <a:ext cx="7612850" cy="5602637"/>
          </a:xfr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8E00B388-6A4F-07FB-5738-E288BC79A0D0}"/>
              </a:ext>
            </a:extLst>
          </p:cNvPr>
          <p:cNvSpPr txBox="1"/>
          <p:nvPr/>
        </p:nvSpPr>
        <p:spPr>
          <a:xfrm>
            <a:off x="688084" y="226040"/>
            <a:ext cx="1864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hlinkClick r:id="rId3"/>
              </a:rPr>
              <a:t>Student </a:t>
            </a:r>
            <a:r>
              <a:rPr lang="nb-NO" dirty="0" err="1">
                <a:hlinkClick r:id="rId3"/>
              </a:rPr>
              <a:t>Guidance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56011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9BF77A-482D-305A-6FA4-4DFAFE50C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32" y="220434"/>
            <a:ext cx="7886700" cy="709870"/>
          </a:xfrm>
        </p:spPr>
        <p:txBody>
          <a:bodyPr/>
          <a:lstStyle/>
          <a:p>
            <a:r>
              <a:rPr lang="nb-NO" dirty="0"/>
              <a:t>In case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illness</a:t>
            </a:r>
            <a:r>
              <a:rPr lang="nb-NO" dirty="0"/>
              <a:t>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F85CDF8-FCE6-2F61-C263-E00243A5E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69" y="3888188"/>
            <a:ext cx="8579710" cy="22343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/>
              <a:t>Your doctor’s office is “</a:t>
            </a:r>
            <a:r>
              <a:rPr lang="en-US" sz="1400" dirty="0" err="1"/>
              <a:t>Legevakt</a:t>
            </a:r>
            <a:r>
              <a:rPr lang="en-US" sz="1400" dirty="0"/>
              <a:t>” (Emergency clinic)</a:t>
            </a:r>
          </a:p>
          <a:p>
            <a:pPr marL="0" indent="0">
              <a:buNone/>
            </a:pPr>
            <a:r>
              <a:rPr lang="en-US" sz="1400" dirty="0"/>
              <a:t>Open 24/7</a:t>
            </a:r>
          </a:p>
          <a:p>
            <a:pPr marL="0" indent="0">
              <a:buNone/>
            </a:pPr>
            <a:r>
              <a:rPr lang="en-US" sz="1400" dirty="0"/>
              <a:t>Recommend to go during day-time for regular issues. </a:t>
            </a:r>
          </a:p>
          <a:p>
            <a:pPr marL="0" indent="0">
              <a:buNone/>
            </a:pPr>
            <a:r>
              <a:rPr lang="nb-NO" sz="1400" dirty="0" err="1"/>
              <a:t>Unless</a:t>
            </a:r>
            <a:r>
              <a:rPr lang="nb-NO" sz="1400" dirty="0"/>
              <a:t> </a:t>
            </a:r>
            <a:r>
              <a:rPr lang="nb-NO" sz="1400" dirty="0" err="1"/>
              <a:t>emergency</a:t>
            </a:r>
            <a:r>
              <a:rPr lang="nb-NO" sz="1400" dirty="0"/>
              <a:t>, </a:t>
            </a:r>
            <a:r>
              <a:rPr lang="nb-NO" sz="1400" dirty="0" err="1"/>
              <a:t>call</a:t>
            </a:r>
            <a:r>
              <a:rPr lang="nb-NO" sz="1400" dirty="0"/>
              <a:t> </a:t>
            </a:r>
            <a:r>
              <a:rPr lang="nb-NO" sz="1400" dirty="0" err="1"/>
              <a:t>before</a:t>
            </a:r>
            <a:r>
              <a:rPr lang="nb-NO" sz="1400" dirty="0"/>
              <a:t> </a:t>
            </a:r>
            <a:r>
              <a:rPr lang="nb-NO" sz="1400" dirty="0" err="1"/>
              <a:t>you</a:t>
            </a:r>
            <a:r>
              <a:rPr lang="nb-NO" sz="1400" dirty="0"/>
              <a:t> </a:t>
            </a:r>
            <a:r>
              <a:rPr lang="nb-NO" sz="1400" dirty="0" err="1"/>
              <a:t>go</a:t>
            </a:r>
            <a:r>
              <a:rPr lang="nb-NO" sz="1400" dirty="0"/>
              <a:t> </a:t>
            </a:r>
            <a:r>
              <a:rPr lang="nb-NO" sz="1400" dirty="0" err="1"/>
              <a:t>there</a:t>
            </a:r>
            <a:r>
              <a:rPr lang="nb-NO" sz="1400" dirty="0"/>
              <a:t> </a:t>
            </a:r>
            <a:r>
              <a:rPr lang="nb-NO" sz="1400" dirty="0" err="1"/>
              <a:t>phone</a:t>
            </a:r>
            <a:r>
              <a:rPr lang="nb-NO" sz="1400" dirty="0"/>
              <a:t> </a:t>
            </a:r>
            <a:r>
              <a:rPr lang="nb-NO" sz="1400" dirty="0" err="1"/>
              <a:t>number</a:t>
            </a:r>
            <a:r>
              <a:rPr lang="nb-NO" sz="1400" dirty="0"/>
              <a:t> 116117</a:t>
            </a:r>
            <a:endParaRPr lang="en-US" sz="1400" dirty="0"/>
          </a:p>
          <a:p>
            <a:pPr marL="0" indent="0">
              <a:buNone/>
            </a:pPr>
            <a:r>
              <a:rPr lang="nb-NO" sz="1400" dirty="0"/>
              <a:t>Bring </a:t>
            </a:r>
            <a:r>
              <a:rPr lang="nb-NO" sz="1400" dirty="0" err="1"/>
              <a:t>passport</a:t>
            </a:r>
            <a:r>
              <a:rPr lang="nb-NO" sz="1400" dirty="0"/>
              <a:t>, </a:t>
            </a:r>
            <a:r>
              <a:rPr lang="nb-NO" sz="1400" dirty="0" err="1"/>
              <a:t>health</a:t>
            </a:r>
            <a:r>
              <a:rPr lang="nb-NO" sz="1400" dirty="0"/>
              <a:t> </a:t>
            </a:r>
            <a:r>
              <a:rPr lang="nb-NO" sz="1400" dirty="0" err="1"/>
              <a:t>insurance</a:t>
            </a:r>
            <a:r>
              <a:rPr lang="nb-NO" sz="1400" dirty="0"/>
              <a:t> </a:t>
            </a:r>
            <a:r>
              <a:rPr lang="nb-NO" sz="1400" dirty="0" err="1"/>
              <a:t>card</a:t>
            </a:r>
            <a:r>
              <a:rPr lang="nb-NO" sz="1400" dirty="0"/>
              <a:t> (EU students), </a:t>
            </a:r>
            <a:r>
              <a:rPr lang="nb-NO" sz="1400" dirty="0" err="1"/>
              <a:t>residence</a:t>
            </a:r>
            <a:r>
              <a:rPr lang="nb-NO" sz="1400" dirty="0"/>
              <a:t> </a:t>
            </a:r>
            <a:r>
              <a:rPr lang="nb-NO" sz="1400" dirty="0" err="1"/>
              <a:t>card</a:t>
            </a:r>
            <a:r>
              <a:rPr lang="nb-NO" sz="1400" dirty="0"/>
              <a:t> (or </a:t>
            </a:r>
            <a:r>
              <a:rPr lang="nb-NO" sz="1400" dirty="0" err="1"/>
              <a:t>paper</a:t>
            </a:r>
            <a:r>
              <a:rPr lang="nb-NO" sz="1400" dirty="0"/>
              <a:t>) </a:t>
            </a:r>
          </a:p>
          <a:p>
            <a:pPr marL="0" indent="0">
              <a:buNone/>
            </a:pPr>
            <a:r>
              <a:rPr lang="en-US" sz="1400" dirty="0"/>
              <a:t>Bring your student ID or documents confirming you are as student. </a:t>
            </a:r>
            <a:endParaRPr lang="nb-NO" sz="1400" dirty="0"/>
          </a:p>
          <a:p>
            <a:pPr marL="0" indent="0">
              <a:buNone/>
            </a:pPr>
            <a:r>
              <a:rPr lang="en-US" sz="1400" dirty="0"/>
              <a:t>As an Erasmus+ student you have access to free health services while in Norway. </a:t>
            </a:r>
          </a:p>
          <a:p>
            <a:pPr marL="0" indent="0">
              <a:buNone/>
            </a:pPr>
            <a:r>
              <a:rPr lang="en-US" sz="1400" dirty="0"/>
              <a:t>Note: Dentist is not included in national health plan – please contact private clinic for dental issues. </a:t>
            </a:r>
          </a:p>
          <a:p>
            <a:pPr marL="0" indent="0">
              <a:buNone/>
            </a:pPr>
            <a:endParaRPr lang="en-US" sz="1400" dirty="0"/>
          </a:p>
          <a:p>
            <a:endParaRPr lang="nb-NO" sz="14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530EF77-B312-A422-BF6D-756BA0A67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483" y="167163"/>
            <a:ext cx="5203596" cy="3558619"/>
          </a:xfrm>
          <a:prstGeom prst="rect">
            <a:avLst/>
          </a:prstGeom>
        </p:spPr>
      </p:pic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C2B46221-E8CA-4691-0CA8-BC638DF7E57A}"/>
              </a:ext>
            </a:extLst>
          </p:cNvPr>
          <p:cNvSpPr txBox="1">
            <a:spLocks/>
          </p:cNvSpPr>
          <p:nvPr/>
        </p:nvSpPr>
        <p:spPr>
          <a:xfrm>
            <a:off x="357810" y="983575"/>
            <a:ext cx="3447674" cy="2904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Emergency? – Call 113</a:t>
            </a:r>
            <a:endParaRPr lang="en-US" sz="1700" dirty="0">
              <a:solidFill>
                <a:srgbClr val="FF0000"/>
              </a:solidFill>
              <a:latin typeface="Calibri" panose="020F0502020204030204" pitchFamily="34" charset="0"/>
              <a:cs typeface="Calibri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Emergency/ambulance: 113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Police: 112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Fire/rescue: 110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(on the back of your student ID card)</a:t>
            </a:r>
            <a:endParaRPr lang="en-US" sz="1700" dirty="0">
              <a:solidFill>
                <a:srgbClr val="FF0000"/>
              </a:solidFill>
              <a:latin typeface="Calibri" panose="020F0502020204030204" pitchFamily="34" charset="0"/>
              <a:cs typeface="Calibri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700" dirty="0">
              <a:solidFill>
                <a:srgbClr val="FF0000"/>
              </a:solidFill>
              <a:latin typeface="Calibri"/>
              <a:cs typeface="Calibri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56ED3BF-096C-48F3-66CE-898694B6C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432" y="2762531"/>
            <a:ext cx="318848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87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9B97071D-B654-7A5A-B1D3-5F75FF0EE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094" y="160255"/>
            <a:ext cx="6871812" cy="623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24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FD490D-5EBE-A48E-ADB1-987395A48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DE196A5-B6F8-B2F4-CF0B-56DCBBE12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F222F9D-B101-7EA8-2E37-FFB018E66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8" y="770304"/>
            <a:ext cx="9144000" cy="57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87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528514-9D6E-E288-BFED-71D541C4B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9442" y="365126"/>
            <a:ext cx="5545907" cy="1325563"/>
          </a:xfrm>
        </p:spPr>
        <p:txBody>
          <a:bodyPr/>
          <a:lstStyle/>
          <a:p>
            <a:r>
              <a:rPr lang="nb-NO" dirty="0" err="1"/>
              <a:t>Keep</a:t>
            </a:r>
            <a:r>
              <a:rPr lang="nb-NO" dirty="0"/>
              <a:t> </a:t>
            </a:r>
            <a:r>
              <a:rPr lang="nb-NO" dirty="0" err="1"/>
              <a:t>warm</a:t>
            </a:r>
            <a:r>
              <a:rPr lang="nb-NO" dirty="0"/>
              <a:t> and </a:t>
            </a:r>
            <a:r>
              <a:rPr lang="nb-NO" dirty="0" err="1"/>
              <a:t>cozy</a:t>
            </a:r>
            <a:r>
              <a:rPr lang="nb-NO" dirty="0"/>
              <a:t> in all </a:t>
            </a:r>
            <a:r>
              <a:rPr lang="nb-NO" dirty="0" err="1"/>
              <a:t>weather</a:t>
            </a:r>
            <a:endParaRPr lang="nb-NO" dirty="0"/>
          </a:p>
        </p:txBody>
      </p:sp>
      <p:pic>
        <p:nvPicPr>
          <p:cNvPr id="5" name="Plassholder for innhold 4" descr="En vinter sokken med to pom poms">
            <a:extLst>
              <a:ext uri="{FF2B5EF4-FFF2-40B4-BE49-F238E27FC236}">
                <a16:creationId xmlns:a16="http://schemas.microsoft.com/office/drawing/2014/main" id="{AE579684-54D7-FDA3-4A85-88B00B941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084" y="3732545"/>
            <a:ext cx="2953044" cy="2953044"/>
          </a:xfrm>
        </p:spPr>
      </p:pic>
      <p:pic>
        <p:nvPicPr>
          <p:cNvPr id="7" name="Grafikk 6" descr="En varm vinter hatt">
            <a:extLst>
              <a:ext uri="{FF2B5EF4-FFF2-40B4-BE49-F238E27FC236}">
                <a16:creationId xmlns:a16="http://schemas.microsoft.com/office/drawing/2014/main" id="{8E9608AD-907A-A30D-AA18-4863C5EDD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52767" y="-515269"/>
            <a:ext cx="3504808" cy="3504808"/>
          </a:xfrm>
          <a:prstGeom prst="rect">
            <a:avLst/>
          </a:prstGeom>
        </p:spPr>
      </p:pic>
      <p:pic>
        <p:nvPicPr>
          <p:cNvPr id="9" name="Grafikk 8" descr="Et par av mittens">
            <a:extLst>
              <a:ext uri="{FF2B5EF4-FFF2-40B4-BE49-F238E27FC236}">
                <a16:creationId xmlns:a16="http://schemas.microsoft.com/office/drawing/2014/main" id="{A7B65CDB-0472-BF4E-F6AD-16F2B8A44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8996" y="1773921"/>
            <a:ext cx="2953045" cy="2953045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89902890-E220-627F-07A9-86E485759358}"/>
              </a:ext>
            </a:extLst>
          </p:cNvPr>
          <p:cNvSpPr txBox="1"/>
          <p:nvPr/>
        </p:nvSpPr>
        <p:spPr>
          <a:xfrm>
            <a:off x="3903205" y="1773921"/>
            <a:ext cx="270663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All </a:t>
            </a:r>
            <a:r>
              <a:rPr lang="nb-NO" sz="2400" dirty="0" err="1"/>
              <a:t>weather</a:t>
            </a:r>
            <a:r>
              <a:rPr lang="nb-NO" sz="2400" dirty="0"/>
              <a:t> jacket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err="1"/>
              <a:t>Rain</a:t>
            </a:r>
            <a:r>
              <a:rPr lang="nb-NO" sz="2400" dirty="0"/>
              <a:t> </a:t>
            </a:r>
            <a:r>
              <a:rPr lang="nb-NO" sz="2400" dirty="0" err="1"/>
              <a:t>boots</a:t>
            </a: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err="1"/>
              <a:t>Umbrella</a:t>
            </a:r>
            <a:r>
              <a:rPr lang="nb-NO" sz="2400" dirty="0"/>
              <a:t> – NO!!!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err="1"/>
              <a:t>Wool</a:t>
            </a: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Winter </a:t>
            </a:r>
            <a:r>
              <a:rPr lang="nb-NO" sz="2400" dirty="0" err="1"/>
              <a:t>boots</a:t>
            </a: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Winter 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err="1"/>
              <a:t>Mittens</a:t>
            </a:r>
            <a:r>
              <a:rPr lang="nb-NO" sz="2400" dirty="0"/>
              <a:t>/gloves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err="1"/>
              <a:t>Layers</a:t>
            </a: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05CD667-4922-FF3A-A6B4-8CA357057864}"/>
              </a:ext>
            </a:extLst>
          </p:cNvPr>
          <p:cNvSpPr txBox="1"/>
          <p:nvPr/>
        </p:nvSpPr>
        <p:spPr>
          <a:xfrm>
            <a:off x="2969442" y="5806805"/>
            <a:ext cx="432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«</a:t>
            </a:r>
            <a:r>
              <a:rPr lang="nb-NO" dirty="0" err="1"/>
              <a:t>There</a:t>
            </a:r>
            <a:r>
              <a:rPr lang="nb-NO" dirty="0"/>
              <a:t> is </a:t>
            </a:r>
            <a:r>
              <a:rPr lang="nb-NO" dirty="0" err="1"/>
              <a:t>no</a:t>
            </a:r>
            <a:r>
              <a:rPr lang="nb-NO" dirty="0"/>
              <a:t> bad </a:t>
            </a:r>
            <a:r>
              <a:rPr lang="nb-NO" dirty="0" err="1"/>
              <a:t>weather</a:t>
            </a:r>
            <a:r>
              <a:rPr lang="nb-NO" dirty="0"/>
              <a:t>, </a:t>
            </a:r>
            <a:r>
              <a:rPr lang="nb-NO" dirty="0" err="1"/>
              <a:t>only</a:t>
            </a:r>
            <a:r>
              <a:rPr lang="nb-NO" dirty="0"/>
              <a:t> bad </a:t>
            </a:r>
            <a:r>
              <a:rPr lang="nb-NO" dirty="0" err="1"/>
              <a:t>clothes</a:t>
            </a:r>
            <a:r>
              <a:rPr lang="nb-NO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728422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802199-BB56-2843-CCE5-6278D86C8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Daylight</a:t>
            </a:r>
            <a:r>
              <a:rPr lang="nb-NO" dirty="0"/>
              <a:t> Ålesund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A994931-2608-95F7-9198-B5ABB6E34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084" y="2325163"/>
            <a:ext cx="8521765" cy="3255505"/>
          </a:xfrm>
        </p:spPr>
      </p:pic>
    </p:spTree>
    <p:extLst>
      <p:ext uri="{BB962C8B-B14F-4D97-AF65-F5344CB8AC3E}">
        <p14:creationId xmlns:p14="http://schemas.microsoft.com/office/powerpoint/2010/main" val="136475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2F5FF6-DD70-DCC8-75E5-4C6D16D3A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Mørketid (time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darkness</a:t>
            </a:r>
            <a:r>
              <a:rPr lang="nb-NO" dirty="0"/>
              <a:t>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8A42F4E-FC96-FF6A-3764-CCBF60BAA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November – </a:t>
            </a:r>
            <a:r>
              <a:rPr lang="nb-NO" dirty="0" err="1"/>
              <a:t>February</a:t>
            </a:r>
            <a:endParaRPr lang="nb-NO" dirty="0"/>
          </a:p>
          <a:p>
            <a:r>
              <a:rPr lang="nb-NO" dirty="0"/>
              <a:t>Dark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go</a:t>
            </a:r>
            <a:r>
              <a:rPr lang="nb-NO" dirty="0"/>
              <a:t> to </a:t>
            </a:r>
            <a:r>
              <a:rPr lang="nb-NO" dirty="0" err="1"/>
              <a:t>class</a:t>
            </a:r>
            <a:r>
              <a:rPr lang="nb-NO" dirty="0"/>
              <a:t> and </a:t>
            </a:r>
            <a:r>
              <a:rPr lang="nb-NO" dirty="0" err="1"/>
              <a:t>dark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home</a:t>
            </a:r>
            <a:endParaRPr lang="nb-NO" dirty="0"/>
          </a:p>
          <a:p>
            <a:r>
              <a:rPr lang="nb-NO" dirty="0"/>
              <a:t>Make sure to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daylight</a:t>
            </a:r>
            <a:r>
              <a:rPr lang="nb-NO" dirty="0"/>
              <a:t> during </a:t>
            </a:r>
            <a:r>
              <a:rPr lang="nb-NO" dirty="0" err="1"/>
              <a:t>class</a:t>
            </a:r>
            <a:r>
              <a:rPr lang="nb-NO" dirty="0"/>
              <a:t> breaks</a:t>
            </a:r>
          </a:p>
          <a:p>
            <a:r>
              <a:rPr lang="nb-NO" dirty="0"/>
              <a:t>Go </a:t>
            </a:r>
            <a:r>
              <a:rPr lang="nb-NO" dirty="0" err="1"/>
              <a:t>outside</a:t>
            </a:r>
            <a:r>
              <a:rPr lang="nb-NO" dirty="0"/>
              <a:t> during </a:t>
            </a:r>
            <a:r>
              <a:rPr lang="nb-NO" dirty="0" err="1"/>
              <a:t>daytime</a:t>
            </a:r>
            <a:r>
              <a:rPr lang="nb-NO" dirty="0"/>
              <a:t> as </a:t>
            </a:r>
            <a:r>
              <a:rPr lang="nb-NO" dirty="0" err="1"/>
              <a:t>much</a:t>
            </a:r>
            <a:r>
              <a:rPr lang="nb-NO" dirty="0"/>
              <a:t> as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– </a:t>
            </a:r>
            <a:r>
              <a:rPr lang="nb-NO" dirty="0" err="1"/>
              <a:t>much</a:t>
            </a:r>
            <a:r>
              <a:rPr lang="nb-NO" dirty="0"/>
              <a:t> </a:t>
            </a:r>
            <a:r>
              <a:rPr lang="nb-NO" dirty="0" err="1"/>
              <a:t>higher</a:t>
            </a:r>
            <a:r>
              <a:rPr lang="nb-NO" dirty="0"/>
              <a:t> lux</a:t>
            </a:r>
          </a:p>
          <a:p>
            <a:endParaRPr lang="nb-NO" dirty="0"/>
          </a:p>
          <a:p>
            <a:r>
              <a:rPr lang="nb-NO" dirty="0"/>
              <a:t>Do </a:t>
            </a:r>
            <a:r>
              <a:rPr lang="nb-NO" dirty="0" err="1"/>
              <a:t>wintercozy</a:t>
            </a:r>
            <a:r>
              <a:rPr lang="nb-NO" dirty="0"/>
              <a:t> </a:t>
            </a:r>
            <a:r>
              <a:rPr lang="nb-NO" dirty="0" err="1"/>
              <a:t>activities</a:t>
            </a:r>
            <a:r>
              <a:rPr lang="nb-NO" dirty="0"/>
              <a:t> </a:t>
            </a:r>
            <a:r>
              <a:rPr lang="nb-NO" dirty="0" err="1"/>
              <a:t>indoor</a:t>
            </a:r>
            <a:r>
              <a:rPr lang="nb-NO" dirty="0"/>
              <a:t> – Hygge</a:t>
            </a:r>
          </a:p>
          <a:p>
            <a:pPr lvl="1"/>
            <a:r>
              <a:rPr lang="nb-NO" dirty="0"/>
              <a:t>Hot </a:t>
            </a:r>
            <a:r>
              <a:rPr lang="nb-NO" dirty="0" err="1"/>
              <a:t>choclate</a:t>
            </a:r>
            <a:r>
              <a:rPr lang="nb-NO" dirty="0"/>
              <a:t>, a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movie</a:t>
            </a:r>
            <a:r>
              <a:rPr lang="nb-NO" dirty="0"/>
              <a:t>, </a:t>
            </a:r>
            <a:r>
              <a:rPr lang="nb-NO" dirty="0" err="1"/>
              <a:t>lots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blankets</a:t>
            </a:r>
            <a:r>
              <a:rPr lang="nb-NO" dirty="0"/>
              <a:t>, </a:t>
            </a:r>
            <a:r>
              <a:rPr lang="nb-NO" dirty="0" err="1"/>
              <a:t>warm</a:t>
            </a:r>
            <a:r>
              <a:rPr lang="nb-NO" dirty="0"/>
              <a:t> </a:t>
            </a:r>
            <a:r>
              <a:rPr lang="nb-NO" dirty="0" err="1"/>
              <a:t>socks</a:t>
            </a:r>
            <a:endParaRPr lang="nb-NO" dirty="0"/>
          </a:p>
          <a:p>
            <a:pPr lvl="1"/>
            <a:r>
              <a:rPr lang="nb-NO" dirty="0"/>
              <a:t>Make a </a:t>
            </a:r>
            <a:r>
              <a:rPr lang="nb-NO" dirty="0" err="1"/>
              <a:t>nice</a:t>
            </a:r>
            <a:r>
              <a:rPr lang="nb-NO" dirty="0"/>
              <a:t> </a:t>
            </a:r>
            <a:r>
              <a:rPr lang="nb-NO" dirty="0" err="1"/>
              <a:t>meal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friends</a:t>
            </a:r>
            <a:endParaRPr lang="nb-NO" dirty="0"/>
          </a:p>
          <a:p>
            <a:pPr lvl="1"/>
            <a:r>
              <a:rPr lang="nb-NO" dirty="0"/>
              <a:t>Go for a </a:t>
            </a:r>
            <a:r>
              <a:rPr lang="nb-NO" dirty="0" err="1"/>
              <a:t>walk</a:t>
            </a:r>
            <a:r>
              <a:rPr lang="nb-NO" dirty="0"/>
              <a:t> to spot </a:t>
            </a:r>
            <a:r>
              <a:rPr lang="nb-NO" dirty="0" err="1"/>
              <a:t>the</a:t>
            </a:r>
            <a:r>
              <a:rPr lang="nb-NO" dirty="0"/>
              <a:t> Aurora Borealis/Northern </a:t>
            </a:r>
            <a:r>
              <a:rPr lang="nb-NO" dirty="0" err="1"/>
              <a:t>lights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45164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BB471-0E9A-1D05-93CA-9F0B1F469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69FA6E96-E4B6-E3FF-7D16-E5680D900839}"/>
              </a:ext>
            </a:extLst>
          </p:cNvPr>
          <p:cNvSpPr txBox="1">
            <a:spLocks/>
          </p:cNvSpPr>
          <p:nvPr/>
        </p:nvSpPr>
        <p:spPr>
          <a:xfrm>
            <a:off x="542152" y="22096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800" b="1" dirty="0"/>
              <a:t>Office </a:t>
            </a:r>
            <a:r>
              <a:rPr lang="nb-NO" sz="2800" b="1" dirty="0" err="1"/>
              <a:t>of</a:t>
            </a:r>
            <a:r>
              <a:rPr lang="nb-NO" sz="2800" b="1" dirty="0"/>
              <a:t> </a:t>
            </a:r>
            <a:r>
              <a:rPr lang="nb-NO" sz="2800" b="1" dirty="0" err="1"/>
              <a:t>international</a:t>
            </a:r>
            <a:r>
              <a:rPr lang="nb-NO" sz="2800" b="1" dirty="0"/>
              <a:t> </a:t>
            </a:r>
            <a:r>
              <a:rPr lang="nb-NO" sz="2800" b="1" dirty="0" err="1"/>
              <a:t>relations</a:t>
            </a:r>
            <a:br>
              <a:rPr lang="nb-NO" sz="2800" b="1" dirty="0"/>
            </a:br>
            <a:r>
              <a:rPr lang="nb-NO" sz="2800" b="1" dirty="0" err="1"/>
              <a:t>Outbound</a:t>
            </a:r>
            <a:r>
              <a:rPr lang="nb-NO" sz="2800" b="1" dirty="0"/>
              <a:t> </a:t>
            </a:r>
            <a:r>
              <a:rPr lang="nb-NO" sz="2800" b="1" dirty="0" err="1"/>
              <a:t>mobility</a:t>
            </a:r>
            <a:r>
              <a:rPr lang="nb-NO" sz="2800" b="1" dirty="0"/>
              <a:t>, </a:t>
            </a:r>
            <a:r>
              <a:rPr lang="nb-NO" sz="2800" b="1" dirty="0" err="1"/>
              <a:t>Partnerships</a:t>
            </a:r>
            <a:r>
              <a:rPr lang="nb-NO" sz="2800" b="1" dirty="0"/>
              <a:t>, </a:t>
            </a:r>
            <a:r>
              <a:rPr lang="nb-NO" sz="2800" b="1" dirty="0" err="1"/>
              <a:t>PhDs</a:t>
            </a:r>
            <a:r>
              <a:rPr lang="nb-NO" sz="2800" b="1" dirty="0"/>
              <a:t>, Staff </a:t>
            </a:r>
            <a:r>
              <a:rPr lang="nb-NO" sz="2800" b="1" dirty="0" err="1"/>
              <a:t>Mobility</a:t>
            </a:r>
            <a:br>
              <a:rPr lang="nb-NO" dirty="0"/>
            </a:br>
            <a:r>
              <a:rPr lang="nb-NO" sz="1800" dirty="0" err="1"/>
              <a:t>Where</a:t>
            </a:r>
            <a:r>
              <a:rPr lang="nb-NO" sz="1800" dirty="0"/>
              <a:t>: Kompasset – 1st </a:t>
            </a:r>
            <a:r>
              <a:rPr lang="nb-NO" sz="1800" dirty="0" err="1"/>
              <a:t>floor</a:t>
            </a:r>
            <a:endParaRPr lang="nb-NO" sz="1800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D5C53781-D4E5-6220-4E68-5DC276FF9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388" y="3587908"/>
            <a:ext cx="2063764" cy="2197302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BA4BD2B5-66A4-2918-9416-5C28FC6A3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02" y="3844682"/>
            <a:ext cx="1806786" cy="2006431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E8AF09C8-9D9D-5433-7DAB-8D67D70DD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52" y="1722554"/>
            <a:ext cx="3407218" cy="1931257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7CB68054-07D1-E0F2-024F-00E7CB9E0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9370" y="1456509"/>
            <a:ext cx="2067731" cy="2197302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C6B46010-EB6B-AAF9-89E8-E983476A62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8152" y="3744986"/>
            <a:ext cx="2063764" cy="1950207"/>
          </a:xfrm>
          <a:prstGeom prst="rect">
            <a:avLst/>
          </a:prstGeom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98069709-8455-6764-D564-6E90558388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1916" y="3429000"/>
            <a:ext cx="2289495" cy="226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69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48DB0E-D40A-7994-3AFB-4E32ED18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AD0E749-E5F3-FBC2-D296-C523E5BC9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823" y="0"/>
            <a:ext cx="8690353" cy="6492874"/>
          </a:xfrm>
          <a:prstGeom prst="rect">
            <a:avLst/>
          </a:pr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CB811A76-5625-1393-4F97-934F0FB8B33D}"/>
              </a:ext>
            </a:extLst>
          </p:cNvPr>
          <p:cNvSpPr txBox="1">
            <a:spLocks/>
          </p:cNvSpPr>
          <p:nvPr/>
        </p:nvSpPr>
        <p:spPr>
          <a:xfrm>
            <a:off x="3145623" y="95415"/>
            <a:ext cx="5707942" cy="846668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  <a:alpha val="8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>
                <a:solidFill>
                  <a:schemeClr val="bg1"/>
                </a:solidFill>
              </a:rPr>
              <a:t>Tourist attractions and bucket list</a:t>
            </a:r>
            <a:endParaRPr lang="nb-NO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849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1CDD44-0C89-9300-90F2-C0A969C75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Ålesund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12337D-BF0B-F3BE-C899-AE7CA369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690689"/>
            <a:ext cx="3868340" cy="4498974"/>
          </a:xfrm>
        </p:spPr>
        <p:txBody>
          <a:bodyPr>
            <a:normAutofit lnSpcReduction="10000"/>
          </a:bodyPr>
          <a:lstStyle/>
          <a:p>
            <a:r>
              <a:rPr lang="nb-NO" dirty="0"/>
              <a:t>Jugendstilsenteret/Kube</a:t>
            </a:r>
          </a:p>
          <a:p>
            <a:r>
              <a:rPr lang="nb-NO" dirty="0"/>
              <a:t>Ålesund Museum</a:t>
            </a:r>
          </a:p>
          <a:p>
            <a:r>
              <a:rPr lang="nb-NO" dirty="0" err="1"/>
              <a:t>Fisheries</a:t>
            </a:r>
            <a:r>
              <a:rPr lang="nb-NO" dirty="0"/>
              <a:t> Museum</a:t>
            </a:r>
          </a:p>
          <a:p>
            <a:r>
              <a:rPr lang="nb-NO" dirty="0"/>
              <a:t>Sunnmøre Museum</a:t>
            </a:r>
          </a:p>
          <a:p>
            <a:r>
              <a:rPr lang="nb-NO" dirty="0"/>
              <a:t>Atlanterhavsparken</a:t>
            </a:r>
          </a:p>
          <a:p>
            <a:r>
              <a:rPr lang="nb-NO" dirty="0"/>
              <a:t>Sukkertoppen</a:t>
            </a:r>
          </a:p>
          <a:p>
            <a:r>
              <a:rPr lang="nb-NO" dirty="0"/>
              <a:t>Aksla/Fjellstua</a:t>
            </a:r>
          </a:p>
          <a:p>
            <a:r>
              <a:rPr lang="nb-NO" dirty="0" err="1"/>
              <a:t>Hiking</a:t>
            </a:r>
            <a:r>
              <a:rPr lang="nb-NO" dirty="0"/>
              <a:t>: </a:t>
            </a:r>
          </a:p>
          <a:p>
            <a:pPr lvl="1"/>
            <a:r>
              <a:rPr lang="nb-NO" dirty="0"/>
              <a:t>Aksla</a:t>
            </a:r>
          </a:p>
          <a:p>
            <a:pPr lvl="1"/>
            <a:r>
              <a:rPr lang="nb-NO" dirty="0"/>
              <a:t>Sukkertoppen</a:t>
            </a:r>
          </a:p>
          <a:p>
            <a:pPr lvl="1"/>
            <a:r>
              <a:rPr lang="nb-NO" dirty="0" err="1"/>
              <a:t>Emblemsfjellet</a:t>
            </a:r>
            <a:r>
              <a:rPr lang="nb-NO" dirty="0"/>
              <a:t>/Turheisa</a:t>
            </a:r>
          </a:p>
          <a:p>
            <a:pPr lvl="1"/>
            <a:r>
              <a:rPr lang="nb-NO" dirty="0"/>
              <a:t>Sulafjellet</a:t>
            </a:r>
          </a:p>
          <a:p>
            <a:pPr lvl="1"/>
            <a:r>
              <a:rPr lang="nb-NO" dirty="0"/>
              <a:t>Godøyfjellet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C60F327-B2E8-B72C-30B8-BB6DDA7862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1681163"/>
            <a:ext cx="3887391" cy="4508500"/>
          </a:xfrm>
        </p:spPr>
        <p:txBody>
          <a:bodyPr>
            <a:normAutofit lnSpcReduction="10000"/>
          </a:bodyPr>
          <a:lstStyle/>
          <a:p>
            <a:r>
              <a:rPr lang="nb-NO" dirty="0">
                <a:hlinkClick r:id="rId2"/>
              </a:rPr>
              <a:t>Visitalesund.com</a:t>
            </a:r>
          </a:p>
          <a:p>
            <a:r>
              <a:rPr lang="en-US" dirty="0">
                <a:hlinkClick r:id="rId3"/>
              </a:rPr>
              <a:t>A guide to art nouveau in Ålesund</a:t>
            </a:r>
            <a:endParaRPr lang="nb-NO" dirty="0">
              <a:hlinkClick r:id="" action="ppaction://noaction"/>
            </a:endParaRPr>
          </a:p>
          <a:p>
            <a:r>
              <a:rPr lang="nb-NO" dirty="0">
                <a:hlinkClick r:id="" action="ppaction://noaction"/>
              </a:rPr>
              <a:t>gofjords.com</a:t>
            </a:r>
            <a:endParaRPr lang="nb-NO" dirty="0"/>
          </a:p>
          <a:p>
            <a:r>
              <a:rPr lang="nb-NO" dirty="0">
                <a:hlinkClick r:id="rId4"/>
              </a:rPr>
              <a:t>Fjordnorway.com - Ålesund and Geiranger</a:t>
            </a:r>
            <a:endParaRPr lang="nb-NO" dirty="0"/>
          </a:p>
          <a:p>
            <a:r>
              <a:rPr lang="en-US" dirty="0">
                <a:hlinkClick r:id="rId5"/>
              </a:rPr>
              <a:t>Visit Norway - Ålesund and </a:t>
            </a:r>
            <a:r>
              <a:rPr lang="en-US" dirty="0" err="1">
                <a:hlinkClick r:id="rId5"/>
              </a:rPr>
              <a:t>Geiranger</a:t>
            </a:r>
            <a:endParaRPr lang="en-US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74133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14A9C2-3B75-4930-29D6-DFEAF01F9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909" y="2545824"/>
            <a:ext cx="7886700" cy="1325563"/>
          </a:xfrm>
        </p:spPr>
        <p:txBody>
          <a:bodyPr/>
          <a:lstStyle/>
          <a:p>
            <a:r>
              <a:rPr lang="nb-NO" dirty="0"/>
              <a:t>Ålesund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AA693C94-00AB-458D-FDEB-82DAADEF4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0513" y="0"/>
            <a:ext cx="3733487" cy="248947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72AE6D1-8A09-68C2-7B76-2246CE573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801" y="3871387"/>
            <a:ext cx="4611716" cy="259513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B503E51-03D8-6808-8FAD-CA29D2C7A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0436"/>
            <a:ext cx="5159828" cy="257991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5E12301-8D2D-A7C1-AAB1-47D4CF609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0510" y="3190554"/>
            <a:ext cx="4866250" cy="327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815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179D6C8A-929A-B5D3-AC28-CBB5EB961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6554"/>
            <a:ext cx="4320791" cy="288193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68FD2FE-5E29-5D6F-BEB6-3406ED53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AA6C5491-24FD-E44E-61BA-87A5A7D2F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89886" y="0"/>
            <a:ext cx="4554114" cy="264271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9AFD4A0-E8C2-156B-3D51-561557C67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4571999" cy="327719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87BB3548-2C2A-3BF5-15AD-9A7A06578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484" y="3850158"/>
            <a:ext cx="4773516" cy="2642716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A351D8B1-E9F8-058B-9C9E-FB6A595E6C78}"/>
              </a:ext>
            </a:extLst>
          </p:cNvPr>
          <p:cNvSpPr txBox="1"/>
          <p:nvPr/>
        </p:nvSpPr>
        <p:spPr>
          <a:xfrm>
            <a:off x="4933741" y="2923291"/>
            <a:ext cx="3050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/>
              <a:t>Alnes fyr - Godøy</a:t>
            </a:r>
          </a:p>
        </p:txBody>
      </p:sp>
    </p:spTree>
    <p:extLst>
      <p:ext uri="{BB962C8B-B14F-4D97-AF65-F5344CB8AC3E}">
        <p14:creationId xmlns:p14="http://schemas.microsoft.com/office/powerpoint/2010/main" val="19613300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B6FCE5-7D8F-8157-706E-E603F89FD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06449"/>
          </a:xfrm>
        </p:spPr>
        <p:txBody>
          <a:bodyPr/>
          <a:lstStyle/>
          <a:p>
            <a:r>
              <a:rPr lang="nb-NO" dirty="0"/>
              <a:t>The region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F7DA680E-6EE2-2A1C-2729-C865E7FE9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68309"/>
            <a:ext cx="9144000" cy="55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8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C6E2F1-37E8-EE7D-5C53-961830905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Sunnmøre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782CCC49-F823-0C91-15B6-01FF092EE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527349"/>
            <a:ext cx="3868340" cy="4662314"/>
          </a:xfrm>
        </p:spPr>
        <p:txBody>
          <a:bodyPr/>
          <a:lstStyle/>
          <a:p>
            <a:r>
              <a:rPr lang="nb-NO" dirty="0">
                <a:hlinkClick r:id="rId2"/>
              </a:rPr>
              <a:t>Geiranger</a:t>
            </a:r>
            <a:endParaRPr lang="nb-NO" dirty="0"/>
          </a:p>
          <a:p>
            <a:r>
              <a:rPr lang="nb-NO" dirty="0">
                <a:hlinkClick r:id="rId3"/>
              </a:rPr>
              <a:t>Hjørundfjord</a:t>
            </a:r>
            <a:endParaRPr lang="nb-NO" dirty="0"/>
          </a:p>
          <a:p>
            <a:r>
              <a:rPr lang="nb-NO" dirty="0">
                <a:hlinkClick r:id="rId4"/>
              </a:rPr>
              <a:t>Sunnmøre Alps (</a:t>
            </a:r>
            <a:r>
              <a:rPr lang="nb-NO" dirty="0" err="1">
                <a:hlinkClick r:id="rId4"/>
              </a:rPr>
              <a:t>hiking</a:t>
            </a:r>
            <a:r>
              <a:rPr lang="nb-NO" dirty="0">
                <a:hlinkClick r:id="rId4"/>
              </a:rPr>
              <a:t>)</a:t>
            </a:r>
            <a:endParaRPr lang="nb-NO" dirty="0"/>
          </a:p>
          <a:p>
            <a:r>
              <a:rPr lang="nb-NO" dirty="0">
                <a:hlinkClick r:id="rId5"/>
              </a:rPr>
              <a:t>Atlanterhavsvegen</a:t>
            </a:r>
            <a:r>
              <a:rPr lang="nb-NO" dirty="0"/>
              <a:t> (from last James Bond film </a:t>
            </a:r>
            <a:r>
              <a:rPr lang="nb-NO" dirty="0">
                <a:sym typeface="Wingdings" panose="05000000000000000000" pitchFamily="2" charset="2"/>
              </a:rPr>
              <a:t>)</a:t>
            </a:r>
            <a:endParaRPr lang="nb-NO" dirty="0"/>
          </a:p>
          <a:p>
            <a:r>
              <a:rPr lang="nb-NO" dirty="0">
                <a:hlinkClick r:id="rId6"/>
              </a:rPr>
              <a:t>Strandafjellet (</a:t>
            </a:r>
            <a:r>
              <a:rPr lang="nb-NO" dirty="0" err="1">
                <a:hlinkClick r:id="rId6"/>
              </a:rPr>
              <a:t>skiing</a:t>
            </a:r>
            <a:r>
              <a:rPr lang="nb-NO" dirty="0">
                <a:hlinkClick r:id="rId6"/>
              </a:rPr>
              <a:t>/lift)</a:t>
            </a:r>
            <a:endParaRPr lang="nb-NO" dirty="0"/>
          </a:p>
          <a:p>
            <a:r>
              <a:rPr lang="nb-NO" dirty="0">
                <a:hlinkClick r:id="rId7"/>
              </a:rPr>
              <a:t>Fjellsætra (</a:t>
            </a:r>
            <a:r>
              <a:rPr lang="nb-NO" dirty="0" err="1">
                <a:hlinkClick r:id="rId7"/>
              </a:rPr>
              <a:t>skiing</a:t>
            </a:r>
            <a:r>
              <a:rPr lang="nb-NO" dirty="0">
                <a:hlinkClick r:id="rId7"/>
              </a:rPr>
              <a:t>)</a:t>
            </a:r>
            <a:endParaRPr lang="nb-NO" dirty="0"/>
          </a:p>
          <a:p>
            <a:r>
              <a:rPr lang="nb-NO" dirty="0">
                <a:hlinkClick r:id="rId8"/>
              </a:rPr>
              <a:t>Runde (</a:t>
            </a:r>
            <a:r>
              <a:rPr lang="nb-NO" dirty="0" err="1">
                <a:hlinkClick r:id="rId8"/>
              </a:rPr>
              <a:t>bird</a:t>
            </a:r>
            <a:r>
              <a:rPr lang="nb-NO" dirty="0">
                <a:hlinkClick r:id="rId8"/>
              </a:rPr>
              <a:t> </a:t>
            </a:r>
            <a:r>
              <a:rPr lang="nb-NO" dirty="0" err="1">
                <a:hlinkClick r:id="rId8"/>
              </a:rPr>
              <a:t>sanctuary</a:t>
            </a:r>
            <a:r>
              <a:rPr lang="nb-NO" dirty="0">
                <a:hlinkClick r:id="rId8"/>
              </a:rPr>
              <a:t>) </a:t>
            </a:r>
            <a:endParaRPr lang="nb-NO" dirty="0"/>
          </a:p>
          <a:p>
            <a:r>
              <a:rPr lang="nb-NO" dirty="0" err="1">
                <a:hlinkClick r:id="rId9"/>
              </a:rPr>
              <a:t>Stadtlandet</a:t>
            </a:r>
            <a:endParaRPr lang="nb-NO" dirty="0"/>
          </a:p>
          <a:p>
            <a:r>
              <a:rPr lang="nb-NO" dirty="0">
                <a:hlinkClick r:id="rId10"/>
              </a:rPr>
              <a:t>Valldal</a:t>
            </a:r>
            <a:endParaRPr lang="nb-NO" dirty="0"/>
          </a:p>
          <a:p>
            <a:r>
              <a:rPr lang="nb-NO" dirty="0">
                <a:hlinkClick r:id="rId11"/>
              </a:rPr>
              <a:t>Romsdalen (from </a:t>
            </a:r>
            <a:r>
              <a:rPr lang="nb-NO" dirty="0" err="1">
                <a:hlinkClick r:id="rId11"/>
              </a:rPr>
              <a:t>Mission</a:t>
            </a:r>
            <a:r>
              <a:rPr lang="nb-NO" dirty="0">
                <a:hlinkClick r:id="rId11"/>
              </a:rPr>
              <a:t> Impossible film)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3B086D62-2A02-7AF8-A2A6-626FC64107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527349"/>
            <a:ext cx="3887391" cy="4662314"/>
          </a:xfrm>
        </p:spPr>
        <p:txBody>
          <a:bodyPr/>
          <a:lstStyle/>
          <a:p>
            <a:r>
              <a:rPr lang="nb-NO" dirty="0">
                <a:hlinkClick r:id="rId12"/>
              </a:rPr>
              <a:t>DNT - Den Norske Turistforening</a:t>
            </a:r>
            <a:endParaRPr lang="nb-NO" dirty="0"/>
          </a:p>
          <a:p>
            <a:r>
              <a:rPr lang="nb-NO" dirty="0">
                <a:hlinkClick r:id="rId13"/>
              </a:rPr>
              <a:t>Stikk ut! </a:t>
            </a:r>
            <a:endParaRPr lang="nb-NO" dirty="0"/>
          </a:p>
          <a:p>
            <a:r>
              <a:rPr lang="nb-NO" dirty="0" err="1">
                <a:hlinkClick r:id="rId14"/>
              </a:rPr>
              <a:t>Sunnmørsalpene</a:t>
            </a:r>
            <a:endParaRPr lang="nb-NO" dirty="0"/>
          </a:p>
          <a:p>
            <a:r>
              <a:rPr lang="nb-NO" dirty="0">
                <a:hlinkClick r:id="rId15"/>
              </a:rPr>
              <a:t>Strandafjellet</a:t>
            </a:r>
            <a:endParaRPr lang="nb-NO" dirty="0"/>
          </a:p>
          <a:p>
            <a:r>
              <a:rPr lang="nb-NO" dirty="0">
                <a:hlinkClick r:id="rId7"/>
              </a:rPr>
              <a:t>Fjellsætra</a:t>
            </a:r>
            <a:endParaRPr lang="nb-NO" dirty="0"/>
          </a:p>
          <a:p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B1D2E06-67C6-2249-937D-B3742A89F82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84103" y="3754012"/>
            <a:ext cx="3247534" cy="243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650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AA0B826C-B4B5-DB74-5DA7-F94159D4A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9795"/>
            <a:ext cx="4273653" cy="325307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0E09D2B-77B1-8F46-1620-8E760E36E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30" y="365126"/>
            <a:ext cx="2606919" cy="1325563"/>
          </a:xfrm>
        </p:spPr>
        <p:txBody>
          <a:bodyPr/>
          <a:lstStyle/>
          <a:p>
            <a:r>
              <a:rPr lang="nb-NO" dirty="0" err="1"/>
              <a:t>Skiing</a:t>
            </a:r>
            <a:endParaRPr lang="nb-NO" dirty="0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DAA22526-76E7-BF8A-30B4-04F6E2EBB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424116" cy="361740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87CA6E67-279F-C274-02AF-6C86EF6E6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055815"/>
            <a:ext cx="4516734" cy="451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509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1555CE-B555-B280-F630-FD2366190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F45F05E-2E53-4838-D06A-C8D66DEF5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54110"/>
            <a:ext cx="7886700" cy="5322853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Important </a:t>
            </a:r>
            <a:r>
              <a:rPr lang="nb-NO" dirty="0" err="1"/>
              <a:t>knowledge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Rights and </a:t>
            </a:r>
            <a:r>
              <a:rPr lang="nb-NO" dirty="0" err="1"/>
              <a:t>Safety</a:t>
            </a:r>
            <a:r>
              <a:rPr lang="nb-NO" dirty="0"/>
              <a:t> </a:t>
            </a:r>
            <a:r>
              <a:rPr lang="nb-NO" dirty="0" err="1"/>
              <a:t>while</a:t>
            </a:r>
            <a:r>
              <a:rPr lang="nb-NO" dirty="0"/>
              <a:t> </a:t>
            </a:r>
            <a:r>
              <a:rPr lang="nb-NO" dirty="0" err="1"/>
              <a:t>exploring</a:t>
            </a:r>
            <a:r>
              <a:rPr lang="nb-NO" dirty="0"/>
              <a:t> Norway </a:t>
            </a:r>
            <a:endParaRPr lang="nb-NO" dirty="0">
              <a:hlinkClick r:id="" action="ppaction://noaction"/>
            </a:endParaRPr>
          </a:p>
          <a:p>
            <a:r>
              <a:rPr lang="nb-NO" dirty="0">
                <a:hlinkClick r:id="" action="ppaction://noaction"/>
              </a:rPr>
              <a:t>Right to </a:t>
            </a:r>
            <a:r>
              <a:rPr lang="nb-NO" dirty="0" err="1">
                <a:hlinkClick r:id="rId2"/>
              </a:rPr>
              <a:t>Roam</a:t>
            </a:r>
            <a:r>
              <a:rPr lang="nb-NO" dirty="0">
                <a:hlinkClick r:id="rId2"/>
              </a:rPr>
              <a:t> – Allemannsretten </a:t>
            </a:r>
            <a:endParaRPr lang="nb-NO" dirty="0"/>
          </a:p>
          <a:p>
            <a:r>
              <a:rPr lang="nb-NO" dirty="0">
                <a:hlinkClick r:id="rId3"/>
              </a:rPr>
              <a:t>The Norwegian </a:t>
            </a:r>
            <a:r>
              <a:rPr lang="nb-NO" dirty="0" err="1">
                <a:hlinkClick r:id="rId3"/>
              </a:rPr>
              <a:t>Mountain</a:t>
            </a:r>
            <a:r>
              <a:rPr lang="nb-NO" dirty="0">
                <a:hlinkClick r:id="rId3"/>
              </a:rPr>
              <a:t> Code - Fjellvettreglene 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0CD6BD6C-955C-E0A6-7B25-CAA02FBCD6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47" t="19452" r="1539" b="5428"/>
          <a:stretch/>
        </p:blipFill>
        <p:spPr>
          <a:xfrm>
            <a:off x="2694926" y="2179673"/>
            <a:ext cx="6223970" cy="319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63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EA4198-27DF-4291-E071-039871A55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275"/>
            <a:ext cx="7886700" cy="1325563"/>
          </a:xfrm>
        </p:spPr>
        <p:txBody>
          <a:bodyPr>
            <a:normAutofit/>
          </a:bodyPr>
          <a:lstStyle/>
          <a:p>
            <a:r>
              <a:rPr lang="nb-NO" sz="2800" b="1" dirty="0"/>
              <a:t>Program - International </a:t>
            </a:r>
            <a:r>
              <a:rPr lang="nb-NO" sz="2800" b="1" dirty="0" err="1"/>
              <a:t>Orientation</a:t>
            </a:r>
            <a:r>
              <a:rPr lang="nb-NO" sz="2800" b="1" dirty="0"/>
              <a:t> </a:t>
            </a:r>
            <a:r>
              <a:rPr lang="nb-NO" sz="2800" b="1" dirty="0" err="1"/>
              <a:t>Week</a:t>
            </a:r>
            <a:r>
              <a:rPr lang="nb-NO" sz="2800" b="1" dirty="0"/>
              <a:t> </a:t>
            </a:r>
            <a:br>
              <a:rPr lang="nb-NO" sz="2800" b="1" dirty="0"/>
            </a:br>
            <a:endParaRPr lang="nb-NO" sz="2800" b="1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871E935-C458-87C8-D9D9-BD3BC6DFA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8427" y="-87669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Thursday, 8th of August</a:t>
            </a:r>
            <a:endParaRPr kumimoji="0" lang="nb-NO" altLang="nb-NO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A7ED1A99-CC93-58A7-6DD4-494E8D279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705"/>
          <a:stretch>
            <a:fillRect/>
          </a:stretch>
        </p:blipFill>
        <p:spPr>
          <a:xfrm>
            <a:off x="628650" y="1001864"/>
            <a:ext cx="3521931" cy="4871473"/>
          </a:xfr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0D392E5-55BB-DB59-8CD0-47FA881F7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01864"/>
            <a:ext cx="3844032" cy="504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00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Flytende globus som viser Atlanterhav">
            <a:extLst>
              <a:ext uri="{FF2B5EF4-FFF2-40B4-BE49-F238E27FC236}">
                <a16:creationId xmlns:a16="http://schemas.microsoft.com/office/drawing/2014/main" id="{43FFA61D-3705-82C1-6EA6-ADD2FC365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49" t="7689" r="14492" b="21261"/>
          <a:stretch>
            <a:fillRect/>
          </a:stretch>
        </p:blipFill>
        <p:spPr>
          <a:xfrm>
            <a:off x="166977" y="222422"/>
            <a:ext cx="4304149" cy="4309607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6D94554-1563-36AF-3577-C2FDC445A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874" y="3429000"/>
            <a:ext cx="4304149" cy="2871465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3C78428-ABFE-7402-FDAB-3E4266014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109" y="222422"/>
            <a:ext cx="2437433" cy="310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64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71BD88F-9EC9-4072-834C-C484B3E308D5}"/>
              </a:ext>
            </a:extLst>
          </p:cNvPr>
          <p:cNvSpPr/>
          <p:nvPr/>
        </p:nvSpPr>
        <p:spPr>
          <a:xfrm>
            <a:off x="480060" y="4777739"/>
            <a:ext cx="2564242" cy="1412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>
                <a:latin typeface="+mj-lt"/>
                <a:ea typeface="+mj-ea"/>
                <a:cs typeface="+mj-cs"/>
              </a:rPr>
              <a:t>The Norwegian University of Science and Technology (NTNU)</a:t>
            </a:r>
          </a:p>
        </p:txBody>
      </p:sp>
      <p:pic>
        <p:nvPicPr>
          <p:cNvPr id="2050" name="Picture 2" descr="NTNU Main Administration Building. Photo: Maxime Lamdrot/NTNU">
            <a:extLst>
              <a:ext uri="{FF2B5EF4-FFF2-40B4-BE49-F238E27FC236}">
                <a16:creationId xmlns:a16="http://schemas.microsoft.com/office/drawing/2014/main" id="{F9533A1C-8D56-4736-AC33-3979B3B5C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5"/>
          <a:stretch/>
        </p:blipFill>
        <p:spPr bwMode="auto">
          <a:xfrm>
            <a:off x="20" y="10"/>
            <a:ext cx="9143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127" y="2892"/>
                  <a:pt x="1371229" y="8681"/>
                  <a:pt x="1371600" y="13716"/>
                </a:cubicBezTo>
                <a:cubicBezTo>
                  <a:pt x="1107995" y="21892"/>
                  <a:pt x="1033361" y="28370"/>
                  <a:pt x="713232" y="13716"/>
                </a:cubicBezTo>
                <a:cubicBezTo>
                  <a:pt x="393103" y="-938"/>
                  <a:pt x="289343" y="38649"/>
                  <a:pt x="0" y="13716"/>
                </a:cubicBezTo>
                <a:cubicBezTo>
                  <a:pt x="227" y="7219"/>
                  <a:pt x="197" y="5990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228" y="6235"/>
                  <a:pt x="1371259" y="10206"/>
                  <a:pt x="1371600" y="13716"/>
                </a:cubicBezTo>
                <a:cubicBezTo>
                  <a:pt x="1176823" y="-5981"/>
                  <a:pt x="900830" y="5417"/>
                  <a:pt x="713232" y="13716"/>
                </a:cubicBezTo>
                <a:cubicBezTo>
                  <a:pt x="525634" y="22015"/>
                  <a:pt x="282837" y="1152"/>
                  <a:pt x="0" y="13716"/>
                </a:cubicBezTo>
                <a:cubicBezTo>
                  <a:pt x="596" y="8712"/>
                  <a:pt x="320" y="342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490720" y="4911365"/>
            <a:ext cx="5173220" cy="19466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algn="l" defTabSz="9144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228600" algn="l" defTabSz="914400">
              <a:buFont typeface="Arial" panose="020B0604020202020204" pitchFamily="34" charset="0"/>
              <a:buChar char="•"/>
            </a:pPr>
            <a:r>
              <a:rPr lang="en-US" sz="1400" dirty="0"/>
              <a:t>Norway’s largest university, </a:t>
            </a:r>
            <a:r>
              <a:rPr lang="en-US" sz="1400" dirty="0" err="1"/>
              <a:t>approx</a:t>
            </a:r>
            <a:r>
              <a:rPr lang="en-US" sz="1400" dirty="0"/>
              <a:t> 43 500 students in total </a:t>
            </a:r>
          </a:p>
          <a:p>
            <a:pPr marL="342900" indent="-228600" algn="l" defTabSz="914400">
              <a:buFont typeface="Arial" panose="020B0604020202020204" pitchFamily="34" charset="0"/>
              <a:buChar char="•"/>
            </a:pPr>
            <a:r>
              <a:rPr lang="en-US" sz="1400" dirty="0"/>
              <a:t>Campuses in 3 cities; Trondheim, </a:t>
            </a:r>
            <a:r>
              <a:rPr lang="en-US" sz="1400" dirty="0" err="1"/>
              <a:t>Gjøvik</a:t>
            </a:r>
            <a:r>
              <a:rPr lang="en-US" sz="1400" dirty="0"/>
              <a:t> and Ålesund</a:t>
            </a:r>
          </a:p>
          <a:p>
            <a:pPr marL="342900" indent="-228600" algn="l" defTabSz="914400">
              <a:buFont typeface="Arial" panose="020B0604020202020204" pitchFamily="34" charset="0"/>
              <a:buChar char="•"/>
            </a:pPr>
            <a:r>
              <a:rPr lang="en-US" sz="1400" dirty="0"/>
              <a:t>Comprehensive university with specialization in technology and natural sciences</a:t>
            </a:r>
          </a:p>
          <a:p>
            <a:pPr marL="342900" indent="-228600" algn="l" defTabSz="914400">
              <a:buFont typeface="Arial" panose="020B0604020202020204" pitchFamily="34" charset="0"/>
              <a:buChar char="•"/>
            </a:pPr>
            <a:r>
              <a:rPr lang="en-US" sz="1400" dirty="0"/>
              <a:t>3870 (almost 9 per cent) of the students are international</a:t>
            </a:r>
          </a:p>
          <a:p>
            <a:pPr marL="342900" indent="-228600" algn="l" defTabSz="9144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228600" algn="l" defTabSz="914400"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 algn="l" defTabSz="91440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4027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81FE0C0-7C0B-43D9-AC73-7E3EB122D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3" y="235511"/>
            <a:ext cx="36246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000" dirty="0"/>
              <a:t>Where are you now?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185062"/>
            <a:ext cx="373761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ktangel 15">
            <a:extLst>
              <a:ext uri="{FF2B5EF4-FFF2-40B4-BE49-F238E27FC236}">
                <a16:creationId xmlns:a16="http://schemas.microsoft.com/office/drawing/2014/main" id="{EE81423F-DA82-4B2A-A7F9-F95713344E7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236012" y="2076499"/>
            <a:ext cx="4410129" cy="46193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lnSpcReduction="10000"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-228600" defTabSz="914400">
              <a:spcBef>
                <a:spcPct val="0"/>
              </a:spcBef>
              <a:spcAft>
                <a:spcPts val="600"/>
              </a:spcAft>
            </a:pPr>
            <a:endParaRPr lang="en-US" altLang="en-US" sz="1600" b="1" dirty="0">
              <a:latin typeface="+mn-lt"/>
            </a:endParaRPr>
          </a:p>
          <a:p>
            <a:pPr indent="-228600" defTabSz="914400">
              <a:spcBef>
                <a:spcPct val="0"/>
              </a:spcBef>
              <a:spcAft>
                <a:spcPts val="600"/>
              </a:spcAft>
            </a:pPr>
            <a:r>
              <a:rPr lang="en-US" altLang="en-US" sz="1600" b="1" dirty="0">
                <a:latin typeface="+mn-lt"/>
              </a:rPr>
              <a:t>Norway: </a:t>
            </a:r>
            <a:r>
              <a:rPr lang="en-US" altLang="en-US" sz="1600" dirty="0">
                <a:latin typeface="+mn-lt"/>
              </a:rPr>
              <a:t>Population 5,6 million</a:t>
            </a:r>
            <a:br>
              <a:rPr lang="en-US" altLang="en-US" sz="1600" dirty="0">
                <a:latin typeface="+mn-lt"/>
              </a:rPr>
            </a:br>
            <a:endParaRPr lang="en-US" altLang="en-US" sz="1600" dirty="0">
              <a:latin typeface="+mn-lt"/>
            </a:endParaRPr>
          </a:p>
          <a:p>
            <a:pPr indent="-228600" defTabSz="914400">
              <a:spcBef>
                <a:spcPct val="0"/>
              </a:spcBef>
              <a:spcAft>
                <a:spcPts val="600"/>
              </a:spcAft>
            </a:pPr>
            <a:r>
              <a:rPr lang="en-US" altLang="en-US" sz="1600" b="1" dirty="0">
                <a:latin typeface="+mn-lt"/>
              </a:rPr>
              <a:t>Møre &amp; Romsdal county: </a:t>
            </a:r>
            <a:r>
              <a:rPr lang="en-US" altLang="en-US" sz="1600" dirty="0">
                <a:latin typeface="+mn-lt"/>
              </a:rPr>
              <a:t>Population 270 000</a:t>
            </a:r>
          </a:p>
          <a:p>
            <a:pPr indent="-228600" defTabSz="914400">
              <a:spcBef>
                <a:spcPct val="0"/>
              </a:spcBef>
              <a:spcAft>
                <a:spcPts val="600"/>
              </a:spcAft>
            </a:pPr>
            <a:endParaRPr lang="en-US" altLang="en-US" sz="1600" dirty="0">
              <a:latin typeface="+mn-lt"/>
            </a:endParaRPr>
          </a:p>
          <a:p>
            <a:pPr indent="-228600" defTabSz="914400">
              <a:spcBef>
                <a:spcPct val="0"/>
              </a:spcBef>
              <a:spcAft>
                <a:spcPts val="600"/>
              </a:spcAft>
            </a:pPr>
            <a:r>
              <a:rPr lang="en-US" altLang="en-US" sz="1600" b="1" dirty="0">
                <a:latin typeface="+mn-lt"/>
              </a:rPr>
              <a:t>Ålesund: </a:t>
            </a:r>
            <a:r>
              <a:rPr lang="en-US" altLang="en-US" sz="1600" dirty="0">
                <a:latin typeface="+mn-lt"/>
              </a:rPr>
              <a:t>Population 59 000</a:t>
            </a:r>
          </a:p>
          <a:p>
            <a:pPr indent="-228600" defTabSz="914400">
              <a:spcBef>
                <a:spcPct val="0"/>
              </a:spcBef>
              <a:spcAft>
                <a:spcPts val="600"/>
              </a:spcAft>
            </a:pPr>
            <a:endParaRPr lang="en-US" altLang="en-US" sz="1600" dirty="0">
              <a:latin typeface="+mn-lt"/>
            </a:endParaRPr>
          </a:p>
          <a:p>
            <a:pPr indent="-228600" defTabSz="914400"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>
                <a:latin typeface="+mn-lt"/>
              </a:rPr>
              <a:t>Some distances: </a:t>
            </a:r>
          </a:p>
          <a:p>
            <a:pPr lvl="1" indent="-228600" defTabSz="914400">
              <a:spcBef>
                <a:spcPct val="0"/>
              </a:spcBef>
              <a:spcAft>
                <a:spcPts val="600"/>
              </a:spcAft>
            </a:pPr>
            <a:r>
              <a:rPr lang="en-US" altLang="en-US" sz="1200" dirty="0">
                <a:latin typeface="+mn-lt"/>
              </a:rPr>
              <a:t>Oslo to Ålesund – 550 km</a:t>
            </a:r>
          </a:p>
          <a:p>
            <a:pPr lvl="1" indent="-228600" defTabSz="914400">
              <a:spcBef>
                <a:spcPct val="0"/>
              </a:spcBef>
              <a:spcAft>
                <a:spcPts val="600"/>
              </a:spcAft>
            </a:pPr>
            <a:r>
              <a:rPr lang="en-US" altLang="en-US" sz="1200" dirty="0">
                <a:latin typeface="+mn-lt"/>
              </a:rPr>
              <a:t>Ålesund to Trondheim – 295 km</a:t>
            </a:r>
          </a:p>
          <a:p>
            <a:pPr lvl="1" indent="-228600" defTabSz="914400">
              <a:spcBef>
                <a:spcPct val="0"/>
              </a:spcBef>
              <a:spcAft>
                <a:spcPts val="600"/>
              </a:spcAft>
            </a:pPr>
            <a:r>
              <a:rPr lang="en-US" altLang="en-US" sz="1200" dirty="0">
                <a:latin typeface="+mn-lt"/>
              </a:rPr>
              <a:t>Lindesnes to Kirkenes: </a:t>
            </a:r>
          </a:p>
          <a:p>
            <a:pPr lvl="2" defTabSz="914400">
              <a:spcBef>
                <a:spcPct val="0"/>
              </a:spcBef>
              <a:spcAft>
                <a:spcPts val="600"/>
              </a:spcAft>
            </a:pPr>
            <a:r>
              <a:rPr lang="en-US" altLang="en-US" sz="1200" dirty="0">
                <a:latin typeface="+mn-lt"/>
              </a:rPr>
              <a:t>2200km shortest route through Sweden/Finland </a:t>
            </a:r>
          </a:p>
          <a:p>
            <a:pPr lvl="2" defTabSz="914400">
              <a:spcBef>
                <a:spcPct val="0"/>
              </a:spcBef>
              <a:spcAft>
                <a:spcPts val="600"/>
              </a:spcAft>
            </a:pPr>
            <a:r>
              <a:rPr lang="en-US" altLang="en-US" sz="1200" dirty="0">
                <a:latin typeface="+mn-lt"/>
              </a:rPr>
              <a:t>3000km if traveling roads in Norway</a:t>
            </a:r>
          </a:p>
          <a:p>
            <a:pPr defTabSz="91440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1200" i="1" dirty="0">
              <a:latin typeface="+mn-lt"/>
            </a:endParaRPr>
          </a:p>
          <a:p>
            <a:pPr defTabSz="91440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1200" i="1" dirty="0">
              <a:latin typeface="+mn-lt"/>
            </a:endParaRPr>
          </a:p>
          <a:p>
            <a:pPr defTabSz="91440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200" i="1" dirty="0">
                <a:latin typeface="+mn-lt"/>
              </a:rPr>
              <a:t>By comparison – Oslo to Rome (Italy) is 2500km</a:t>
            </a:r>
          </a:p>
          <a:p>
            <a:pPr marL="285750" lvl="1" indent="0" defTabSz="914400">
              <a:spcBef>
                <a:spcPct val="0"/>
              </a:spcBef>
              <a:spcAft>
                <a:spcPts val="600"/>
              </a:spcAft>
              <a:buNone/>
            </a:pPr>
            <a:br>
              <a:rPr lang="en-US" altLang="en-US" sz="1600" dirty="0">
                <a:latin typeface="+mn-lt"/>
              </a:rPr>
            </a:br>
            <a:endParaRPr lang="en-US" altLang="en-US" sz="1600" dirty="0">
              <a:latin typeface="+mn-lt"/>
            </a:endParaRPr>
          </a:p>
          <a:p>
            <a:pPr indent="-228600" defTabSz="914400">
              <a:spcBef>
                <a:spcPct val="0"/>
              </a:spcBef>
              <a:spcAft>
                <a:spcPts val="600"/>
              </a:spcAft>
            </a:pPr>
            <a:endParaRPr lang="en-US" altLang="en-US" sz="1600" dirty="0">
              <a:latin typeface="+mn-lt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BEDAC52-AFBB-1212-DB0A-3DA7A6D2A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038" y="4022334"/>
            <a:ext cx="2057962" cy="2673553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95FCEB8C-AA1D-1121-8AF4-A9467D6732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802" b="5591"/>
          <a:stretch>
            <a:fillRect/>
          </a:stretch>
        </p:blipFill>
        <p:spPr>
          <a:xfrm>
            <a:off x="4572000" y="0"/>
            <a:ext cx="3065754" cy="261868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12310FCA-5E9E-45C8-A2E2-5CF90E99A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914" y="2345140"/>
            <a:ext cx="2116903" cy="235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91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14A9C2-3B75-4930-29D6-DFEAF01F9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829" y="2613795"/>
            <a:ext cx="3869114" cy="1325563"/>
          </a:xfrm>
        </p:spPr>
        <p:txBody>
          <a:bodyPr/>
          <a:lstStyle/>
          <a:p>
            <a:r>
              <a:rPr lang="nb-NO" dirty="0"/>
              <a:t>Ålesund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AA693C94-00AB-458D-FDEB-82DAADEF4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4887" y="0"/>
            <a:ext cx="3869114" cy="2579914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72AE6D1-8A09-68C2-7B76-2246CE573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1"/>
          <a:stretch/>
        </p:blipFill>
        <p:spPr>
          <a:xfrm>
            <a:off x="4683113" y="3784673"/>
            <a:ext cx="4460887" cy="259513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B503E51-03D8-6808-8FAD-CA29D2C7A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212"/>
            <a:ext cx="5159828" cy="257991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5E12301-8D2D-A7C1-AAB1-47D4CF609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61907"/>
            <a:ext cx="4611716" cy="31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01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2">
            <a:extLst>
              <a:ext uri="{FF2B5EF4-FFF2-40B4-BE49-F238E27FC236}">
                <a16:creationId xmlns:a16="http://schemas.microsoft.com/office/drawing/2014/main" id="{EB2128C9-F999-4E12-BA9C-92A4D2361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 descr="Et bilde som inneholder landskap, utendørs, vann, solnedgang&#10;&#10;Automatisk generert beskrivelse">
            <a:extLst>
              <a:ext uri="{FF2B5EF4-FFF2-40B4-BE49-F238E27FC236}">
                <a16:creationId xmlns:a16="http://schemas.microsoft.com/office/drawing/2014/main" id="{80948BD7-EA1B-4ABC-3065-17DE7F8D8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33" r="32537" b="-4"/>
          <a:stretch/>
        </p:blipFill>
        <p:spPr>
          <a:xfrm>
            <a:off x="4492184" y="10"/>
            <a:ext cx="2263140" cy="2227970"/>
          </a:xfrm>
          <a:prstGeom prst="rect">
            <a:avLst/>
          </a:prstGeom>
        </p:spPr>
      </p:pic>
      <p:pic>
        <p:nvPicPr>
          <p:cNvPr id="8" name="Plassholder for innhold 7" descr="Et bilde som inneholder gress, utendørs, himmel, skyer&#10;&#10;Automatisk generert beskrivelse">
            <a:extLst>
              <a:ext uri="{FF2B5EF4-FFF2-40B4-BE49-F238E27FC236}">
                <a16:creationId xmlns:a16="http://schemas.microsoft.com/office/drawing/2014/main" id="{B4B3E661-B309-48E9-81E0-74B97D9FA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5" r="15826" b="-2"/>
          <a:stretch/>
        </p:blipFill>
        <p:spPr>
          <a:xfrm>
            <a:off x="4492184" y="2416031"/>
            <a:ext cx="2263140" cy="2033768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2DF71379-1030-D4A6-DABB-75B68D5BAD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20" r="37690"/>
          <a:stretch/>
        </p:blipFill>
        <p:spPr>
          <a:xfrm>
            <a:off x="6880860" y="-2"/>
            <a:ext cx="2263140" cy="3908250"/>
          </a:xfrm>
          <a:prstGeom prst="rect">
            <a:avLst/>
          </a:prstGeom>
        </p:spPr>
      </p:pic>
      <p:pic>
        <p:nvPicPr>
          <p:cNvPr id="6" name="Content Placeholder 20" descr="Et bilde som inneholder vann, fjell, himmel, utendørs&#10;&#10;Automatisk generert beskrivelse">
            <a:extLst>
              <a:ext uri="{FF2B5EF4-FFF2-40B4-BE49-F238E27FC236}">
                <a16:creationId xmlns:a16="http://schemas.microsoft.com/office/drawing/2014/main" id="{E42242B9-8962-47B5-9CCC-546D70C5E7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22" r="-5" b="-5"/>
          <a:stretch/>
        </p:blipFill>
        <p:spPr>
          <a:xfrm>
            <a:off x="4492184" y="4629236"/>
            <a:ext cx="2263140" cy="2228765"/>
          </a:xfrm>
          <a:prstGeom prst="rect">
            <a:avLst/>
          </a:prstGeom>
        </p:spPr>
      </p:pic>
      <p:pic>
        <p:nvPicPr>
          <p:cNvPr id="5" name="Picture 22" descr="Et bilde som inneholder fjell, himmel, utendørs, natur&#10;&#10;Automatisk generert beskrivelse">
            <a:extLst>
              <a:ext uri="{FF2B5EF4-FFF2-40B4-BE49-F238E27FC236}">
                <a16:creationId xmlns:a16="http://schemas.microsoft.com/office/drawing/2014/main" id="{D46725B1-174C-47D0-99F6-08AD10689A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680" r="7121" b="-3"/>
          <a:stretch/>
        </p:blipFill>
        <p:spPr>
          <a:xfrm>
            <a:off x="6880860" y="4070705"/>
            <a:ext cx="2263140" cy="2787295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EFD36081-647F-18AD-77F7-096C7EAC4BC9}"/>
              </a:ext>
            </a:extLst>
          </p:cNvPr>
          <p:cNvSpPr/>
          <p:nvPr/>
        </p:nvSpPr>
        <p:spPr>
          <a:xfrm>
            <a:off x="818782" y="3506770"/>
            <a:ext cx="1610314" cy="2147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74A9023-3F9B-419F-93F7-E8234B7BE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50" y="313854"/>
            <a:ext cx="3673304" cy="42043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defTabSz="914400"/>
            <a:r>
              <a:rPr lang="en-US" sz="2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Ålesund </a:t>
            </a: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famous for the Art </a:t>
            </a:r>
            <a:r>
              <a:rPr lang="en-US" sz="2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Noveau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architecture and beautiful location by the ocean</a:t>
            </a: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Sunnmøre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famous for beautiful scenery – with the ocean, mountains and fjords</a:t>
            </a: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5951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DB400FBC54DE4F8EE4F31E297022BF" ma:contentTypeVersion="10" ma:contentTypeDescription="Create a new document." ma:contentTypeScope="" ma:versionID="4a89098ae158e3f6493ceff537608c63">
  <xsd:schema xmlns:xsd="http://www.w3.org/2001/XMLSchema" xmlns:xs="http://www.w3.org/2001/XMLSchema" xmlns:p="http://schemas.microsoft.com/office/2006/metadata/properties" xmlns:ns2="a11ea48c-8491-4857-be0a-bc71d6791150" targetNamespace="http://schemas.microsoft.com/office/2006/metadata/properties" ma:root="true" ma:fieldsID="bbe1a1039a43bf82d983d654ec35b008" ns2:_="">
    <xsd:import namespace="a11ea48c-8491-4857-be0a-bc71d67911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1ea48c-8491-4857-be0a-bc71d67911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48E2F77-A102-4163-AA9A-65695163C657}">
  <ds:schemaRefs>
    <ds:schemaRef ds:uri="a11ea48c-8491-4857-be0a-bc71d679115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2CF93ED-082C-48D4-B760-B045B23FFC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5E471B-FF53-46D8-AA62-03B3B6BB1D11}">
  <ds:schemaRefs>
    <ds:schemaRef ds:uri="a11ea48c-8491-4857-be0a-bc71d6791150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1098</Words>
  <Application>Microsoft Office PowerPoint</Application>
  <PresentationFormat>Skjermfremvisning (4:3)</PresentationFormat>
  <Paragraphs>188</Paragraphs>
  <Slides>37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Wingdings</vt:lpstr>
      <vt:lpstr>Office-tema</vt:lpstr>
      <vt:lpstr>PowerPoint-presentasjon</vt:lpstr>
      <vt:lpstr>Office of international relations Inbound mobility Where: Kompasset – 1st floor</vt:lpstr>
      <vt:lpstr>PowerPoint-presentasjon</vt:lpstr>
      <vt:lpstr>Program - International Orientation Week  </vt:lpstr>
      <vt:lpstr>PowerPoint-presentasjon</vt:lpstr>
      <vt:lpstr>PowerPoint-presentasjon</vt:lpstr>
      <vt:lpstr>Where are you now? </vt:lpstr>
      <vt:lpstr>Ålesund</vt:lpstr>
      <vt:lpstr>Ålesund   - famous for the Art Noveau architecture and beautiful location by the ocean  Sunnmøre    - famous for beautiful scenery – with the ocean, mountains and fjords  </vt:lpstr>
      <vt:lpstr>PowerPoint-presentasjon</vt:lpstr>
      <vt:lpstr>Ålesund Campus</vt:lpstr>
      <vt:lpstr>NTNU in Ålesund Organization</vt:lpstr>
      <vt:lpstr>Strategic research areas</vt:lpstr>
      <vt:lpstr>Why studying at NTNU Ålesund is a good choice</vt:lpstr>
      <vt:lpstr>Degree structure</vt:lpstr>
      <vt:lpstr>Being a student at NTNU Ålesund</vt:lpstr>
      <vt:lpstr>https://www.ntnu.edu/studies/</vt:lpstr>
      <vt:lpstr>https://i.ntnu.no/ny-student</vt:lpstr>
      <vt:lpstr>PowerPoint-presentasjon</vt:lpstr>
      <vt:lpstr>PowerPoint-presentasjon</vt:lpstr>
      <vt:lpstr>Sit housing locations:</vt:lpstr>
      <vt:lpstr>Travel card </vt:lpstr>
      <vt:lpstr>PowerPoint-presentasjon</vt:lpstr>
      <vt:lpstr>In case of illness </vt:lpstr>
      <vt:lpstr>PowerPoint-presentasjon</vt:lpstr>
      <vt:lpstr>PowerPoint-presentasjon</vt:lpstr>
      <vt:lpstr>Keep warm and cozy in all weather</vt:lpstr>
      <vt:lpstr>Daylight Ålesund</vt:lpstr>
      <vt:lpstr>Mørketid (time of darkness)</vt:lpstr>
      <vt:lpstr>PowerPoint-presentasjon</vt:lpstr>
      <vt:lpstr>Ålesund </vt:lpstr>
      <vt:lpstr>Ålesund</vt:lpstr>
      <vt:lpstr>PowerPoint-presentasjon</vt:lpstr>
      <vt:lpstr>The region</vt:lpstr>
      <vt:lpstr>Sunnmøre</vt:lpstr>
      <vt:lpstr>Skiing</vt:lpstr>
      <vt:lpstr>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Kristian Severeide</dc:creator>
  <cp:lastModifiedBy>Karen Marie Måseide Hovland</cp:lastModifiedBy>
  <cp:revision>34</cp:revision>
  <dcterms:created xsi:type="dcterms:W3CDTF">2021-01-08T10:10:08Z</dcterms:created>
  <dcterms:modified xsi:type="dcterms:W3CDTF">2025-08-11T06:40:24Z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0x010100D4DB400FBC54DE4F8EE4F31E297022BF</vt:lpwstr>
  </property>
</Properties>
</file>