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367" r:id="rId2"/>
    <p:sldId id="364" r:id="rId3"/>
    <p:sldId id="352" r:id="rId4"/>
    <p:sldId id="366" r:id="rId5"/>
    <p:sldId id="361" r:id="rId6"/>
    <p:sldId id="365" r:id="rId7"/>
    <p:sldId id="362" r:id="rId8"/>
    <p:sldId id="348" r:id="rId9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A39724B2-AE77-E541-9CB3-84D9E8AED3DF}">
          <p14:sldIdLst>
            <p14:sldId id="367"/>
            <p14:sldId id="364"/>
            <p14:sldId id="352"/>
            <p14:sldId id="366"/>
            <p14:sldId id="361"/>
            <p14:sldId id="365"/>
            <p14:sldId id="362"/>
            <p14:sldId id="348"/>
          </p14:sldIdLst>
        </p14:section>
        <p14:section name="Untitled Section" id="{178BC1CA-7843-46FC-BF0B-CE402D5AB9A2}">
          <p14:sldIdLst/>
        </p14:section>
        <p14:section name="Diagrammer" id="{487A70D2-2F56-B24C-B11B-213D6B769FD9}">
          <p14:sldIdLst/>
        </p14:section>
        <p14:section name="Tegnressurser" id="{130A3D26-8D5B-9448-B79B-EA7D06EC52C0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FF00"/>
    <a:srgbClr val="3C1B66"/>
    <a:srgbClr val="CC3399"/>
    <a:srgbClr val="D60093"/>
    <a:srgbClr val="C0C0C0"/>
    <a:srgbClr val="000000"/>
    <a:srgbClr val="808080"/>
    <a:srgbClr val="786E33"/>
    <a:srgbClr val="1FB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503" autoAdjust="0"/>
    <p:restoredTop sz="85078" autoAdjust="0"/>
  </p:normalViewPr>
  <p:slideViewPr>
    <p:cSldViewPr snapToGrid="0">
      <p:cViewPr>
        <p:scale>
          <a:sx n="100" d="100"/>
          <a:sy n="100" d="100"/>
        </p:scale>
        <p:origin x="-859" y="-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8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2A199-7A73-BA44-9DE5-BF65013D5272}" type="datetimeFigureOut">
              <a:rPr lang="nb-NO" smtClean="0"/>
              <a:t>21.09.2016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D37EE-7822-E44D-99D1-D0BA04210E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81363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F2879-140F-0440-8EB9-FC30DC718247}" type="datetimeFigureOut">
              <a:rPr lang="nb-NO" smtClean="0"/>
              <a:t>21.09.2016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2C4E3-FE03-4A41-89FD-8FB4D62EAD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7876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Kvifor</a:t>
            </a:r>
            <a:r>
              <a:rPr lang="nb-NO" dirty="0" smtClean="0"/>
              <a:t> er </a:t>
            </a:r>
            <a:r>
              <a:rPr lang="nb-NO" dirty="0" err="1" smtClean="0"/>
              <a:t>eg</a:t>
            </a:r>
            <a:r>
              <a:rPr lang="nb-NO" dirty="0" smtClean="0"/>
              <a:t> interessert i dette: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C4E3-FE03-4A41-89FD-8FB4D62EADB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9667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Kan måle hvordan det er ved brønnen,</a:t>
            </a:r>
            <a:r>
              <a:rPr lang="nb-NO" baseline="0" dirty="0" smtClean="0"/>
              <a:t> men hvordan er det eller?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C4E3-FE03-4A41-89FD-8FB4D62EADB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3437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Cheap</a:t>
            </a:r>
            <a:r>
              <a:rPr lang="nb-NO" dirty="0" smtClean="0"/>
              <a:t>!!!!!!!!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C4E3-FE03-4A41-89FD-8FB4D62EADBF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886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C4E3-FE03-4A41-89FD-8FB4D62EADB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9589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 descr="UniPresbunnForside1024x768Uten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7026" y="648105"/>
            <a:ext cx="6069013" cy="1218795"/>
          </a:xfrm>
        </p:spPr>
        <p:txBody>
          <a:bodyPr>
            <a:spAutoFit/>
          </a:bodyPr>
          <a:lstStyle>
            <a:lvl1pPr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41313" y="1969293"/>
            <a:ext cx="6400800" cy="1243013"/>
          </a:xfrm>
        </p:spPr>
        <p:txBody>
          <a:bodyPr/>
          <a:lstStyle>
            <a:lvl1pPr marL="0" indent="0">
              <a:lnSpc>
                <a:spcPct val="80000"/>
              </a:lnSpc>
              <a:buFont typeface="Wingdings" pitchFamily="2" charset="2"/>
              <a:buNone/>
              <a:defRPr sz="2600">
                <a:solidFill>
                  <a:srgbClr val="A0007E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5177" y="4416947"/>
            <a:ext cx="1849565" cy="5239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lassholder for dato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CIPR</a:t>
            </a:r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208E61A-0220-4A14-B394-6E5BC0C0BC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CIPR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02F83-3110-4DE7-9B64-6DD9C50802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2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-23813"/>
            <a:ext cx="2033588" cy="43779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1314" y="-23813"/>
            <a:ext cx="5951537" cy="43779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CIPR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02F61-0BA9-480D-B7A9-3C3524E41F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36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4" y="-23812"/>
            <a:ext cx="8137525" cy="932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11189" y="1059657"/>
            <a:ext cx="7839075" cy="329446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4948237"/>
            <a:ext cx="2133600" cy="195263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948237"/>
            <a:ext cx="2133600" cy="195263"/>
          </a:xfrm>
        </p:spPr>
        <p:txBody>
          <a:bodyPr/>
          <a:lstStyle>
            <a:lvl1pPr>
              <a:defRPr/>
            </a:lvl1pPr>
          </a:lstStyle>
          <a:p>
            <a:fld id="{05A4D423-83DB-42AC-8211-517A7311476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570" y="4816282"/>
            <a:ext cx="5453558" cy="1952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CIPR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5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CIPR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6CA30-9FCB-4804-AA94-A69F03EF88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6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CIPR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49D18-F7DB-4F60-810B-6F0E241785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5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9" y="1059657"/>
            <a:ext cx="3843337" cy="32944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6925" y="1059657"/>
            <a:ext cx="3843338" cy="32944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CIPR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18CB2-630B-433F-B095-5EA66437CA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0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CIPR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23CD5-1DB9-4333-8BF2-BEB088C3A2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0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CIPR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0867E-FA80-4D73-A88A-956FEE5834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16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CIPR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4E58C-9F2E-491A-B323-5B2F6133A3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8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CIPR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BF729-0844-423A-AC7A-D0AC018AF4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5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CIPR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46E46-0AB0-4A31-9D20-92F80849C0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27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 descr="UniPresbunnInnside1024x768Uten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1314" y="-23812"/>
            <a:ext cx="8137525" cy="93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Sed nibh metus</a:t>
            </a:r>
            <a:br>
              <a:rPr lang="en-US" smtClean="0"/>
            </a:br>
            <a:r>
              <a:rPr lang="en-US" smtClean="0"/>
              <a:t>lurimus cuntofani lerche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9" y="1059657"/>
            <a:ext cx="7839075" cy="329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Dette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øverste</a:t>
            </a:r>
            <a:r>
              <a:rPr lang="en-US" dirty="0" smtClean="0"/>
              <a:t> </a:t>
            </a:r>
            <a:r>
              <a:rPr lang="en-US" dirty="0" err="1" smtClean="0"/>
              <a:t>nivået</a:t>
            </a:r>
            <a:endParaRPr lang="en-US" dirty="0" smtClean="0"/>
          </a:p>
          <a:p>
            <a:pPr lvl="1"/>
            <a:r>
              <a:rPr lang="en-US" dirty="0" err="1" smtClean="0"/>
              <a:t>Dette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andre</a:t>
            </a:r>
            <a:r>
              <a:rPr lang="en-US" dirty="0" smtClean="0"/>
              <a:t> </a:t>
            </a:r>
            <a:r>
              <a:rPr lang="en-US" dirty="0" err="1" smtClean="0"/>
              <a:t>nivået</a:t>
            </a:r>
            <a:endParaRPr lang="en-US" dirty="0" smtClean="0"/>
          </a:p>
          <a:p>
            <a:pPr lvl="2"/>
            <a:r>
              <a:rPr lang="en-US" dirty="0" err="1" smtClean="0"/>
              <a:t>Dette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tredje</a:t>
            </a:r>
            <a:r>
              <a:rPr lang="en-US" dirty="0" smtClean="0"/>
              <a:t> </a:t>
            </a:r>
            <a:r>
              <a:rPr lang="en-US" dirty="0" err="1" smtClean="0"/>
              <a:t>nivået</a:t>
            </a:r>
            <a:endParaRPr lang="en-US" dirty="0" smtClean="0"/>
          </a:p>
          <a:p>
            <a:pPr lvl="3"/>
            <a:r>
              <a:rPr lang="en-US" dirty="0" err="1" smtClean="0"/>
              <a:t>Dette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fjerde</a:t>
            </a:r>
            <a:r>
              <a:rPr lang="en-US" dirty="0" smtClean="0"/>
              <a:t> </a:t>
            </a:r>
            <a:r>
              <a:rPr lang="en-US" dirty="0" err="1" smtClean="0"/>
              <a:t>nivået</a:t>
            </a:r>
            <a:endParaRPr lang="en-US" dirty="0" smtClean="0"/>
          </a:p>
          <a:p>
            <a:pPr lvl="4"/>
            <a:r>
              <a:rPr lang="en-US" dirty="0" err="1" smtClean="0"/>
              <a:t>Dette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femte</a:t>
            </a:r>
            <a:r>
              <a:rPr lang="en-US" dirty="0" smtClean="0"/>
              <a:t> </a:t>
            </a:r>
            <a:r>
              <a:rPr lang="en-US" dirty="0" err="1" smtClean="0"/>
              <a:t>nivået</a:t>
            </a:r>
            <a:endParaRPr lang="en-US" dirty="0" smtClean="0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4948237"/>
            <a:ext cx="2133600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570" y="4816282"/>
            <a:ext cx="5453558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3C1B66"/>
                </a:solidFill>
              </a:defRPr>
            </a:lvl1pPr>
          </a:lstStyle>
          <a:p>
            <a:r>
              <a:rPr lang="en-US" smtClean="0"/>
              <a:t>CIPR</a:t>
            </a:r>
            <a:endParaRPr lang="en-US" dirty="0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4948237"/>
            <a:ext cx="2133600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08E61A-0220-4A14-B394-6E5BC0C0BCB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15">
            <a:lum/>
            <a:alphaModFix/>
          </a:blip>
          <a:srcRect/>
          <a:stretch>
            <a:fillRect/>
          </a:stretch>
        </p:blipFill>
        <p:spPr>
          <a:xfrm>
            <a:off x="265177" y="4416947"/>
            <a:ext cx="1849565" cy="52392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411673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rgbClr val="A0007E"/>
        </a:buClr>
        <a:buFont typeface="Arial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877887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A0007E"/>
        </a:buClr>
        <a:buFont typeface="Arial"/>
        <a:buChar char="•"/>
        <a:defRPr sz="2400">
          <a:solidFill>
            <a:srgbClr val="000000"/>
          </a:solidFill>
          <a:latin typeface="+mn-lt"/>
        </a:defRPr>
      </a:lvl2pPr>
      <a:lvl3pPr marL="1423987" indent="-342900" algn="l" rtl="0" eaLnBrk="1" fontAlgn="base" hangingPunct="1">
        <a:lnSpc>
          <a:spcPts val="2200"/>
        </a:lnSpc>
        <a:spcBef>
          <a:spcPts val="900"/>
        </a:spcBef>
        <a:spcAft>
          <a:spcPts val="400"/>
        </a:spcAft>
        <a:buClr>
          <a:srgbClr val="A0007E"/>
        </a:buClr>
        <a:buFont typeface="Arial"/>
        <a:buChar char="•"/>
        <a:defRPr sz="2000">
          <a:solidFill>
            <a:srgbClr val="000000"/>
          </a:solidFill>
          <a:latin typeface="+mn-lt"/>
        </a:defRPr>
      </a:lvl3pPr>
      <a:lvl4pPr marL="1900237" indent="-285750" algn="l" rtl="0" eaLnBrk="1" fontAlgn="base" hangingPunct="1">
        <a:lnSpc>
          <a:spcPts val="2200"/>
        </a:lnSpc>
        <a:spcBef>
          <a:spcPts val="900"/>
        </a:spcBef>
        <a:spcAft>
          <a:spcPts val="400"/>
        </a:spcAft>
        <a:buClr>
          <a:srgbClr val="A0007E"/>
        </a:buClr>
        <a:buFont typeface="Arial"/>
        <a:buChar char="•"/>
        <a:defRPr>
          <a:solidFill>
            <a:srgbClr val="000000"/>
          </a:solidFill>
          <a:latin typeface="+mn-lt"/>
        </a:defRPr>
      </a:lvl4pPr>
      <a:lvl5pPr marL="2344737" indent="-285750" algn="l" rtl="0" eaLnBrk="1" fontAlgn="base" hangingPunct="1">
        <a:lnSpc>
          <a:spcPts val="1800"/>
        </a:lnSpc>
        <a:spcBef>
          <a:spcPts val="500"/>
        </a:spcBef>
        <a:spcAft>
          <a:spcPct val="0"/>
        </a:spcAft>
        <a:buClr>
          <a:srgbClr val="A0007E"/>
        </a:buClr>
        <a:buFont typeface="Arial"/>
        <a:buChar char="•"/>
        <a:defRPr sz="1600">
          <a:solidFill>
            <a:srgbClr val="000000"/>
          </a:solidFill>
          <a:latin typeface="+mn-lt"/>
        </a:defRPr>
      </a:lvl5pPr>
      <a:lvl6pPr marL="2794000" indent="-277813" algn="l" rtl="0" eaLnBrk="1" fontAlgn="base" hangingPunct="1">
        <a:lnSpc>
          <a:spcPts val="1800"/>
        </a:lnSpc>
        <a:spcBef>
          <a:spcPts val="500"/>
        </a:spcBef>
        <a:spcAft>
          <a:spcPct val="0"/>
        </a:spcAft>
        <a:buClr>
          <a:srgbClr val="A0007E"/>
        </a:buClr>
        <a:buFont typeface="Wingdings" pitchFamily="2" charset="2"/>
        <a:buChar char="l"/>
        <a:defRPr sz="1600">
          <a:solidFill>
            <a:srgbClr val="000000"/>
          </a:solidFill>
          <a:latin typeface="+mn-lt"/>
        </a:defRPr>
      </a:lvl6pPr>
      <a:lvl7pPr marL="3251200" indent="-277813" algn="l" rtl="0" eaLnBrk="1" fontAlgn="base" hangingPunct="1">
        <a:lnSpc>
          <a:spcPts val="1800"/>
        </a:lnSpc>
        <a:spcBef>
          <a:spcPts val="500"/>
        </a:spcBef>
        <a:spcAft>
          <a:spcPct val="0"/>
        </a:spcAft>
        <a:buClr>
          <a:srgbClr val="A0007E"/>
        </a:buClr>
        <a:buFont typeface="Wingdings" pitchFamily="2" charset="2"/>
        <a:buChar char="l"/>
        <a:defRPr sz="1600">
          <a:solidFill>
            <a:srgbClr val="000000"/>
          </a:solidFill>
          <a:latin typeface="+mn-lt"/>
        </a:defRPr>
      </a:lvl7pPr>
      <a:lvl8pPr marL="3708400" indent="-277813" algn="l" rtl="0" eaLnBrk="1" fontAlgn="base" hangingPunct="1">
        <a:lnSpc>
          <a:spcPts val="1800"/>
        </a:lnSpc>
        <a:spcBef>
          <a:spcPts val="500"/>
        </a:spcBef>
        <a:spcAft>
          <a:spcPct val="0"/>
        </a:spcAft>
        <a:buClr>
          <a:srgbClr val="A0007E"/>
        </a:buClr>
        <a:buFont typeface="Wingdings" pitchFamily="2" charset="2"/>
        <a:buChar char="l"/>
        <a:defRPr sz="1600">
          <a:solidFill>
            <a:srgbClr val="000000"/>
          </a:solidFill>
          <a:latin typeface="+mn-lt"/>
        </a:defRPr>
      </a:lvl8pPr>
      <a:lvl9pPr marL="4165600" indent="-277813" algn="l" rtl="0" eaLnBrk="1" fontAlgn="base" hangingPunct="1">
        <a:lnSpc>
          <a:spcPts val="1800"/>
        </a:lnSpc>
        <a:spcBef>
          <a:spcPts val="500"/>
        </a:spcBef>
        <a:spcAft>
          <a:spcPct val="0"/>
        </a:spcAft>
        <a:buClr>
          <a:srgbClr val="A0007E"/>
        </a:buClr>
        <a:buFont typeface="Wingdings" pitchFamily="2" charset="2"/>
        <a:buChar char="l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27027" y="1091303"/>
            <a:ext cx="4793614" cy="775597"/>
          </a:xfrm>
        </p:spPr>
        <p:txBody>
          <a:bodyPr/>
          <a:lstStyle/>
          <a:p>
            <a:r>
              <a:rPr lang="nb-NO" sz="2800" dirty="0"/>
              <a:t>Mathematical </a:t>
            </a:r>
            <a:r>
              <a:rPr lang="nb-NO" sz="2800" dirty="0" err="1"/>
              <a:t>Modeling</a:t>
            </a:r>
            <a:r>
              <a:rPr lang="nb-NO" sz="2800" dirty="0"/>
              <a:t> </a:t>
            </a:r>
            <a:r>
              <a:rPr lang="nb-NO" sz="2800" dirty="0" err="1"/>
              <a:t>of</a:t>
            </a:r>
            <a:r>
              <a:rPr lang="nb-NO" sz="2800" dirty="0"/>
              <a:t> </a:t>
            </a:r>
            <a:r>
              <a:rPr lang="nb-NO" sz="2800" dirty="0" smtClean="0"/>
              <a:t>CO</a:t>
            </a:r>
            <a:r>
              <a:rPr lang="nb-NO" sz="2800" baseline="-25000" dirty="0" smtClean="0"/>
              <a:t>2</a:t>
            </a:r>
            <a:r>
              <a:rPr lang="nb-NO" sz="2800" dirty="0" smtClean="0"/>
              <a:t>-Storage</a:t>
            </a:r>
            <a:endParaRPr lang="nb-NO" sz="28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Math Meets Industry</a:t>
            </a:r>
          </a:p>
          <a:p>
            <a:r>
              <a:rPr lang="en-US" dirty="0" smtClean="0"/>
              <a:t>Daniel S. Olderkjær</a:t>
            </a:r>
            <a:endParaRPr lang="en-US" dirty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CIPR</a:t>
            </a:r>
            <a:endParaRPr lang="en-US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92" y="1075060"/>
            <a:ext cx="4680520" cy="3176900"/>
          </a:xfrm>
          <a:prstGeom prst="ellipse">
            <a:avLst/>
          </a:prstGeom>
          <a:ln w="190500" cap="rnd">
            <a:solidFill>
              <a:schemeClr val="bg1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0636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1314" y="70404"/>
            <a:ext cx="8137525" cy="446722"/>
          </a:xfrm>
        </p:spPr>
        <p:txBody>
          <a:bodyPr/>
          <a:lstStyle/>
          <a:p>
            <a:r>
              <a:rPr lang="nb-NO" sz="2800" dirty="0" smtClean="0"/>
              <a:t>How </a:t>
            </a:r>
            <a:r>
              <a:rPr lang="nb-NO" sz="2800" dirty="0" err="1" smtClean="0"/>
              <a:t>did</a:t>
            </a:r>
            <a:r>
              <a:rPr lang="nb-NO" sz="2800" dirty="0" smtClean="0"/>
              <a:t> I end up </a:t>
            </a:r>
            <a:r>
              <a:rPr lang="nb-NO" sz="2800" dirty="0" err="1" smtClean="0"/>
              <a:t>here</a:t>
            </a:r>
            <a:r>
              <a:rPr lang="nb-NO" sz="2800" dirty="0" smtClean="0"/>
              <a:t>?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16454" y="799257"/>
            <a:ext cx="8160552" cy="3294460"/>
          </a:xfrm>
        </p:spPr>
        <p:txBody>
          <a:bodyPr/>
          <a:lstStyle/>
          <a:p>
            <a:pPr marL="0" indent="0">
              <a:buNone/>
            </a:pPr>
            <a:endParaRPr lang="nb-NO" sz="1600" dirty="0" smtClean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CIPR</a:t>
            </a:r>
            <a:endParaRPr lang="en-US" dirty="0"/>
          </a:p>
        </p:txBody>
      </p:sp>
      <p:grpSp>
        <p:nvGrpSpPr>
          <p:cNvPr id="2057" name="Group 2056"/>
          <p:cNvGrpSpPr/>
          <p:nvPr/>
        </p:nvGrpSpPr>
        <p:grpSpPr>
          <a:xfrm>
            <a:off x="1" y="835888"/>
            <a:ext cx="8129150" cy="3536300"/>
            <a:chOff x="1" y="1114516"/>
            <a:chExt cx="8129150" cy="4715067"/>
          </a:xfrm>
        </p:grpSpPr>
        <p:grpSp>
          <p:nvGrpSpPr>
            <p:cNvPr id="13" name="Group 12"/>
            <p:cNvGrpSpPr/>
            <p:nvPr/>
          </p:nvGrpSpPr>
          <p:grpSpPr>
            <a:xfrm>
              <a:off x="1" y="2597511"/>
              <a:ext cx="1476649" cy="1476649"/>
              <a:chOff x="-86117" y="2418378"/>
              <a:chExt cx="1476649" cy="1476649"/>
            </a:xfrm>
          </p:grpSpPr>
          <p:pic>
            <p:nvPicPr>
              <p:cNvPr id="2050" name="Picture 2" descr="\\eir.uib.no\home6\dol088\Presentasjoner\22.09.16 Math Meets Industry Trondheim\Figures\math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6117" y="2418378"/>
                <a:ext cx="1476649" cy="14766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-21215" y="3690544"/>
                <a:ext cx="1346844" cy="164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00" dirty="0"/>
                  <a:t>http://1.bp.blogspot.com/_9MvHZ59zz0c/S-CHr7n7HCI/AAAAAAAAAdk/ldQ7sSIp3Gs/s1600/math.png</a:t>
                </a:r>
              </a:p>
            </p:txBody>
          </p:sp>
        </p:grpSp>
        <p:sp>
          <p:nvSpPr>
            <p:cNvPr id="26" name="Rounded Rectangle 25"/>
            <p:cNvSpPr/>
            <p:nvPr/>
          </p:nvSpPr>
          <p:spPr bwMode="auto">
            <a:xfrm>
              <a:off x="2014749" y="1114516"/>
              <a:ext cx="1676555" cy="807832"/>
            </a:xfrm>
            <a:prstGeom prst="roundRect">
              <a:avLst/>
            </a:prstGeom>
            <a:solidFill>
              <a:srgbClr val="A0007E"/>
            </a:solidFill>
            <a:ln w="25400" cap="flat" cmpd="sng" algn="ctr">
              <a:noFill/>
              <a:prstDash val="solid"/>
              <a:round/>
              <a:headEnd type="stealth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1200" b="0" i="0" u="none" strike="noStrike" cap="none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  <a:sym typeface="Arial" charset="0"/>
                </a:rPr>
                <a:t>Physics</a:t>
              </a:r>
              <a:r>
                <a:rPr lang="nb-NO" sz="1200" dirty="0">
                  <a:solidFill>
                    <a:srgbClr val="FFFFFF"/>
                  </a:solidFill>
                  <a:sym typeface="Arial" charset="0"/>
                </a:rPr>
                <a:t>?</a:t>
              </a:r>
              <a:endParaRPr kumimoji="0" lang="nb-NO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sym typeface="Arial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2014751" y="2931086"/>
              <a:ext cx="1676555" cy="807832"/>
            </a:xfrm>
            <a:prstGeom prst="roundRect">
              <a:avLst/>
            </a:prstGeom>
            <a:solidFill>
              <a:srgbClr val="A0007E"/>
            </a:solidFill>
            <a:ln w="25400" cap="flat" cmpd="sng" algn="ctr">
              <a:noFill/>
              <a:prstDash val="solid"/>
              <a:round/>
              <a:headEnd type="stealth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1200" b="0" i="0" u="none" strike="noStrike" cap="none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  <a:sym typeface="Arial" charset="0"/>
                </a:rPr>
                <a:t>Economy</a:t>
              </a:r>
              <a:r>
                <a:rPr kumimoji="0" lang="nb-NO" sz="12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  <a:sym typeface="Arial" charset="0"/>
                </a:rPr>
                <a:t>?</a:t>
              </a: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2014751" y="5021751"/>
              <a:ext cx="1676555" cy="807832"/>
            </a:xfrm>
            <a:prstGeom prst="roundRect">
              <a:avLst/>
            </a:prstGeom>
            <a:solidFill>
              <a:srgbClr val="A0007E"/>
            </a:solidFill>
            <a:ln w="25400" cap="flat" cmpd="sng" algn="ctr">
              <a:noFill/>
              <a:prstDash val="solid"/>
              <a:round/>
              <a:headEnd type="stealth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1200" b="0" i="0" u="none" strike="noStrike" cap="none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  <a:sym typeface="Arial" charset="0"/>
                </a:rPr>
                <a:t>Mathematics</a:t>
              </a:r>
              <a:r>
                <a:rPr kumimoji="0" lang="nb-NO" sz="12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  <a:sym typeface="Arial" charset="0"/>
                </a:rPr>
                <a:t>?</a:t>
              </a:r>
            </a:p>
          </p:txBody>
        </p:sp>
        <p:pic>
          <p:nvPicPr>
            <p:cNvPr id="2051" name="Picture 3" descr="\\eir.uib.no\home6\dol088\Presentasjoner\22.09.16 Math Meets Industry Trondheim\Figures\cost-benefi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2450" y="2675681"/>
              <a:ext cx="2027879" cy="1320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\\eir.uib.no\home6\dol088\Presentasjoner\22.09.16 Math Meets Industry Trondheim\Figures\E39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6434" y="2711461"/>
              <a:ext cx="2102717" cy="1248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Elbow Connector 20"/>
            <p:cNvCxnSpPr>
              <a:stCxn id="2050" idx="3"/>
              <a:endCxn id="28" idx="1"/>
            </p:cNvCxnSpPr>
            <p:nvPr/>
          </p:nvCxnSpPr>
          <p:spPr bwMode="auto">
            <a:xfrm>
              <a:off x="1476650" y="3335836"/>
              <a:ext cx="538101" cy="2089831"/>
            </a:xfrm>
            <a:prstGeom prst="bentConnector3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53" name="Elbow Connector 2052"/>
            <p:cNvCxnSpPr>
              <a:stCxn id="2050" idx="3"/>
              <a:endCxn id="26" idx="1"/>
            </p:cNvCxnSpPr>
            <p:nvPr/>
          </p:nvCxnSpPr>
          <p:spPr bwMode="auto">
            <a:xfrm flipV="1">
              <a:off x="1476650" y="1518432"/>
              <a:ext cx="538099" cy="1817404"/>
            </a:xfrm>
            <a:prstGeom prst="bentConnector3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55" name="Straight Connector 2054"/>
            <p:cNvCxnSpPr>
              <a:stCxn id="2050" idx="3"/>
              <a:endCxn id="27" idx="1"/>
            </p:cNvCxnSpPr>
            <p:nvPr/>
          </p:nvCxnSpPr>
          <p:spPr bwMode="auto">
            <a:xfrm flipV="1">
              <a:off x="1476650" y="3335002"/>
              <a:ext cx="538101" cy="834"/>
            </a:xfrm>
            <a:prstGeom prst="lin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42" name="Group 41"/>
          <p:cNvGrpSpPr/>
          <p:nvPr/>
        </p:nvGrpSpPr>
        <p:grpSpPr>
          <a:xfrm>
            <a:off x="3778749" y="3305611"/>
            <a:ext cx="2736348" cy="1485464"/>
            <a:chOff x="1629623" y="1810693"/>
            <a:chExt cx="5749225" cy="3918640"/>
          </a:xfrm>
        </p:grpSpPr>
        <p:sp>
          <p:nvSpPr>
            <p:cNvPr id="43" name="Oval 42"/>
            <p:cNvSpPr/>
            <p:nvPr/>
          </p:nvSpPr>
          <p:spPr bwMode="auto">
            <a:xfrm>
              <a:off x="1629623" y="1810693"/>
              <a:ext cx="2670773" cy="2435382"/>
            </a:xfrm>
            <a:prstGeom prst="ellipse">
              <a:avLst/>
            </a:prstGeom>
            <a:solidFill>
              <a:srgbClr val="00B050">
                <a:alpha val="33000"/>
              </a:srgbClr>
            </a:solidFill>
            <a:ln w="9525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Computer </a:t>
              </a:r>
              <a:r>
                <a:rPr kumimoji="0" lang="nb-NO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Science</a:t>
              </a:r>
              <a:endParaRPr kumimoji="0" lang="nb-N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3574608" y="1824273"/>
              <a:ext cx="2670773" cy="2435382"/>
            </a:xfrm>
            <a:prstGeom prst="ellipse">
              <a:avLst/>
            </a:prstGeom>
            <a:solidFill>
              <a:srgbClr val="FF0000">
                <a:alpha val="33000"/>
              </a:srgbClr>
            </a:solidFill>
            <a:ln w="9525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Physics</a:t>
              </a:r>
              <a:endParaRPr kumimoji="0" lang="nb-N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2450470" y="3293951"/>
              <a:ext cx="2670773" cy="2435382"/>
            </a:xfrm>
            <a:prstGeom prst="ellipse">
              <a:avLst/>
            </a:prstGeom>
            <a:solidFill>
              <a:srgbClr val="0070C0">
                <a:alpha val="33000"/>
              </a:srgbClr>
            </a:solidFill>
            <a:ln w="9525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Mathematics</a:t>
              </a:r>
              <a:r>
                <a:rPr kumimoji="0" lang="nb-NO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/</a:t>
              </a:r>
              <a:r>
                <a:rPr kumimoji="0" lang="nb-NO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Statistics</a:t>
              </a:r>
              <a:endParaRPr kumimoji="0" lang="nb-N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95324" y="4261333"/>
              <a:ext cx="2083524" cy="1055486"/>
            </a:xfrm>
            <a:prstGeom prst="rect">
              <a:avLst/>
            </a:prstGeom>
            <a:noFill/>
            <a:ln w="57150">
              <a:solidFill>
                <a:srgbClr val="CC3399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000" b="1" dirty="0" smtClean="0"/>
                <a:t>Applied </a:t>
              </a:r>
              <a:r>
                <a:rPr lang="nb-NO" sz="1000" b="1" dirty="0" err="1" smtClean="0"/>
                <a:t>Mathematics</a:t>
              </a:r>
              <a:endParaRPr lang="nb-NO" sz="1000" b="1" dirty="0"/>
            </a:p>
          </p:txBody>
        </p:sp>
      </p:grpSp>
      <p:cxnSp>
        <p:nvCxnSpPr>
          <p:cNvPr id="2059" name="Straight Connector 2058"/>
          <p:cNvCxnSpPr>
            <a:stCxn id="46" idx="1"/>
          </p:cNvCxnSpPr>
          <p:nvPr/>
        </p:nvCxnSpPr>
        <p:spPr bwMode="auto">
          <a:xfrm flipH="1" flipV="1">
            <a:off x="4925293" y="3936766"/>
            <a:ext cx="598149" cy="49788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2587569" y="144833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FF0000"/>
                </a:solidFill>
              </a:rPr>
              <a:t>NO</a:t>
            </a:r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587569" y="281234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FF0000"/>
                </a:solidFill>
              </a:rPr>
              <a:t>NO</a:t>
            </a:r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529860" y="437218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00B050"/>
                </a:solidFill>
              </a:rPr>
              <a:t>YES</a:t>
            </a:r>
            <a:endParaRPr lang="nb-NO" b="1" dirty="0">
              <a:solidFill>
                <a:srgbClr val="00B050"/>
              </a:solidFill>
            </a:endParaRPr>
          </a:p>
        </p:txBody>
      </p:sp>
      <p:pic>
        <p:nvPicPr>
          <p:cNvPr id="57" name="Picture 9" descr="\\eir.uib.no\home6\dol088\Presentasjoner\22.09.16 Math Meets Industry Trondheim\Figures\physic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384" y="670543"/>
            <a:ext cx="2149407" cy="93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3672559" y="1584245"/>
            <a:ext cx="2315056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00" dirty="0"/>
              <a:t>http://3.bp.blogspot.com/-mrPpTXUV9r8/VEeWgSHAAYI/AAAAAAAADZk/L2C4BuMHW1o/s1600/quantummatrix-640x354.jpg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357883" y="2950848"/>
            <a:ext cx="1439818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00" dirty="0"/>
              <a:t>http://www.ofv.no/getfile.php/13990/Bilder/OFV/Veier/E39%2008_2009.jpg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67084" y="2956561"/>
            <a:ext cx="1326004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00" dirty="0"/>
              <a:t>http://www.drcoell.com/wp-content/uploads/2013/08/cost-benefit.jpg</a:t>
            </a:r>
          </a:p>
        </p:txBody>
      </p:sp>
      <p:pic>
        <p:nvPicPr>
          <p:cNvPr id="64" name="Picture 10" descr="\\eir.uib.no\home6\dol088\Presentasjoner\22.09.16 Math Meets Industry Trondheim\Figures\grumpyCa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348" y="625744"/>
            <a:ext cx="1378887" cy="102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6171935" y="1619234"/>
            <a:ext cx="1811714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00" dirty="0"/>
              <a:t>https://s-media-cache-ak0.pinimg.com/236x/33/cd/55/33cd5531111988cb9d95a01d5ec49c10.jpg</a:t>
            </a:r>
          </a:p>
        </p:txBody>
      </p:sp>
      <p:sp>
        <p:nvSpPr>
          <p:cNvPr id="68" name="Right Arrow 67"/>
          <p:cNvSpPr/>
          <p:nvPr/>
        </p:nvSpPr>
        <p:spPr bwMode="auto">
          <a:xfrm>
            <a:off x="6687539" y="3620887"/>
            <a:ext cx="658835" cy="302939"/>
          </a:xfrm>
          <a:prstGeom prst="rightArrow">
            <a:avLst/>
          </a:prstGeom>
          <a:solidFill>
            <a:srgbClr val="3C1B66"/>
          </a:solidFill>
          <a:ln w="9525" cap="flat" cmpd="sng" algn="ctr">
            <a:solidFill>
              <a:srgbClr val="3C1B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0" name="Picture 12" descr="\\eir.uib.no\home6\dol088\Presentasjoner\22.09.16 Math Meets Industry Trondheim\Figures\statoi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898" y="3379953"/>
            <a:ext cx="1502507" cy="108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Right Arrow 107"/>
          <p:cNvSpPr/>
          <p:nvPr/>
        </p:nvSpPr>
        <p:spPr bwMode="auto">
          <a:xfrm>
            <a:off x="6625193" y="4009230"/>
            <a:ext cx="658835" cy="302939"/>
          </a:xfrm>
          <a:prstGeom prst="rightArrow">
            <a:avLst/>
          </a:prstGeom>
          <a:solidFill>
            <a:srgbClr val="3C1B66"/>
          </a:solidFill>
          <a:ln w="9525" cap="flat" cmpd="sng" algn="ctr">
            <a:solidFill>
              <a:srgbClr val="3C1B66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34" y="32366"/>
            <a:ext cx="8673147" cy="480060"/>
          </a:xfrm>
        </p:spPr>
        <p:txBody>
          <a:bodyPr/>
          <a:lstStyle/>
          <a:p>
            <a:r>
              <a:rPr lang="nb-NO" sz="2800" dirty="0" err="1" smtClean="0"/>
              <a:t>Subsurface</a:t>
            </a:r>
            <a:r>
              <a:rPr lang="nb-NO" sz="2800" dirty="0" smtClean="0"/>
              <a:t> </a:t>
            </a:r>
            <a:r>
              <a:rPr lang="nb-NO" sz="2800" dirty="0" err="1" smtClean="0"/>
              <a:t>storage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CO</a:t>
            </a:r>
            <a:r>
              <a:rPr lang="nb-NO" sz="2800" baseline="-25000" dirty="0" smtClean="0"/>
              <a:t>2</a:t>
            </a:r>
            <a:r>
              <a:rPr lang="nb-NO" sz="2800" dirty="0" smtClean="0"/>
              <a:t>: </a:t>
            </a:r>
            <a:r>
              <a:rPr lang="nb-NO" sz="2800" dirty="0" err="1" smtClean="0"/>
              <a:t>Why</a:t>
            </a:r>
            <a:r>
              <a:rPr lang="nb-NO" sz="2800" dirty="0" smtClean="0"/>
              <a:t>?</a:t>
            </a:r>
            <a:endParaRPr lang="nb-NO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9" y="871062"/>
            <a:ext cx="7839075" cy="3294460"/>
          </a:xfrm>
        </p:spPr>
        <p:txBody>
          <a:bodyPr/>
          <a:lstStyle/>
          <a:p>
            <a:pPr marL="0" indent="0">
              <a:buNone/>
            </a:pPr>
            <a:endParaRPr lang="nb-NO" sz="1400" dirty="0"/>
          </a:p>
          <a:p>
            <a:endParaRPr lang="nb-NO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CIPR</a:t>
            </a:r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2764" y="2978038"/>
            <a:ext cx="6632346" cy="2227556"/>
            <a:chOff x="1133299" y="3595714"/>
            <a:chExt cx="6756401" cy="2753424"/>
          </a:xfrm>
        </p:grpSpPr>
        <p:grpSp>
          <p:nvGrpSpPr>
            <p:cNvPr id="6" name="Group 5"/>
            <p:cNvGrpSpPr/>
            <p:nvPr/>
          </p:nvGrpSpPr>
          <p:grpSpPr>
            <a:xfrm>
              <a:off x="1133299" y="3595714"/>
              <a:ext cx="6756401" cy="2753424"/>
              <a:chOff x="745066" y="3058507"/>
              <a:chExt cx="7253580" cy="3034592"/>
            </a:xfrm>
          </p:grpSpPr>
          <p:pic>
            <p:nvPicPr>
              <p:cNvPr id="1026" name="Picture 2" descr="\\eir.uib.no\home6\dol088\Presentasjoner\22.09.16 Math Meets Industry Trondheim\Figures\IEACO2Reductio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066" y="3244912"/>
                <a:ext cx="7253580" cy="28481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764868" y="3058507"/>
                <a:ext cx="6733084" cy="4612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CC3399"/>
                    </a:solidFill>
                  </a:rPr>
                  <a:t>Estimated contribution to reduction in global CO</a:t>
                </a:r>
                <a:r>
                  <a:rPr lang="en-US" sz="1600" b="1" baseline="-25000" dirty="0" smtClean="0">
                    <a:solidFill>
                      <a:srgbClr val="CC3399"/>
                    </a:solidFill>
                  </a:rPr>
                  <a:t>2</a:t>
                </a:r>
                <a:r>
                  <a:rPr lang="en-US" sz="1600" b="1" dirty="0" smtClean="0">
                    <a:solidFill>
                      <a:srgbClr val="CC3399"/>
                    </a:solidFill>
                  </a:rPr>
                  <a:t> emissions:</a:t>
                </a:r>
                <a:endParaRPr lang="nb-NO" b="1" dirty="0">
                  <a:solidFill>
                    <a:srgbClr val="CC3399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 bwMode="auto">
            <a:xfrm>
              <a:off x="6316133" y="4334150"/>
              <a:ext cx="651934" cy="296333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029" name="Picture 5" descr="\\eir.uib.no\home6\dol088\Presentasjoner\22.09.16 Math Meets Industry Trondheim\Figures\hurrica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152" y="1357217"/>
            <a:ext cx="2248655" cy="113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eir.uib.no\home6\dol088\Presentasjoner\22.09.16 Math Meets Industry Trondheim\Figures\MeltingI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320" y="100447"/>
            <a:ext cx="2266487" cy="113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eir.uib.no\home6\dol088\Presentasjoner\22.09.16 Math Meets Industry Trondheim\Figures\CaliforniaDrou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984" y="2579759"/>
            <a:ext cx="2230822" cy="113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eir.uib.no\home6\dol088\Presentasjoner\22.09.16 Math Meets Industry Trondheim\Figures\forestFir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985" y="3824443"/>
            <a:ext cx="2230822" cy="115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60660" y="3676680"/>
            <a:ext cx="2047355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00" dirty="0"/>
              <a:t>https://www.democracynow.org/images/story/74/27474/full_hd/California-Drought-Water-Global-Warming-1.jpg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7607" y="4940880"/>
            <a:ext cx="267346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00" dirty="0"/>
              <a:t>https://http://15858-presscdn-0-65.pagely.netdna-cdn.com/wp-content/uploads/sites/default/files/images/Another-global-warming-effect---forest-fires-pictured-here-two-elks-caught-wildfire-Bitterroot-Natio.jpg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68437" y="2455512"/>
            <a:ext cx="1431802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400" dirty="0"/>
              <a:t>https://http://</a:t>
            </a:r>
            <a:r>
              <a:rPr lang="nb-NO" sz="300" dirty="0"/>
              <a:t>static.ddmcdn.com/gif/worst-effects-global-warming-5.jpg</a:t>
            </a:r>
            <a:endParaRPr lang="nb-NO" sz="400" dirty="0"/>
          </a:p>
        </p:txBody>
      </p:sp>
      <p:sp>
        <p:nvSpPr>
          <p:cNvPr id="20" name="TextBox 19"/>
          <p:cNvSpPr txBox="1"/>
          <p:nvPr/>
        </p:nvSpPr>
        <p:spPr>
          <a:xfrm>
            <a:off x="6402055" y="1184903"/>
            <a:ext cx="27645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00" dirty="0"/>
              <a:t>https://http://wilderness.org/sites/default/files/styles/blog_full/public/legacy/profiler/DawesGlacier-TongassNationalForestAlaska-istock_1.jpg?itok=XfN9BHkO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13523" y="756304"/>
            <a:ext cx="5778013" cy="2223704"/>
            <a:chOff x="313522" y="982766"/>
            <a:chExt cx="5778013" cy="2964939"/>
          </a:xfrm>
        </p:grpSpPr>
        <p:grpSp>
          <p:nvGrpSpPr>
            <p:cNvPr id="11" name="Group 10"/>
            <p:cNvGrpSpPr/>
            <p:nvPr/>
          </p:nvGrpSpPr>
          <p:grpSpPr>
            <a:xfrm>
              <a:off x="313522" y="1082535"/>
              <a:ext cx="5778013" cy="2865170"/>
              <a:chOff x="289500" y="3960490"/>
              <a:chExt cx="5778013" cy="2865170"/>
            </a:xfrm>
          </p:grpSpPr>
          <p:pic>
            <p:nvPicPr>
              <p:cNvPr id="1028" name="Picture 4" descr="\\eir.uib.no\home6\dol088\Presentasjoner\22.09.16 Math Meets Industry Trondheim\Figures\globTemp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500" y="3960490"/>
                <a:ext cx="5778013" cy="2680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572938" y="6579439"/>
                <a:ext cx="321113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600" dirty="0"/>
                  <a:t>http://earthobservatory.nasa.gov/Features/GlobalWarming/images/giss_temperature.png</a:t>
                </a:r>
              </a:p>
            </p:txBody>
          </p:sp>
        </p:grpSp>
        <p:sp>
          <p:nvSpPr>
            <p:cNvPr id="12" name="Rectangle 11"/>
            <p:cNvSpPr/>
            <p:nvPr/>
          </p:nvSpPr>
          <p:spPr bwMode="auto">
            <a:xfrm>
              <a:off x="734939" y="982766"/>
              <a:ext cx="2144994" cy="18800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204815" y="1076769"/>
              <a:ext cx="213645" cy="2563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2764" y="515983"/>
            <a:ext cx="61564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3399"/>
                </a:solidFill>
              </a:rPr>
              <a:t>Global mean temperature anomaly:</a:t>
            </a:r>
            <a:endParaRPr lang="nb-NO" b="1" dirty="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4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112" y="871062"/>
            <a:ext cx="4638992" cy="3294460"/>
          </a:xfrm>
        </p:spPr>
        <p:txBody>
          <a:bodyPr/>
          <a:lstStyle/>
          <a:p>
            <a:pPr marL="0" indent="0">
              <a:buNone/>
            </a:pPr>
            <a:endParaRPr lang="nb-NO" sz="1400" dirty="0"/>
          </a:p>
        </p:txBody>
      </p:sp>
      <p:pic>
        <p:nvPicPr>
          <p:cNvPr id="1026" name="Picture 2" descr="\\eir.uib.no\home6\dol088\Presentasjoner\22.09.16 Math Meets Industry Trondheim\Figures\carbon-capture-proc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0" y="654767"/>
            <a:ext cx="6406743" cy="327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CIPR</a:t>
            </a:r>
            <a:endParaRPr lang="en-US"/>
          </a:p>
        </p:txBody>
      </p:sp>
      <p:grpSp>
        <p:nvGrpSpPr>
          <p:cNvPr id="3092" name="Group 3091"/>
          <p:cNvGrpSpPr/>
          <p:nvPr/>
        </p:nvGrpSpPr>
        <p:grpSpPr>
          <a:xfrm>
            <a:off x="3185110" y="3235259"/>
            <a:ext cx="5344260" cy="1761084"/>
            <a:chOff x="409245" y="1143003"/>
            <a:chExt cx="8376511" cy="4550662"/>
          </a:xfrm>
        </p:grpSpPr>
        <p:grpSp>
          <p:nvGrpSpPr>
            <p:cNvPr id="3090" name="Group 3089"/>
            <p:cNvGrpSpPr/>
            <p:nvPr/>
          </p:nvGrpSpPr>
          <p:grpSpPr>
            <a:xfrm>
              <a:off x="409245" y="1143003"/>
              <a:ext cx="8376511" cy="4550662"/>
              <a:chOff x="409245" y="1143003"/>
              <a:chExt cx="8376511" cy="4550662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5029731" y="1143003"/>
                <a:ext cx="3756025" cy="4546548"/>
                <a:chOff x="3607329" y="1193799"/>
                <a:chExt cx="3756025" cy="4546548"/>
              </a:xfrm>
            </p:grpSpPr>
            <p:pic>
              <p:nvPicPr>
                <p:cNvPr id="3074" name="Picture 2" descr="\\eir.uib.no\home6\dol088\Presentasjoner\22.09.16 Math Meets Industry Trondheim\Figures\sandstone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07329" y="1193799"/>
                  <a:ext cx="3756025" cy="37560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" name="TextBox 7"/>
                <p:cNvSpPr txBox="1"/>
                <p:nvPr/>
              </p:nvSpPr>
              <p:spPr>
                <a:xfrm>
                  <a:off x="3607329" y="4945048"/>
                  <a:ext cx="3756025" cy="7952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b-NO" sz="1100" b="1" dirty="0" err="1" smtClean="0"/>
                    <a:t>Sandstone</a:t>
                  </a:r>
                  <a:r>
                    <a:rPr lang="nb-NO" sz="1100" dirty="0" smtClean="0"/>
                    <a:t> </a:t>
                  </a:r>
                  <a:endParaRPr lang="nb-NO" sz="200" dirty="0" smtClean="0"/>
                </a:p>
                <a:p>
                  <a:pPr algn="ctr"/>
                  <a:r>
                    <a:rPr lang="nb-NO" sz="300" dirty="0" smtClean="0"/>
                    <a:t>http</a:t>
                  </a:r>
                  <a:r>
                    <a:rPr lang="nb-NO" sz="300" dirty="0"/>
                    <a:t>://</a:t>
                  </a:r>
                  <a:r>
                    <a:rPr lang="nb-NO" sz="300" dirty="0" smtClean="0"/>
                    <a:t>www.minimegeology.com/blog/wp-content/uploads/2013/12/20080130110622.jpg</a:t>
                  </a:r>
                  <a:endParaRPr lang="nb-NO" sz="300" dirty="0"/>
                </a:p>
              </p:txBody>
            </p:sp>
          </p:grpSp>
          <p:cxnSp>
            <p:nvCxnSpPr>
              <p:cNvPr id="24" name="Straight Connector 23"/>
              <p:cNvCxnSpPr>
                <a:stCxn id="3091" idx="0"/>
              </p:cNvCxnSpPr>
              <p:nvPr/>
            </p:nvCxnSpPr>
            <p:spPr bwMode="auto">
              <a:xfrm flipH="1">
                <a:off x="846229" y="2882348"/>
                <a:ext cx="5262693" cy="1876457"/>
              </a:xfrm>
              <a:prstGeom prst="lin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Straight Connector 20"/>
              <p:cNvCxnSpPr>
                <a:stCxn id="3091" idx="3"/>
              </p:cNvCxnSpPr>
              <p:nvPr/>
            </p:nvCxnSpPr>
            <p:spPr bwMode="auto">
              <a:xfrm flipH="1" flipV="1">
                <a:off x="846229" y="2587012"/>
                <a:ext cx="5295491" cy="322025"/>
              </a:xfrm>
              <a:prstGeom prst="lin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pic>
            <p:nvPicPr>
              <p:cNvPr id="3075" name="Picture 3" descr="\\eir.uib.no\home6\dol088\Presentasjoner\22.09.16 Math Meets Industry Trondheim\Figures\Pore_Space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702" y="2344257"/>
                <a:ext cx="3457575" cy="26384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409245" y="4898366"/>
                <a:ext cx="3892488" cy="795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100" b="1" dirty="0" err="1" smtClean="0"/>
                  <a:t>Composition</a:t>
                </a:r>
                <a:r>
                  <a:rPr lang="nb-NO" sz="1100" b="1" dirty="0" smtClean="0"/>
                  <a:t> </a:t>
                </a:r>
                <a:r>
                  <a:rPr lang="nb-NO" sz="1100" b="1" dirty="0" err="1" smtClean="0"/>
                  <a:t>of</a:t>
                </a:r>
                <a:r>
                  <a:rPr lang="nb-NO" sz="1100" b="1" dirty="0" smtClean="0"/>
                  <a:t> </a:t>
                </a:r>
                <a:r>
                  <a:rPr lang="nb-NO" sz="1100" b="1" dirty="0" err="1" smtClean="0"/>
                  <a:t>the</a:t>
                </a:r>
                <a:r>
                  <a:rPr lang="nb-NO" sz="1100" b="1" dirty="0" smtClean="0"/>
                  <a:t> </a:t>
                </a:r>
                <a:r>
                  <a:rPr lang="nb-NO" sz="1100" b="1" dirty="0" err="1" smtClean="0"/>
                  <a:t>sandstone</a:t>
                </a:r>
                <a:r>
                  <a:rPr lang="nb-NO" sz="1050" b="1" dirty="0" smtClean="0"/>
                  <a:t> </a:t>
                </a:r>
                <a:r>
                  <a:rPr lang="nb-NO" sz="300" dirty="0" smtClean="0"/>
                  <a:t>http</a:t>
                </a:r>
                <a:r>
                  <a:rPr lang="nb-NO" sz="300" dirty="0"/>
                  <a:t>://</a:t>
                </a:r>
                <a:r>
                  <a:rPr lang="nb-NO" sz="300" dirty="0" smtClean="0"/>
                  <a:t>www.energy.alberta.ca/Tenure/graphics/Pore_Space.jpg</a:t>
                </a:r>
                <a:endParaRPr lang="nb-NO" sz="300" dirty="0"/>
              </a:p>
            </p:txBody>
          </p:sp>
          <p:cxnSp>
            <p:nvCxnSpPr>
              <p:cNvPr id="12" name="Straight Connector 11"/>
              <p:cNvCxnSpPr/>
              <p:nvPr/>
            </p:nvCxnSpPr>
            <p:spPr bwMode="auto">
              <a:xfrm flipH="1" flipV="1">
                <a:off x="3856380" y="2587012"/>
                <a:ext cx="2248088" cy="325522"/>
              </a:xfrm>
              <a:prstGeom prst="lin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 flipH="1">
                <a:off x="3856380" y="2912533"/>
                <a:ext cx="2248088" cy="1846272"/>
              </a:xfrm>
              <a:prstGeom prst="lin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 flipH="1" flipV="1">
                <a:off x="3856380" y="2765937"/>
                <a:ext cx="227898" cy="18573"/>
              </a:xfrm>
              <a:prstGeom prst="lin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78" name="Straight Connector 3077"/>
              <p:cNvCxnSpPr/>
              <p:nvPr/>
            </p:nvCxnSpPr>
            <p:spPr bwMode="auto">
              <a:xfrm flipH="1">
                <a:off x="3856380" y="3604586"/>
                <a:ext cx="227898" cy="82999"/>
              </a:xfrm>
              <a:prstGeom prst="lin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091" name="Rectangle 3090"/>
            <p:cNvSpPr/>
            <p:nvPr/>
          </p:nvSpPr>
          <p:spPr bwMode="auto">
            <a:xfrm>
              <a:off x="6076122" y="2882348"/>
              <a:ext cx="65598" cy="53377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028" name="Straight Connector 1027"/>
          <p:cNvCxnSpPr/>
          <p:nvPr/>
        </p:nvCxnSpPr>
        <p:spPr bwMode="auto">
          <a:xfrm>
            <a:off x="5219700" y="2775585"/>
            <a:ext cx="1028700" cy="622935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30" name="TextBox 1029"/>
          <p:cNvSpPr txBox="1"/>
          <p:nvPr/>
        </p:nvSpPr>
        <p:spPr>
          <a:xfrm>
            <a:off x="641982" y="3585212"/>
            <a:ext cx="12316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00" dirty="0"/>
              <a:t>http://www.abc.net.au/news/linkableblob/2796006/data/carbon-capture-process-data.jpg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4" y="171451"/>
            <a:ext cx="8673147" cy="480060"/>
          </a:xfrm>
        </p:spPr>
        <p:txBody>
          <a:bodyPr/>
          <a:lstStyle/>
          <a:p>
            <a:r>
              <a:rPr lang="nb-NO" sz="2800" dirty="0" err="1" smtClean="0"/>
              <a:t>Subsurface</a:t>
            </a:r>
            <a:r>
              <a:rPr lang="nb-NO" sz="2800" dirty="0" smtClean="0"/>
              <a:t> </a:t>
            </a:r>
            <a:r>
              <a:rPr lang="nb-NO" sz="2800" dirty="0" err="1" smtClean="0"/>
              <a:t>storage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CO2: How?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47633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4" y="171451"/>
            <a:ext cx="8673147" cy="480060"/>
          </a:xfrm>
        </p:spPr>
        <p:txBody>
          <a:bodyPr/>
          <a:lstStyle/>
          <a:p>
            <a:r>
              <a:rPr lang="nb-NO" sz="2800" dirty="0" err="1" smtClean="0"/>
              <a:t>Subsurface</a:t>
            </a:r>
            <a:r>
              <a:rPr lang="nb-NO" sz="2800" dirty="0" smtClean="0"/>
              <a:t> </a:t>
            </a:r>
            <a:r>
              <a:rPr lang="nb-NO" sz="2800" dirty="0" err="1" smtClean="0"/>
              <a:t>storage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CO2: Challenges!</a:t>
            </a:r>
            <a:endParaRPr lang="nb-NO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112" y="777240"/>
            <a:ext cx="2122099" cy="3388282"/>
          </a:xfrm>
        </p:spPr>
        <p:txBody>
          <a:bodyPr/>
          <a:lstStyle/>
          <a:p>
            <a:pPr marL="0" indent="0">
              <a:buNone/>
            </a:pPr>
            <a:endParaRPr lang="nb-NO" sz="500" b="1" dirty="0" smtClean="0"/>
          </a:p>
          <a:p>
            <a:r>
              <a:rPr lang="nb-NO" sz="1400" dirty="0" smtClean="0"/>
              <a:t>Risk </a:t>
            </a:r>
            <a:r>
              <a:rPr lang="nb-NO" sz="1400" dirty="0" err="1" smtClean="0"/>
              <a:t>of</a:t>
            </a:r>
            <a:r>
              <a:rPr lang="nb-NO" sz="1400" dirty="0" smtClean="0"/>
              <a:t> </a:t>
            </a:r>
            <a:r>
              <a:rPr lang="nb-NO" sz="1400" dirty="0" err="1" smtClean="0"/>
              <a:t>leakage</a:t>
            </a:r>
            <a:endParaRPr lang="nb-NO" sz="1000" dirty="0"/>
          </a:p>
          <a:p>
            <a:endParaRPr lang="nb-NO" sz="500" dirty="0"/>
          </a:p>
          <a:p>
            <a:r>
              <a:rPr lang="nb-NO" sz="1400" dirty="0" err="1" smtClean="0"/>
              <a:t>Geology</a:t>
            </a:r>
            <a:r>
              <a:rPr lang="nb-NO" sz="1400" dirty="0" smtClean="0"/>
              <a:t> is </a:t>
            </a:r>
            <a:r>
              <a:rPr lang="nb-NO" sz="1400" u="sng" dirty="0" smtClean="0"/>
              <a:t>not</a:t>
            </a:r>
            <a:r>
              <a:rPr lang="nb-NO" sz="1400" dirty="0" smtClean="0"/>
              <a:t> an </a:t>
            </a:r>
            <a:r>
              <a:rPr lang="nb-NO" sz="1400" dirty="0" err="1" smtClean="0"/>
              <a:t>exact</a:t>
            </a:r>
            <a:r>
              <a:rPr lang="nb-NO" sz="1400" dirty="0" smtClean="0"/>
              <a:t> </a:t>
            </a:r>
            <a:r>
              <a:rPr lang="nb-NO" sz="1400" dirty="0" err="1" smtClean="0"/>
              <a:t>science</a:t>
            </a:r>
            <a:endParaRPr lang="nb-NO" sz="1400" dirty="0" smtClean="0"/>
          </a:p>
          <a:p>
            <a:endParaRPr lang="nb-NO" sz="500" dirty="0" smtClean="0"/>
          </a:p>
          <a:p>
            <a:r>
              <a:rPr lang="nb-NO" sz="1400" dirty="0" err="1" smtClean="0"/>
              <a:t>Expensive</a:t>
            </a:r>
            <a:r>
              <a:rPr lang="nb-NO" sz="1400" dirty="0" smtClean="0"/>
              <a:t> to </a:t>
            </a:r>
            <a:r>
              <a:rPr lang="nb-NO" sz="1400" dirty="0" err="1" smtClean="0"/>
              <a:t>fail</a:t>
            </a:r>
            <a:endParaRPr lang="nb-NO" sz="1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CIPR</a:t>
            </a:r>
            <a:endParaRPr lang="en-US"/>
          </a:p>
        </p:txBody>
      </p:sp>
      <p:pic>
        <p:nvPicPr>
          <p:cNvPr id="3076" name="Picture 4" descr="\\eir.uib.no\home6\dol088\Presentasjoner\22.09.16 Math Meets Industry Trondheim\Figures\poresp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422" y="3387035"/>
            <a:ext cx="4163507" cy="152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65872" y="4883929"/>
            <a:ext cx="1898277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00" dirty="0"/>
              <a:t>https://s3-us-west-2.amazonaws.com/quizizz-source-bkt/a9e8a114-f1cd-48d6-bbcf-1228c2c0954e.jpg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25322" y="2289102"/>
            <a:ext cx="1922729" cy="2391593"/>
            <a:chOff x="777487" y="2434546"/>
            <a:chExt cx="1496900" cy="2135077"/>
          </a:xfrm>
        </p:grpSpPr>
        <p:grpSp>
          <p:nvGrpSpPr>
            <p:cNvPr id="10" name="Group 9"/>
            <p:cNvGrpSpPr/>
            <p:nvPr/>
          </p:nvGrpSpPr>
          <p:grpSpPr>
            <a:xfrm>
              <a:off x="947648" y="2434546"/>
              <a:ext cx="1326739" cy="1858078"/>
              <a:chOff x="3772127" y="4104290"/>
              <a:chExt cx="1326739" cy="2477437"/>
            </a:xfrm>
          </p:grpSpPr>
          <p:pic>
            <p:nvPicPr>
              <p:cNvPr id="3074" name="Picture 2" descr="\\eir.uib.no\home6\dol088\Presentasjoner\22.09.16 Math Meets Industry Trondheim\Figures\geologist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6156" y="4350511"/>
                <a:ext cx="1232710" cy="22312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 rot="20745552">
                <a:off x="3772127" y="4104290"/>
                <a:ext cx="31290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 smtClean="0"/>
                  <a:t>?</a:t>
                </a:r>
                <a:endParaRPr lang="nb-NO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1400136">
                <a:off x="4772460" y="4131443"/>
                <a:ext cx="31290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 smtClean="0"/>
                  <a:t>?</a:t>
                </a:r>
                <a:endParaRPr lang="nb-NO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77487" y="4292624"/>
              <a:ext cx="11974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300" dirty="0"/>
                <a:t>http://previews.123rf.com/images/kenbenner/kenbenner1206/kenbenner120600093/14236518-Explorer-holding-a-magnifying-glass-Stock-Vector-explorer-archaeologist-cartoon.jpg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809815" y="678811"/>
            <a:ext cx="5595045" cy="2584071"/>
            <a:chOff x="3865747" y="678811"/>
            <a:chExt cx="5278253" cy="2460107"/>
          </a:xfrm>
        </p:grpSpPr>
        <p:grpSp>
          <p:nvGrpSpPr>
            <p:cNvPr id="17" name="Group 16"/>
            <p:cNvGrpSpPr/>
            <p:nvPr/>
          </p:nvGrpSpPr>
          <p:grpSpPr>
            <a:xfrm>
              <a:off x="3865747" y="678811"/>
              <a:ext cx="5278253" cy="2460107"/>
              <a:chOff x="3865747" y="678811"/>
              <a:chExt cx="5278253" cy="2460107"/>
            </a:xfrm>
          </p:grpSpPr>
          <p:pic>
            <p:nvPicPr>
              <p:cNvPr id="20" name="Picture 2" descr="\\eir.uib.no\home6\dol088\Presentasjoner\22.09.16 Math Meets Industry Trondheim\Figures\carbon-capture-proces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5747" y="678811"/>
                <a:ext cx="5015851" cy="23110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2" name="Straight Connector 11"/>
              <p:cNvCxnSpPr/>
              <p:nvPr/>
            </p:nvCxnSpPr>
            <p:spPr bwMode="auto">
              <a:xfrm>
                <a:off x="5944228" y="2331352"/>
                <a:ext cx="319413" cy="195117"/>
              </a:xfrm>
              <a:prstGeom prst="lin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0" scaled="1"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2" name="TextBox 21"/>
              <p:cNvSpPr txBox="1"/>
              <p:nvPr/>
            </p:nvSpPr>
            <p:spPr>
              <a:xfrm>
                <a:off x="7765726" y="2496159"/>
                <a:ext cx="1378274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300" dirty="0"/>
                  <a:t>http://www.abc.net.au/news/linkableblob/2796006/data/carbon-capture-process-data.jpg</a:t>
                </a:r>
              </a:p>
            </p:txBody>
          </p:sp>
          <p:cxnSp>
            <p:nvCxnSpPr>
              <p:cNvPr id="27" name="Elbow Connector 26"/>
              <p:cNvCxnSpPr/>
              <p:nvPr/>
            </p:nvCxnSpPr>
            <p:spPr bwMode="auto">
              <a:xfrm rot="16200000" flipH="1">
                <a:off x="5745162" y="2385543"/>
                <a:ext cx="213169" cy="184961"/>
              </a:xfrm>
              <a:prstGeom prst="bentConnector3">
                <a:avLst>
                  <a:gd name="adj1" fmla="val 50000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0" scaled="1"/>
              </a:gradFill>
              <a:ln w="1905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80" name="Straight Connector 3079"/>
              <p:cNvCxnSpPr/>
              <p:nvPr/>
            </p:nvCxnSpPr>
            <p:spPr bwMode="auto">
              <a:xfrm flipV="1">
                <a:off x="4526995" y="2526469"/>
                <a:ext cx="1176688" cy="246838"/>
              </a:xfrm>
              <a:prstGeom prst="lin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0" scaled="1"/>
              </a:gradFill>
              <a:ln w="952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3081" name="TextBox 3080"/>
              <p:cNvSpPr txBox="1"/>
              <p:nvPr/>
            </p:nvSpPr>
            <p:spPr>
              <a:xfrm>
                <a:off x="3928580" y="2760546"/>
                <a:ext cx="111280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050" dirty="0" err="1" smtClean="0"/>
                  <a:t>Faults</a:t>
                </a:r>
                <a:r>
                  <a:rPr lang="nb-NO" sz="1050" dirty="0" smtClean="0"/>
                  <a:t>/</a:t>
                </a:r>
                <a:r>
                  <a:rPr lang="nb-NO" sz="1050" dirty="0" err="1" smtClean="0"/>
                  <a:t>fractures</a:t>
                </a:r>
                <a:endParaRPr lang="nb-NO" sz="1050" dirty="0"/>
              </a:p>
            </p:txBody>
          </p:sp>
          <p:cxnSp>
            <p:nvCxnSpPr>
              <p:cNvPr id="3083" name="Straight Connector 3082"/>
              <p:cNvCxnSpPr/>
              <p:nvPr/>
            </p:nvCxnSpPr>
            <p:spPr bwMode="auto">
              <a:xfrm>
                <a:off x="6565932" y="2476648"/>
                <a:ext cx="33806" cy="408354"/>
              </a:xfrm>
              <a:prstGeom prst="lin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0" scaled="1"/>
              </a:gradFill>
              <a:ln w="952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3085" name="TextBox 3084"/>
              <p:cNvSpPr txBox="1"/>
              <p:nvPr/>
            </p:nvSpPr>
            <p:spPr>
              <a:xfrm>
                <a:off x="5443494" y="2885002"/>
                <a:ext cx="2167581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050" dirty="0" smtClean="0"/>
                  <a:t>Old </a:t>
                </a:r>
                <a:r>
                  <a:rPr lang="nb-NO" sz="1050" dirty="0" err="1" smtClean="0"/>
                  <a:t>abandoned</a:t>
                </a:r>
                <a:r>
                  <a:rPr lang="nb-NO" sz="1050" dirty="0" smtClean="0"/>
                  <a:t> </a:t>
                </a:r>
                <a:r>
                  <a:rPr lang="nb-NO" sz="1050" dirty="0" err="1" smtClean="0"/>
                  <a:t>wells</a:t>
                </a:r>
                <a:r>
                  <a:rPr lang="nb-NO" sz="1050" dirty="0" smtClean="0"/>
                  <a:t> (</a:t>
                </a:r>
                <a:r>
                  <a:rPr lang="nb-NO" sz="1050" dirty="0" err="1" smtClean="0"/>
                  <a:t>cemented</a:t>
                </a:r>
                <a:r>
                  <a:rPr lang="nb-NO" sz="1050" dirty="0" smtClean="0"/>
                  <a:t>)</a:t>
                </a:r>
                <a:endParaRPr lang="nb-NO" sz="1050" dirty="0"/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 rot="20988959">
                <a:off x="6331069" y="2350320"/>
                <a:ext cx="392430" cy="45719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b-N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 bwMode="auto">
              <a:xfrm flipH="1" flipV="1">
                <a:off x="6599739" y="2211853"/>
                <a:ext cx="6148" cy="238998"/>
              </a:xfrm>
              <a:prstGeom prst="lin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0" scaled="1"/>
              </a:gradFill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" name="Straight Connector 6"/>
              <p:cNvCxnSpPr/>
              <p:nvPr/>
            </p:nvCxnSpPr>
            <p:spPr bwMode="auto">
              <a:xfrm flipH="1" flipV="1">
                <a:off x="6486028" y="2223992"/>
                <a:ext cx="3074" cy="252656"/>
              </a:xfrm>
              <a:prstGeom prst="lin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0" scaled="1"/>
              </a:gradFill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1" name="Straight Connector 20"/>
            <p:cNvCxnSpPr>
              <a:stCxn id="15" idx="5"/>
            </p:cNvCxnSpPr>
            <p:nvPr/>
          </p:nvCxnSpPr>
          <p:spPr bwMode="auto">
            <a:xfrm>
              <a:off x="6666701" y="2364558"/>
              <a:ext cx="472228" cy="316267"/>
            </a:xfrm>
            <a:prstGeom prst="lin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4" name="TextBox 23"/>
            <p:cNvSpPr txBox="1"/>
            <p:nvPr/>
          </p:nvSpPr>
          <p:spPr>
            <a:xfrm>
              <a:off x="7015480" y="2656243"/>
              <a:ext cx="9989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050" dirty="0" err="1" smtClean="0"/>
                <a:t>Groundwater</a:t>
              </a:r>
              <a:endParaRPr lang="nb-NO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5891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4718351" y="2766110"/>
            <a:ext cx="3691504" cy="2040809"/>
            <a:chOff x="4985238" y="979008"/>
            <a:chExt cx="3691504" cy="2040809"/>
          </a:xfrm>
        </p:grpSpPr>
        <p:grpSp>
          <p:nvGrpSpPr>
            <p:cNvPr id="48" name="Group 47"/>
            <p:cNvGrpSpPr/>
            <p:nvPr/>
          </p:nvGrpSpPr>
          <p:grpSpPr>
            <a:xfrm>
              <a:off x="4985238" y="979008"/>
              <a:ext cx="3691504" cy="1801910"/>
              <a:chOff x="4965643" y="864708"/>
              <a:chExt cx="3691504" cy="1801910"/>
            </a:xfrm>
          </p:grpSpPr>
          <p:pic>
            <p:nvPicPr>
              <p:cNvPr id="4098" name="Picture 2" descr="\\eir.uib.no\home6\dol088\Presentasjoner\22.09.16 Math Meets Industry Trondheim\Figures\Risk-Matrix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5643" y="864708"/>
                <a:ext cx="3691504" cy="18019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Rectangle 46"/>
              <p:cNvSpPr/>
              <p:nvPr/>
            </p:nvSpPr>
            <p:spPr bwMode="auto">
              <a:xfrm>
                <a:off x="4965643" y="864708"/>
                <a:ext cx="806507" cy="40783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b-NO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6329088" y="2742818"/>
              <a:ext cx="10038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1200" b="1" dirty="0" smtClean="0"/>
                <a:t>Risk Matrix</a:t>
              </a:r>
              <a:endParaRPr lang="nb-NO" sz="1200" b="1" dirty="0"/>
            </a:p>
          </p:txBody>
        </p:sp>
      </p:grpSp>
      <p:sp>
        <p:nvSpPr>
          <p:cNvPr id="16" name="Rectangle 15"/>
          <p:cNvSpPr/>
          <p:nvPr/>
        </p:nvSpPr>
        <p:spPr bwMode="auto">
          <a:xfrm>
            <a:off x="5543443" y="4000499"/>
            <a:ext cx="1145828" cy="549729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6597" y="3952197"/>
            <a:ext cx="1453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 smtClean="0"/>
              <a:t>Drill baby, drill!</a:t>
            </a:r>
            <a:endParaRPr lang="nb-NO" b="1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1314" y="193017"/>
            <a:ext cx="8137525" cy="446722"/>
          </a:xfrm>
        </p:spPr>
        <p:txBody>
          <a:bodyPr/>
          <a:lstStyle/>
          <a:p>
            <a:r>
              <a:rPr lang="nb-NO" sz="2800" dirty="0" smtClean="0"/>
              <a:t>Solution: </a:t>
            </a:r>
            <a:r>
              <a:rPr lang="nb-NO" sz="2800" dirty="0" err="1" smtClean="0"/>
              <a:t>Mathematics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16454" y="791637"/>
            <a:ext cx="4093513" cy="3294460"/>
          </a:xfrm>
        </p:spPr>
        <p:txBody>
          <a:bodyPr/>
          <a:lstStyle/>
          <a:p>
            <a:endParaRPr lang="nb-NO" sz="400" dirty="0" smtClean="0"/>
          </a:p>
          <a:p>
            <a:endParaRPr lang="nb-NO" sz="400" dirty="0" smtClean="0"/>
          </a:p>
          <a:p>
            <a:endParaRPr lang="nb-NO" sz="1600" dirty="0" smtClean="0"/>
          </a:p>
          <a:p>
            <a:endParaRPr lang="nb-NO" sz="1600" dirty="0"/>
          </a:p>
          <a:p>
            <a:endParaRPr lang="nb-NO" sz="1600" dirty="0" smtClean="0"/>
          </a:p>
          <a:p>
            <a:endParaRPr lang="nb-NO" sz="1600" dirty="0"/>
          </a:p>
          <a:p>
            <a:endParaRPr lang="nb-NO" sz="1600" dirty="0" smtClean="0"/>
          </a:p>
          <a:p>
            <a:endParaRPr lang="nb-NO" sz="1600" dirty="0" smtClean="0"/>
          </a:p>
          <a:p>
            <a:endParaRPr lang="nb-NO" sz="1600" dirty="0" smtClean="0"/>
          </a:p>
          <a:p>
            <a:endParaRPr lang="nb-NO" sz="1600" dirty="0"/>
          </a:p>
          <a:p>
            <a:r>
              <a:rPr lang="nb-NO" sz="1600" dirty="0" err="1" smtClean="0"/>
              <a:t>Cheap</a:t>
            </a:r>
            <a:r>
              <a:rPr lang="nb-NO" sz="1600" dirty="0" smtClean="0"/>
              <a:t> and </a:t>
            </a:r>
            <a:r>
              <a:rPr lang="nb-NO" sz="1600" dirty="0" err="1" smtClean="0"/>
              <a:t>no</a:t>
            </a:r>
            <a:r>
              <a:rPr lang="nb-NO" sz="1600" dirty="0" smtClean="0"/>
              <a:t> risk</a:t>
            </a:r>
          </a:p>
          <a:p>
            <a:endParaRPr lang="nb-NO" sz="400" dirty="0" smtClean="0"/>
          </a:p>
          <a:p>
            <a:r>
              <a:rPr lang="nb-NO" sz="1600" dirty="0" err="1" smtClean="0"/>
              <a:t>Adjust</a:t>
            </a:r>
            <a:r>
              <a:rPr lang="nb-NO" sz="1600" dirty="0" smtClean="0"/>
              <a:t> input parameters for </a:t>
            </a:r>
            <a:r>
              <a:rPr lang="nb-NO" sz="1600" dirty="0" err="1" smtClean="0"/>
              <a:t>optimalization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conditions</a:t>
            </a:r>
            <a:endParaRPr lang="nb-NO" sz="1600" dirty="0" smtClean="0"/>
          </a:p>
          <a:p>
            <a:pPr marL="0" indent="0">
              <a:buNone/>
            </a:pPr>
            <a:endParaRPr lang="nb-NO" sz="2400" b="1" dirty="0"/>
          </a:p>
          <a:p>
            <a:pPr marL="0" indent="0">
              <a:buNone/>
            </a:pPr>
            <a:endParaRPr lang="nb-NO" sz="1600" b="1" dirty="0" smtClean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CIPR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1003164" y="1057895"/>
            <a:ext cx="5985844" cy="1708215"/>
            <a:chOff x="1042233" y="3988779"/>
            <a:chExt cx="5985844" cy="2277620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1042233" y="5601190"/>
              <a:ext cx="1273514" cy="665209"/>
            </a:xfrm>
            <a:prstGeom prst="roundRect">
              <a:avLst/>
            </a:prstGeom>
            <a:solidFill>
              <a:srgbClr val="3C1B66"/>
            </a:solidFill>
            <a:ln w="25400" cap="flat" cmpd="sng" algn="ctr">
              <a:noFill/>
              <a:prstDash val="solid"/>
              <a:round/>
              <a:headEnd type="stealth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b-NO" sz="1100" dirty="0" smtClean="0">
                  <a:solidFill>
                    <a:srgbClr val="FFFFFF"/>
                  </a:solidFill>
                  <a:sym typeface="Arial" charset="0"/>
                </a:rPr>
                <a:t>Underlying </a:t>
              </a:r>
              <a:r>
                <a:rPr lang="nb-NO" sz="1100" dirty="0" err="1" smtClean="0">
                  <a:solidFill>
                    <a:srgbClr val="FFFFFF"/>
                  </a:solidFill>
                  <a:sym typeface="Arial" charset="0"/>
                </a:rPr>
                <a:t>physics</a:t>
              </a:r>
              <a:endParaRPr kumimoji="0" lang="nb-NO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sym typeface="Arial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1042233" y="4775554"/>
              <a:ext cx="1273514" cy="665209"/>
            </a:xfrm>
            <a:prstGeom prst="roundRect">
              <a:avLst/>
            </a:prstGeom>
            <a:solidFill>
              <a:srgbClr val="3C1B66"/>
            </a:solidFill>
            <a:ln w="25400" cap="flat" cmpd="sng" algn="ctr">
              <a:noFill/>
              <a:prstDash val="solid"/>
              <a:round/>
              <a:headEnd type="stealth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b-NO" sz="1100" dirty="0" smtClean="0">
                  <a:solidFill>
                    <a:srgbClr val="FFFFFF"/>
                  </a:solidFill>
                  <a:sym typeface="Arial" charset="0"/>
                </a:rPr>
                <a:t>Fluid </a:t>
              </a:r>
              <a:r>
                <a:rPr lang="nb-NO" sz="1100" dirty="0" err="1" smtClean="0">
                  <a:solidFill>
                    <a:srgbClr val="FFFFFF"/>
                  </a:solidFill>
                  <a:sym typeface="Arial" charset="0"/>
                </a:rPr>
                <a:t>properties</a:t>
              </a:r>
              <a:endParaRPr kumimoji="0" lang="nb-NO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sym typeface="Arial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2872482" y="4702827"/>
              <a:ext cx="1676555" cy="807832"/>
            </a:xfrm>
            <a:prstGeom prst="roundRect">
              <a:avLst/>
            </a:prstGeom>
            <a:solidFill>
              <a:srgbClr val="A0007E"/>
            </a:solidFill>
            <a:ln w="25400" cap="flat" cmpd="sng" algn="ctr">
              <a:noFill/>
              <a:prstDash val="solid"/>
              <a:round/>
              <a:headEnd type="stealth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12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  <a:sym typeface="Arial" charset="0"/>
                </a:rPr>
                <a:t>Programming and</a:t>
              </a:r>
              <a:r>
                <a:rPr kumimoji="0" lang="nb-NO" sz="1200" b="0" i="0" u="none" strike="noStrike" cap="none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  <a:sym typeface="Arial" charset="0"/>
                </a:rPr>
                <a:t> </a:t>
              </a:r>
              <a:r>
                <a:rPr kumimoji="0" lang="nb-NO" sz="1200" b="0" i="0" u="none" strike="noStrike" cap="none" normalizeH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  <a:sym typeface="Arial" charset="0"/>
                </a:rPr>
                <a:t>simulation</a:t>
              </a:r>
              <a:endParaRPr kumimoji="0" lang="nb-NO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sym typeface="Arial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1042233" y="3988779"/>
              <a:ext cx="1273514" cy="665209"/>
            </a:xfrm>
            <a:prstGeom prst="roundRect">
              <a:avLst/>
            </a:prstGeom>
            <a:solidFill>
              <a:srgbClr val="3C1B66"/>
            </a:solidFill>
            <a:ln w="25400" cap="flat" cmpd="sng" algn="ctr">
              <a:noFill/>
              <a:prstDash val="solid"/>
              <a:round/>
              <a:headEnd type="stealth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b-NO" sz="1100" dirty="0" smtClean="0">
                  <a:solidFill>
                    <a:srgbClr val="FFFFFF"/>
                  </a:solidFill>
                  <a:sym typeface="Arial" charset="0"/>
                </a:rPr>
                <a:t>Statistical input </a:t>
              </a:r>
              <a:r>
                <a:rPr lang="nb-NO" sz="1100" dirty="0" err="1" smtClean="0">
                  <a:solidFill>
                    <a:srgbClr val="FFFFFF"/>
                  </a:solidFill>
                  <a:sym typeface="Arial" charset="0"/>
                </a:rPr>
                <a:t>about</a:t>
              </a:r>
              <a:r>
                <a:rPr lang="nb-NO" sz="1100" dirty="0" smtClean="0">
                  <a:solidFill>
                    <a:srgbClr val="FFFFFF"/>
                  </a:solidFill>
                  <a:sym typeface="Arial" charset="0"/>
                </a:rPr>
                <a:t> </a:t>
              </a:r>
              <a:r>
                <a:rPr lang="nb-NO" sz="1100" dirty="0" err="1" smtClean="0">
                  <a:solidFill>
                    <a:srgbClr val="FFFFFF"/>
                  </a:solidFill>
                  <a:sym typeface="Arial" charset="0"/>
                </a:rPr>
                <a:t>the</a:t>
              </a:r>
              <a:r>
                <a:rPr lang="nb-NO" sz="1100" dirty="0" smtClean="0">
                  <a:solidFill>
                    <a:srgbClr val="FFFFFF"/>
                  </a:solidFill>
                  <a:sym typeface="Arial" charset="0"/>
                </a:rPr>
                <a:t> rock</a:t>
              </a:r>
              <a:endParaRPr kumimoji="0" lang="nb-NO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sym typeface="Arial" charset="0"/>
              </a:endParaRPr>
            </a:p>
          </p:txBody>
        </p:sp>
        <p:sp>
          <p:nvSpPr>
            <p:cNvPr id="4" name="Right Arrow 3"/>
            <p:cNvSpPr/>
            <p:nvPr/>
          </p:nvSpPr>
          <p:spPr bwMode="auto">
            <a:xfrm>
              <a:off x="4643120" y="5029418"/>
              <a:ext cx="558800" cy="177801"/>
            </a:xfrm>
            <a:prstGeom prst="rightArrow">
              <a:avLst/>
            </a:prstGeom>
            <a:solidFill>
              <a:srgbClr val="3C1B66"/>
            </a:solidFill>
            <a:ln w="9525" cap="flat" cmpd="sng" algn="ctr">
              <a:solidFill>
                <a:srgbClr val="3C1B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5351522" y="4714402"/>
              <a:ext cx="1676555" cy="807832"/>
            </a:xfrm>
            <a:prstGeom prst="roundRect">
              <a:avLst/>
            </a:prstGeom>
            <a:solidFill>
              <a:srgbClr val="A0007E"/>
            </a:solidFill>
            <a:ln w="25400" cap="flat" cmpd="sng" algn="ctr">
              <a:noFill/>
              <a:prstDash val="solid"/>
              <a:round/>
              <a:headEnd type="stealth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1600" b="1" i="0" u="none" strike="noStrike" cap="none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  <a:sym typeface="Arial" charset="0"/>
                </a:rPr>
                <a:t>Prediction</a:t>
              </a:r>
              <a:endParaRPr kumimoji="0" lang="nb-NO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sym typeface="Arial" charset="0"/>
              </a:endParaRPr>
            </a:p>
          </p:txBody>
        </p:sp>
        <p:cxnSp>
          <p:nvCxnSpPr>
            <p:cNvPr id="35" name="Elbow Connector 34"/>
            <p:cNvCxnSpPr>
              <a:stCxn id="28" idx="3"/>
              <a:endCxn id="27" idx="1"/>
            </p:cNvCxnSpPr>
            <p:nvPr/>
          </p:nvCxnSpPr>
          <p:spPr bwMode="auto">
            <a:xfrm>
              <a:off x="2315747" y="4321384"/>
              <a:ext cx="556735" cy="785359"/>
            </a:xfrm>
            <a:prstGeom prst="bentConnector3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9525" cap="flat" cmpd="sng" algn="ctr">
              <a:solidFill>
                <a:srgbClr val="3C1B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>
              <a:stCxn id="26" idx="3"/>
              <a:endCxn id="27" idx="1"/>
            </p:cNvCxnSpPr>
            <p:nvPr/>
          </p:nvCxnSpPr>
          <p:spPr bwMode="auto">
            <a:xfrm flipV="1">
              <a:off x="2315747" y="5106743"/>
              <a:ext cx="556735" cy="1416"/>
            </a:xfrm>
            <a:prstGeom prst="lin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9525" cap="flat" cmpd="sng" algn="ctr">
              <a:solidFill>
                <a:srgbClr val="3C1B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9" name="Elbow Connector 38"/>
            <p:cNvCxnSpPr>
              <a:stCxn id="22" idx="3"/>
              <a:endCxn id="27" idx="1"/>
            </p:cNvCxnSpPr>
            <p:nvPr/>
          </p:nvCxnSpPr>
          <p:spPr bwMode="auto">
            <a:xfrm flipV="1">
              <a:off x="2315747" y="5106743"/>
              <a:ext cx="556735" cy="827052"/>
            </a:xfrm>
            <a:prstGeom prst="bentConnector3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DDDDD"/>
                </a:gs>
              </a:gsLst>
              <a:lin ang="0" scaled="1"/>
            </a:gradFill>
            <a:ln w="9525" cap="flat" cmpd="sng" algn="ctr">
              <a:solidFill>
                <a:srgbClr val="3C1B66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17" name="Rectangle 16"/>
          <p:cNvSpPr/>
          <p:nvPr/>
        </p:nvSpPr>
        <p:spPr bwMode="auto">
          <a:xfrm>
            <a:off x="7246621" y="3189557"/>
            <a:ext cx="1141803" cy="566014"/>
          </a:xfrm>
          <a:prstGeom prst="rect">
            <a:avLst/>
          </a:prstGeom>
          <a:solidFill>
            <a:srgbClr val="CC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1593586">
            <a:off x="7199920" y="3149398"/>
            <a:ext cx="1235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 smtClean="0"/>
              <a:t>No drill </a:t>
            </a:r>
            <a:r>
              <a:rPr lang="nb-NO" b="1" dirty="0" err="1" smtClean="0"/>
              <a:t>zone</a:t>
            </a:r>
            <a:endParaRPr lang="nb-NO" b="1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5524858" y="2590800"/>
            <a:ext cx="2863566" cy="32766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dirty="0" err="1" smtClean="0"/>
              <a:t>Cost</a:t>
            </a:r>
            <a:endParaRPr kumimoji="0" 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 rot="16200000">
            <a:off x="4110218" y="3698255"/>
            <a:ext cx="1376286" cy="32766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Chance</a:t>
            </a:r>
            <a:endParaRPr kumimoji="0" 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8594" y="102942"/>
            <a:ext cx="9117647" cy="446722"/>
          </a:xfrm>
        </p:spPr>
        <p:txBody>
          <a:bodyPr/>
          <a:lstStyle/>
          <a:p>
            <a:r>
              <a:rPr lang="nb-NO" sz="2800" dirty="0" smtClean="0"/>
              <a:t>And </a:t>
            </a:r>
            <a:r>
              <a:rPr lang="nb-NO" sz="2800" dirty="0" err="1" smtClean="0"/>
              <a:t>if</a:t>
            </a:r>
            <a:r>
              <a:rPr lang="nb-NO" sz="2800" dirty="0" smtClean="0"/>
              <a:t> </a:t>
            </a:r>
            <a:r>
              <a:rPr lang="nb-NO" sz="2800" dirty="0" err="1" smtClean="0"/>
              <a:t>we</a:t>
            </a:r>
            <a:r>
              <a:rPr lang="nb-NO" sz="2800" dirty="0" smtClean="0"/>
              <a:t> </a:t>
            </a:r>
            <a:r>
              <a:rPr lang="nb-NO" sz="2800" dirty="0" err="1" smtClean="0"/>
              <a:t>solve</a:t>
            </a:r>
            <a:r>
              <a:rPr lang="nb-NO" sz="2800" dirty="0" smtClean="0"/>
              <a:t> </a:t>
            </a:r>
            <a:r>
              <a:rPr lang="nb-NO" sz="2800" dirty="0" err="1" smtClean="0"/>
              <a:t>the</a:t>
            </a:r>
            <a:r>
              <a:rPr lang="nb-NO" sz="2800" dirty="0" smtClean="0"/>
              <a:t> </a:t>
            </a:r>
            <a:r>
              <a:rPr lang="nb-NO" sz="2800" dirty="0" err="1" smtClean="0"/>
              <a:t>climate</a:t>
            </a:r>
            <a:r>
              <a:rPr lang="nb-NO" sz="2800" dirty="0" smtClean="0"/>
              <a:t> problem?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44032" y="529771"/>
            <a:ext cx="7985156" cy="3966872"/>
          </a:xfrm>
        </p:spPr>
        <p:txBody>
          <a:bodyPr/>
          <a:lstStyle/>
          <a:p>
            <a:pPr marL="0" indent="0">
              <a:buNone/>
            </a:pPr>
            <a:endParaRPr lang="nb-NO" sz="100" b="1" dirty="0" smtClean="0"/>
          </a:p>
          <a:p>
            <a:pPr marL="0" indent="0">
              <a:buNone/>
            </a:pPr>
            <a:r>
              <a:rPr lang="nb-NO" sz="1600" b="1" dirty="0" smtClean="0"/>
              <a:t>Here </a:t>
            </a:r>
            <a:r>
              <a:rPr lang="nb-NO" sz="1600" b="1" dirty="0" err="1" smtClean="0"/>
              <a:t>are</a:t>
            </a:r>
            <a:r>
              <a:rPr lang="nb-NO" sz="1600" b="1" dirty="0" smtClean="0"/>
              <a:t> just </a:t>
            </a:r>
            <a:r>
              <a:rPr lang="nb-NO" sz="1600" b="1" dirty="0" err="1" smtClean="0"/>
              <a:t>some</a:t>
            </a:r>
            <a:r>
              <a:rPr lang="nb-NO" sz="1600" b="1" dirty="0" smtClean="0"/>
              <a:t> </a:t>
            </a:r>
            <a:r>
              <a:rPr lang="nb-NO" sz="1600" b="1" dirty="0" err="1" smtClean="0"/>
              <a:t>examples</a:t>
            </a:r>
            <a:r>
              <a:rPr lang="nb-NO" sz="1600" b="1" dirty="0" smtClean="0"/>
              <a:t> </a:t>
            </a:r>
            <a:r>
              <a:rPr lang="nb-NO" sz="1600" b="1" dirty="0" err="1" smtClean="0"/>
              <a:t>of</a:t>
            </a:r>
            <a:r>
              <a:rPr lang="nb-NO" sz="1600" b="1" dirty="0" smtClean="0"/>
              <a:t> </a:t>
            </a:r>
            <a:r>
              <a:rPr lang="nb-NO" sz="1600" b="1" dirty="0" err="1" smtClean="0"/>
              <a:t>what</a:t>
            </a:r>
            <a:r>
              <a:rPr lang="nb-NO" sz="1600" b="1" dirty="0" smtClean="0"/>
              <a:t> </a:t>
            </a:r>
            <a:r>
              <a:rPr lang="nb-NO" sz="1600" b="1" dirty="0" err="1" smtClean="0"/>
              <a:t>the</a:t>
            </a:r>
            <a:r>
              <a:rPr lang="nb-NO" sz="1600" b="1" dirty="0" smtClean="0"/>
              <a:t> same </a:t>
            </a:r>
            <a:r>
              <a:rPr lang="nb-NO" sz="1600" b="1" dirty="0" err="1" smtClean="0"/>
              <a:t>equations</a:t>
            </a:r>
            <a:r>
              <a:rPr lang="nb-NO" sz="1600" b="1" dirty="0" smtClean="0"/>
              <a:t> as </a:t>
            </a:r>
            <a:r>
              <a:rPr lang="nb-NO" sz="1600" b="1" dirty="0" err="1" smtClean="0"/>
              <a:t>those</a:t>
            </a:r>
            <a:r>
              <a:rPr lang="nb-NO" sz="1600" b="1" dirty="0" smtClean="0"/>
              <a:t> </a:t>
            </a:r>
            <a:r>
              <a:rPr lang="nb-NO" sz="1600" b="1" dirty="0"/>
              <a:t>in </a:t>
            </a:r>
            <a:r>
              <a:rPr lang="nb-NO" sz="1600" b="1" dirty="0" err="1"/>
              <a:t>the</a:t>
            </a:r>
            <a:r>
              <a:rPr lang="nb-NO" sz="1600" b="1" dirty="0"/>
              <a:t> CO</a:t>
            </a:r>
            <a:r>
              <a:rPr lang="nb-NO" sz="1600" b="1" baseline="-25000" dirty="0"/>
              <a:t>2</a:t>
            </a:r>
            <a:r>
              <a:rPr lang="nb-NO" sz="1600" b="1" dirty="0"/>
              <a:t>-storage </a:t>
            </a:r>
            <a:r>
              <a:rPr lang="nb-NO" sz="1600" b="1" dirty="0" err="1" smtClean="0"/>
              <a:t>model</a:t>
            </a:r>
            <a:r>
              <a:rPr lang="nb-NO" sz="1600" b="1" dirty="0" smtClean="0"/>
              <a:t> </a:t>
            </a:r>
            <a:r>
              <a:rPr lang="nb-NO" sz="1600" b="1" dirty="0" err="1" smtClean="0"/>
              <a:t>can</a:t>
            </a:r>
            <a:r>
              <a:rPr lang="nb-NO" sz="1600" b="1" dirty="0" smtClean="0"/>
              <a:t> be used to </a:t>
            </a:r>
            <a:r>
              <a:rPr lang="nb-NO" sz="1600" b="1" dirty="0" err="1" smtClean="0"/>
              <a:t>model</a:t>
            </a:r>
            <a:r>
              <a:rPr lang="nb-NO" sz="1600" b="1" dirty="0" smtClean="0"/>
              <a:t>:</a:t>
            </a:r>
          </a:p>
          <a:p>
            <a:pPr marL="0" indent="0">
              <a:buNone/>
            </a:pPr>
            <a:r>
              <a:rPr lang="nb-NO" sz="1600" dirty="0" smtClean="0"/>
              <a:t> </a:t>
            </a:r>
          </a:p>
          <a:p>
            <a:pPr marL="0" indent="0">
              <a:buNone/>
            </a:pPr>
            <a:endParaRPr lang="nb-NO" sz="1600" dirty="0" smtClean="0"/>
          </a:p>
          <a:p>
            <a:endParaRPr lang="nb-NO" sz="1600" dirty="0" smtClean="0"/>
          </a:p>
          <a:p>
            <a:endParaRPr lang="nb-NO" sz="1600" dirty="0"/>
          </a:p>
          <a:p>
            <a:endParaRPr lang="nb-NO" sz="1600" dirty="0" smtClean="0"/>
          </a:p>
          <a:p>
            <a:endParaRPr lang="nb-NO" sz="1600" dirty="0"/>
          </a:p>
          <a:p>
            <a:endParaRPr lang="nb-NO" sz="1600" dirty="0" smtClean="0"/>
          </a:p>
          <a:p>
            <a:endParaRPr lang="nb-NO" sz="1600" dirty="0"/>
          </a:p>
          <a:p>
            <a:endParaRPr lang="nb-NO" sz="1600" dirty="0" smtClean="0"/>
          </a:p>
          <a:p>
            <a:endParaRPr lang="nb-NO" sz="1600" dirty="0"/>
          </a:p>
          <a:p>
            <a:endParaRPr lang="nb-NO" sz="1600" dirty="0" smtClean="0"/>
          </a:p>
          <a:p>
            <a:endParaRPr lang="nb-NO" sz="1600" dirty="0"/>
          </a:p>
          <a:p>
            <a:endParaRPr lang="nb-NO" sz="1600" dirty="0" smtClean="0"/>
          </a:p>
          <a:p>
            <a:endParaRPr lang="nb-NO" sz="1600" dirty="0"/>
          </a:p>
          <a:p>
            <a:endParaRPr lang="nb-NO" sz="16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1600" dirty="0" smtClean="0"/>
          </a:p>
          <a:p>
            <a:pPr marL="0" indent="0" algn="ctr">
              <a:buNone/>
            </a:pPr>
            <a:r>
              <a:rPr lang="nb-NO" sz="1600" b="1" dirty="0" smtClean="0"/>
              <a:t>This </a:t>
            </a:r>
            <a:r>
              <a:rPr lang="nb-NO" sz="1600" b="1" dirty="0" err="1" smtClean="0"/>
              <a:t>flexibility</a:t>
            </a:r>
            <a:r>
              <a:rPr lang="nb-NO" sz="1600" b="1" dirty="0" smtClean="0"/>
              <a:t> is </a:t>
            </a:r>
            <a:r>
              <a:rPr lang="nb-NO" sz="1600" b="1" dirty="0" err="1" smtClean="0"/>
              <a:t>what</a:t>
            </a:r>
            <a:r>
              <a:rPr lang="nb-NO" sz="1600" b="1" dirty="0" smtClean="0"/>
              <a:t> I love </a:t>
            </a:r>
            <a:r>
              <a:rPr lang="nb-NO" sz="1600" b="1" dirty="0" err="1" smtClean="0"/>
              <a:t>about</a:t>
            </a:r>
            <a:r>
              <a:rPr lang="nb-NO" sz="1600" b="1" dirty="0" smtClean="0"/>
              <a:t> </a:t>
            </a:r>
            <a:r>
              <a:rPr lang="nb-NO" sz="1600" b="1" dirty="0" err="1" smtClean="0"/>
              <a:t>mathematics</a:t>
            </a:r>
            <a:r>
              <a:rPr lang="nb-NO" sz="1600" b="1" dirty="0" smtClean="0"/>
              <a:t>!</a:t>
            </a:r>
            <a:endParaRPr lang="nb-NO" sz="1200" b="1" dirty="0" smtClean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CIPR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428186" y="976864"/>
            <a:ext cx="6268775" cy="4093429"/>
            <a:chOff x="2428185" y="1412228"/>
            <a:chExt cx="6380535" cy="5457905"/>
          </a:xfrm>
        </p:grpSpPr>
        <p:sp>
          <p:nvSpPr>
            <p:cNvPr id="4" name="TextBox 3"/>
            <p:cNvSpPr txBox="1"/>
            <p:nvPr/>
          </p:nvSpPr>
          <p:spPr>
            <a:xfrm>
              <a:off x="2428185" y="1412228"/>
              <a:ext cx="2106346" cy="5437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nb-NO" sz="4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nb-NO" sz="14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nb-NO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400" dirty="0" err="1" smtClean="0">
                  <a:solidFill>
                    <a:srgbClr val="CC3399"/>
                  </a:solidFill>
                </a:rPr>
                <a:t>Flow</a:t>
              </a:r>
              <a:r>
                <a:rPr lang="nb-NO" sz="1400" dirty="0" smtClean="0">
                  <a:solidFill>
                    <a:srgbClr val="CC3399"/>
                  </a:solidFill>
                </a:rPr>
                <a:t> </a:t>
              </a:r>
              <a:r>
                <a:rPr lang="nb-NO" sz="1400" dirty="0" err="1" smtClean="0">
                  <a:solidFill>
                    <a:srgbClr val="CC3399"/>
                  </a:solidFill>
                </a:rPr>
                <a:t>of</a:t>
              </a:r>
              <a:r>
                <a:rPr lang="nb-NO" sz="1400" dirty="0" smtClean="0">
                  <a:solidFill>
                    <a:srgbClr val="CC3399"/>
                  </a:solidFill>
                </a:rPr>
                <a:t> </a:t>
              </a:r>
              <a:r>
                <a:rPr lang="nb-NO" sz="1400" dirty="0" err="1" smtClean="0">
                  <a:solidFill>
                    <a:srgbClr val="CC3399"/>
                  </a:solidFill>
                </a:rPr>
                <a:t>blood</a:t>
              </a:r>
              <a:r>
                <a:rPr lang="nb-NO" sz="1400" dirty="0" smtClean="0">
                  <a:solidFill>
                    <a:srgbClr val="CC3399"/>
                  </a:solidFill>
                </a:rPr>
                <a:t> in </a:t>
              </a:r>
              <a:r>
                <a:rPr lang="nb-NO" sz="1400" dirty="0" err="1" smtClean="0">
                  <a:solidFill>
                    <a:srgbClr val="CC3399"/>
                  </a:solidFill>
                </a:rPr>
                <a:t>capillaries</a:t>
              </a:r>
              <a:endParaRPr lang="nb-NO" sz="14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nb-NO" sz="1400" dirty="0"/>
            </a:p>
            <a:p>
              <a:endParaRPr lang="nb-NO" sz="14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400" dirty="0" err="1" smtClean="0">
                  <a:solidFill>
                    <a:srgbClr val="CC3399"/>
                  </a:solidFill>
                </a:rPr>
                <a:t>Traffic</a:t>
              </a:r>
              <a:r>
                <a:rPr lang="nb-NO" sz="1400" dirty="0" smtClean="0">
                  <a:solidFill>
                    <a:srgbClr val="CC3399"/>
                  </a:solidFill>
                </a:rPr>
                <a:t> </a:t>
              </a:r>
              <a:r>
                <a:rPr lang="nb-NO" sz="1400" dirty="0" err="1" smtClean="0">
                  <a:solidFill>
                    <a:srgbClr val="CC3399"/>
                  </a:solidFill>
                </a:rPr>
                <a:t>Flow</a:t>
              </a:r>
              <a:r>
                <a:rPr lang="nb-NO" sz="1400" dirty="0" smtClean="0">
                  <a:solidFill>
                    <a:srgbClr val="CC3399"/>
                  </a:solidFill>
                </a:rPr>
                <a:t> </a:t>
              </a:r>
              <a:endParaRPr lang="nb-NO" sz="14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nb-NO" sz="1400" dirty="0" smtClean="0"/>
            </a:p>
            <a:p>
              <a:endParaRPr lang="nb-NO" sz="800" dirty="0" smtClean="0"/>
            </a:p>
            <a:p>
              <a:endParaRPr lang="nb-NO" sz="800" dirty="0"/>
            </a:p>
            <a:p>
              <a:endParaRPr lang="nb-NO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400" dirty="0" err="1" smtClean="0">
                  <a:solidFill>
                    <a:srgbClr val="CC3399"/>
                  </a:solidFill>
                </a:rPr>
                <a:t>Airflow</a:t>
              </a:r>
              <a:r>
                <a:rPr lang="nb-NO" sz="1400" dirty="0" smtClean="0">
                  <a:solidFill>
                    <a:srgbClr val="CC3399"/>
                  </a:solidFill>
                </a:rPr>
                <a:t> </a:t>
              </a:r>
              <a:r>
                <a:rPr lang="nb-NO" sz="1400" dirty="0" err="1">
                  <a:solidFill>
                    <a:srgbClr val="CC3399"/>
                  </a:solidFill>
                </a:rPr>
                <a:t>around</a:t>
              </a:r>
              <a:r>
                <a:rPr lang="nb-NO" sz="1400" dirty="0">
                  <a:solidFill>
                    <a:srgbClr val="CC3399"/>
                  </a:solidFill>
                </a:rPr>
                <a:t> </a:t>
              </a:r>
              <a:r>
                <a:rPr lang="nb-NO" sz="1400" dirty="0" err="1">
                  <a:solidFill>
                    <a:srgbClr val="CC3399"/>
                  </a:solidFill>
                </a:rPr>
                <a:t>airplane</a:t>
              </a:r>
              <a:r>
                <a:rPr lang="nb-NO" sz="1400" dirty="0">
                  <a:solidFill>
                    <a:srgbClr val="CC3399"/>
                  </a:solidFill>
                </a:rPr>
                <a:t> </a:t>
              </a:r>
              <a:r>
                <a:rPr lang="nb-NO" sz="1400" dirty="0" err="1" smtClean="0">
                  <a:solidFill>
                    <a:srgbClr val="CC3399"/>
                  </a:solidFill>
                </a:rPr>
                <a:t>wings</a:t>
              </a:r>
              <a:endParaRPr lang="nb-NO" sz="1400" dirty="0" smtClean="0">
                <a:solidFill>
                  <a:srgbClr val="CC3399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nb-NO" sz="1400" dirty="0">
                <a:solidFill>
                  <a:srgbClr val="CC3399"/>
                </a:solidFill>
              </a:endParaRPr>
            </a:p>
            <a:p>
              <a:endParaRPr lang="nb-NO" sz="20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400" dirty="0" err="1" smtClean="0">
                  <a:solidFill>
                    <a:srgbClr val="CC3399"/>
                  </a:solidFill>
                </a:rPr>
                <a:t>Density</a:t>
              </a:r>
              <a:r>
                <a:rPr lang="nb-NO" sz="1400" dirty="0" smtClean="0">
                  <a:solidFill>
                    <a:srgbClr val="CC3399"/>
                  </a:solidFill>
                </a:rPr>
                <a:t> in </a:t>
              </a:r>
              <a:r>
                <a:rPr lang="nb-NO" sz="1400" dirty="0">
                  <a:solidFill>
                    <a:srgbClr val="CC3399"/>
                  </a:solidFill>
                </a:rPr>
                <a:t>spiral </a:t>
              </a:r>
              <a:r>
                <a:rPr lang="nb-NO" sz="1400" dirty="0" err="1" smtClean="0">
                  <a:solidFill>
                    <a:srgbClr val="CC3399"/>
                  </a:solidFill>
                </a:rPr>
                <a:t>galxies</a:t>
              </a:r>
              <a:endParaRPr lang="nb-NO" sz="1400" dirty="0">
                <a:solidFill>
                  <a:srgbClr val="CC3399"/>
                </a:solidFill>
              </a:endParaRPr>
            </a:p>
            <a:p>
              <a:endParaRPr lang="nb-NO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67119" y="1412228"/>
              <a:ext cx="2641601" cy="5457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nb-NO" sz="4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nb-NO" sz="14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nb-NO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400" dirty="0" err="1" smtClean="0">
                  <a:solidFill>
                    <a:srgbClr val="CC3399"/>
                  </a:solidFill>
                </a:rPr>
                <a:t>Weather</a:t>
              </a:r>
              <a:r>
                <a:rPr lang="nb-NO" sz="1400" dirty="0" smtClean="0">
                  <a:solidFill>
                    <a:srgbClr val="CC3399"/>
                  </a:solidFill>
                </a:rPr>
                <a:t> fronts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nb-NO" sz="1400" dirty="0"/>
            </a:p>
            <a:p>
              <a:endParaRPr lang="nb-NO" sz="14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nb-NO" sz="14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400" dirty="0" smtClean="0">
                  <a:solidFill>
                    <a:srgbClr val="CC3399"/>
                  </a:solidFill>
                </a:rPr>
                <a:t>Dynamics </a:t>
              </a:r>
              <a:r>
                <a:rPr lang="nb-NO" sz="1400" dirty="0" err="1">
                  <a:solidFill>
                    <a:srgbClr val="CC3399"/>
                  </a:solidFill>
                </a:rPr>
                <a:t>of</a:t>
              </a:r>
              <a:r>
                <a:rPr lang="nb-NO" sz="1400" dirty="0">
                  <a:solidFill>
                    <a:srgbClr val="CC3399"/>
                  </a:solidFill>
                </a:rPr>
                <a:t> a star/plasma in a </a:t>
              </a:r>
              <a:r>
                <a:rPr lang="nb-NO" sz="1400" dirty="0" err="1">
                  <a:solidFill>
                    <a:srgbClr val="CC3399"/>
                  </a:solidFill>
                </a:rPr>
                <a:t>fusion</a:t>
              </a:r>
              <a:r>
                <a:rPr lang="nb-NO" sz="1400" dirty="0">
                  <a:solidFill>
                    <a:srgbClr val="CC3399"/>
                  </a:solidFill>
                </a:rPr>
                <a:t> </a:t>
              </a:r>
              <a:r>
                <a:rPr lang="nb-NO" sz="1400" dirty="0" err="1" smtClean="0">
                  <a:solidFill>
                    <a:srgbClr val="CC3399"/>
                  </a:solidFill>
                </a:rPr>
                <a:t>reactor</a:t>
              </a:r>
              <a:endParaRPr lang="nb-NO" sz="1400" dirty="0">
                <a:solidFill>
                  <a:srgbClr val="CC3399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nb-NO" sz="14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nb-NO" sz="800" dirty="0"/>
            </a:p>
            <a:p>
              <a:endParaRPr lang="nb-NO" sz="11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400" dirty="0" err="1" smtClean="0">
                  <a:solidFill>
                    <a:srgbClr val="CC3399"/>
                  </a:solidFill>
                </a:rPr>
                <a:t>Tidal</a:t>
              </a:r>
              <a:r>
                <a:rPr lang="nb-NO" sz="1400" dirty="0" smtClean="0">
                  <a:solidFill>
                    <a:srgbClr val="CC3399"/>
                  </a:solidFill>
                </a:rPr>
                <a:t> </a:t>
              </a:r>
              <a:r>
                <a:rPr lang="nb-NO" sz="1400" dirty="0" err="1" smtClean="0">
                  <a:solidFill>
                    <a:srgbClr val="CC3399"/>
                  </a:solidFill>
                </a:rPr>
                <a:t>waves</a:t>
              </a:r>
              <a:endParaRPr lang="nb-NO" sz="1400" dirty="0">
                <a:solidFill>
                  <a:srgbClr val="CC3399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nb-NO" sz="1400" dirty="0" smtClean="0"/>
            </a:p>
            <a:p>
              <a:endParaRPr lang="nb-NO" sz="1400" dirty="0"/>
            </a:p>
            <a:p>
              <a:endParaRPr lang="nb-NO" sz="20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400" dirty="0" err="1" smtClean="0">
                  <a:solidFill>
                    <a:srgbClr val="CC3399"/>
                  </a:solidFill>
                </a:rPr>
                <a:t>Shockwave</a:t>
              </a:r>
              <a:r>
                <a:rPr lang="nb-NO" sz="1400" dirty="0" smtClean="0">
                  <a:solidFill>
                    <a:srgbClr val="CC3399"/>
                  </a:solidFill>
                </a:rPr>
                <a:t> </a:t>
              </a:r>
              <a:r>
                <a:rPr lang="nb-NO" sz="1400" dirty="0" err="1" smtClean="0">
                  <a:solidFill>
                    <a:srgbClr val="CC3399"/>
                  </a:solidFill>
                </a:rPr>
                <a:t>of</a:t>
              </a:r>
              <a:r>
                <a:rPr lang="nb-NO" sz="1400" dirty="0" smtClean="0">
                  <a:solidFill>
                    <a:srgbClr val="CC3399"/>
                  </a:solidFill>
                </a:rPr>
                <a:t> an </a:t>
              </a:r>
              <a:r>
                <a:rPr lang="nb-NO" sz="1400" dirty="0" err="1" smtClean="0">
                  <a:solidFill>
                    <a:srgbClr val="CC3399"/>
                  </a:solidFill>
                </a:rPr>
                <a:t>explosion</a:t>
              </a:r>
              <a:endParaRPr lang="nb-NO" sz="1400" dirty="0">
                <a:solidFill>
                  <a:srgbClr val="CC3399"/>
                </a:solidFill>
              </a:endParaRPr>
            </a:p>
            <a:p>
              <a:endParaRPr lang="nb-NO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34532" y="1167365"/>
            <a:ext cx="1510669" cy="3604269"/>
            <a:chOff x="3721730" y="1369366"/>
            <a:chExt cx="1943385" cy="5331404"/>
          </a:xfrm>
        </p:grpSpPr>
        <p:pic>
          <p:nvPicPr>
            <p:cNvPr id="2054" name="Picture 6" descr="\\eir.uib.no\home6\dol088\Presentasjoner\22.09.16 Math Meets Industry Trondheim\Figures\expl_shockwav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1730" y="5405216"/>
              <a:ext cx="1943385" cy="1295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\\eir.uib.no\home6\dol088\Presentasjoner\22.09.16 Math Meets Industry Trondheim\Figures\tidalwav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1730" y="4093027"/>
              <a:ext cx="1943385" cy="1237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\\eir.uib.no\home6\dol088\Presentasjoner\22.09.16 Math Meets Industry Trondheim\Figures\sta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1730" y="2747215"/>
              <a:ext cx="1943385" cy="1287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 descr="\\eir.uib.no\home6\dol088\Presentasjoner\22.09.16 Math Meets Industry Trondheim\Figures\weather_front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1730" y="1369366"/>
              <a:ext cx="1943385" cy="1291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4638886" y="2928113"/>
            <a:ext cx="1301958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00" dirty="0"/>
              <a:t>https://eblanchardblog.files.wordpress.com/2015/09/sun-image.jpg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23470" y="3803224"/>
            <a:ext cx="1532791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00" dirty="0"/>
              <a:t>http://www.artsurfcamp.com/blog/wp-content/uploads/2014/06/qiantang-river.jpg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88203" y="4715679"/>
            <a:ext cx="1603323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400" dirty="0"/>
              <a:t>http://</a:t>
            </a:r>
            <a:r>
              <a:rPr lang="nb-NO" sz="300" dirty="0"/>
              <a:t>pop.h-cdn.co/assets/15/12/1280x640/landscape-1426601274-shockwave.jpg</a:t>
            </a:r>
            <a:endParaRPr lang="nb-NO" sz="400" dirty="0"/>
          </a:p>
        </p:txBody>
      </p:sp>
      <p:sp>
        <p:nvSpPr>
          <p:cNvPr id="13" name="TextBox 12"/>
          <p:cNvSpPr txBox="1"/>
          <p:nvPr/>
        </p:nvSpPr>
        <p:spPr>
          <a:xfrm>
            <a:off x="806274" y="2915606"/>
            <a:ext cx="1563248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400" dirty="0"/>
              <a:t>http://</a:t>
            </a:r>
            <a:r>
              <a:rPr lang="nb-NO" sz="300" dirty="0"/>
              <a:t>www.improvetraffic.org/wp-content/uploads/2014/05/slider-4-1200x550.jpg</a:t>
            </a:r>
            <a:endParaRPr lang="nb-NO" sz="400" dirty="0"/>
          </a:p>
        </p:txBody>
      </p:sp>
      <p:sp>
        <p:nvSpPr>
          <p:cNvPr id="14" name="TextBox 13"/>
          <p:cNvSpPr txBox="1"/>
          <p:nvPr/>
        </p:nvSpPr>
        <p:spPr>
          <a:xfrm>
            <a:off x="1348740" y="4677132"/>
            <a:ext cx="993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00" dirty="0"/>
              <a:t>https://upload.wikimedia.org/wikipedia/commons/thumb/c/c5/M101_hires_STScI-PRC2006-10a.jpg/1280px-M101_hires_STScI-PRC2006-10a.jpg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92635" y="1998676"/>
            <a:ext cx="1994456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00" dirty="0"/>
              <a:t>http://blogs.channel4.com/liam-dutton-on-weather/wp-content/uploads/sites/27/2013/04/Z_europe_1_wp.jpg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32563" y="1168915"/>
            <a:ext cx="1511464" cy="3559275"/>
            <a:chOff x="832563" y="1355353"/>
            <a:chExt cx="1511464" cy="4745700"/>
          </a:xfrm>
        </p:grpSpPr>
        <p:grpSp>
          <p:nvGrpSpPr>
            <p:cNvPr id="9" name="Group 8"/>
            <p:cNvGrpSpPr/>
            <p:nvPr/>
          </p:nvGrpSpPr>
          <p:grpSpPr>
            <a:xfrm>
              <a:off x="832563" y="2595269"/>
              <a:ext cx="1511464" cy="3505784"/>
              <a:chOff x="1178003" y="2623732"/>
              <a:chExt cx="1511464" cy="3505784"/>
            </a:xfrm>
          </p:grpSpPr>
          <p:pic>
            <p:nvPicPr>
              <p:cNvPr id="2052" name="Picture 4" descr="\\eir.uib.no\home6\dol088\Presentasjoner\22.09.16 Math Meets Industry Trondheim\Figures\traffic_flow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8797" y="2623732"/>
                <a:ext cx="1510669" cy="11639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 descr="\\eir.uib.no\home6\dol088\Presentasjoner\22.09.16 Math Meets Industry Trondheim\Figures\Aerofoil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8798" y="3836838"/>
                <a:ext cx="1510669" cy="11601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1" name="Picture 3" descr="\\eir.uib.no\home6\dol088\Presentasjoner\22.09.16 Math Meets Industry Trondheim\Figures\spiralGalaxies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8003" y="5019636"/>
                <a:ext cx="1510670" cy="11098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6" name="Picture 2" descr="\\eir.uib.no\home6\dol088\Presentasjoner\22.09.16 Math Meets Industry Trondheim\Figures\blood_flow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563" y="1355353"/>
              <a:ext cx="1509875" cy="1160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944146" y="2451541"/>
              <a:ext cx="1350049" cy="184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300" dirty="0"/>
                <a:t>https://media1.britannica.com/eb-media/06/92806-004-95B4D32F.jpg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07637" y="3790281"/>
            <a:ext cx="960519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00" dirty="0"/>
              <a:t>http://www.skybrary.aero/images/Aerofoil1.jpg</a:t>
            </a:r>
          </a:p>
        </p:txBody>
      </p:sp>
    </p:spTree>
    <p:extLst>
      <p:ext uri="{BB962C8B-B14F-4D97-AF65-F5344CB8AC3E}">
        <p14:creationId xmlns:p14="http://schemas.microsoft.com/office/powerpoint/2010/main" val="153117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740612" y="660471"/>
            <a:ext cx="7613015" cy="443198"/>
          </a:xfrm>
        </p:spPr>
        <p:txBody>
          <a:bodyPr/>
          <a:lstStyle/>
          <a:p>
            <a:r>
              <a:rPr lang="nb-NO" sz="3200" dirty="0" err="1" smtClean="0"/>
              <a:t>Thank</a:t>
            </a:r>
            <a:r>
              <a:rPr lang="nb-NO" sz="3200" dirty="0" smtClean="0"/>
              <a:t> </a:t>
            </a:r>
            <a:r>
              <a:rPr lang="nb-NO" sz="3200" dirty="0" err="1" smtClean="0"/>
              <a:t>you</a:t>
            </a:r>
            <a:r>
              <a:rPr lang="nb-NO" sz="3200" dirty="0" smtClean="0"/>
              <a:t> for </a:t>
            </a:r>
            <a:r>
              <a:rPr lang="nb-NO" sz="3200" dirty="0" err="1" smtClean="0"/>
              <a:t>listening</a:t>
            </a:r>
            <a:r>
              <a:rPr lang="nb-NO" sz="3200" dirty="0" smtClean="0"/>
              <a:t>!</a:t>
            </a:r>
            <a:endParaRPr lang="nb-NO" sz="32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CIPR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89420" y="4406265"/>
            <a:ext cx="20681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solidFill>
                  <a:schemeClr val="bg1"/>
                </a:solidFill>
              </a:rPr>
              <a:t>Daniel S. Olderkjær</a:t>
            </a:r>
          </a:p>
          <a:p>
            <a:r>
              <a:rPr lang="nb-NO" sz="1400" dirty="0" smtClean="0">
                <a:solidFill>
                  <a:schemeClr val="bg1"/>
                </a:solidFill>
              </a:rPr>
              <a:t>daniel.olderkjer@uni.no</a:t>
            </a:r>
          </a:p>
          <a:p>
            <a:r>
              <a:rPr lang="nb-NO" sz="1400" dirty="0" err="1" smtClean="0">
                <a:solidFill>
                  <a:schemeClr val="bg1"/>
                </a:solidFill>
              </a:rPr>
              <a:t>Allégt</a:t>
            </a:r>
            <a:r>
              <a:rPr lang="nb-NO" sz="1400" dirty="0" smtClean="0">
                <a:solidFill>
                  <a:schemeClr val="bg1"/>
                </a:solidFill>
              </a:rPr>
              <a:t>. 41, 5007 Bergen</a:t>
            </a:r>
            <a:endParaRPr lang="nb-NO" sz="14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19831" y="1866935"/>
            <a:ext cx="2948937" cy="2816156"/>
            <a:chOff x="5913123" y="78086"/>
            <a:chExt cx="2278377" cy="2816156"/>
          </a:xfrm>
        </p:grpSpPr>
        <p:sp>
          <p:nvSpPr>
            <p:cNvPr id="5" name="TextBox 4"/>
            <p:cNvSpPr txBox="1"/>
            <p:nvPr/>
          </p:nvSpPr>
          <p:spPr>
            <a:xfrm>
              <a:off x="5913123" y="78086"/>
              <a:ext cx="2278377" cy="2816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b="1" dirty="0" smtClean="0">
                  <a:solidFill>
                    <a:srgbClr val="CC3399"/>
                  </a:solidFill>
                </a:rPr>
                <a:t>The CONQUER-</a:t>
              </a:r>
              <a:r>
                <a:rPr lang="nb-NO" sz="1000" b="1" dirty="0" err="1" smtClean="0">
                  <a:solidFill>
                    <a:srgbClr val="CC3399"/>
                  </a:solidFill>
                </a:rPr>
                <a:t>project</a:t>
              </a:r>
              <a:r>
                <a:rPr lang="nb-NO" sz="1000" b="1" dirty="0" smtClean="0">
                  <a:solidFill>
                    <a:srgbClr val="CC3399"/>
                  </a:solidFill>
                </a:rPr>
                <a:t>:</a:t>
              </a:r>
            </a:p>
            <a:p>
              <a:endParaRPr lang="nb-NO" sz="200" b="1" dirty="0" smtClean="0"/>
            </a:p>
            <a:p>
              <a:r>
                <a:rPr lang="nb-NO" sz="700" b="1" dirty="0" err="1" smtClean="0"/>
                <a:t>Participants</a:t>
              </a:r>
              <a:r>
                <a:rPr lang="nb-NO" sz="700" b="1" dirty="0" smtClean="0"/>
                <a:t>: </a:t>
              </a:r>
            </a:p>
            <a:p>
              <a:endParaRPr lang="nb-NO" sz="200" b="1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700" dirty="0" smtClean="0"/>
                <a:t>Per Pettersson (Senior </a:t>
              </a:r>
              <a:r>
                <a:rPr lang="nb-NO" sz="700" dirty="0" err="1" smtClean="0"/>
                <a:t>Researcher</a:t>
              </a:r>
              <a:r>
                <a:rPr lang="nb-NO" sz="700" dirty="0" smtClean="0"/>
                <a:t>, </a:t>
              </a:r>
              <a:r>
                <a:rPr lang="nb-NO" sz="700" dirty="0" err="1"/>
                <a:t>Uni</a:t>
              </a:r>
              <a:r>
                <a:rPr lang="nb-NO" sz="700" dirty="0"/>
                <a:t> Research</a:t>
              </a:r>
              <a:r>
                <a:rPr lang="nb-NO" sz="700" dirty="0" smtClean="0"/>
                <a:t>)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700" dirty="0" smtClean="0"/>
                <a:t>Ivar Aavatsmark (Principal </a:t>
              </a:r>
              <a:r>
                <a:rPr lang="nb-NO" sz="700" dirty="0" err="1" smtClean="0"/>
                <a:t>Researcher</a:t>
              </a:r>
              <a:r>
                <a:rPr lang="nb-NO" sz="700" dirty="0" smtClean="0"/>
                <a:t>, </a:t>
              </a:r>
              <a:r>
                <a:rPr lang="nb-NO" sz="700" dirty="0" err="1" smtClean="0"/>
                <a:t>Uni</a:t>
              </a:r>
              <a:r>
                <a:rPr lang="nb-NO" sz="700" dirty="0" smtClean="0"/>
                <a:t> Research)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700" dirty="0" smtClean="0"/>
                <a:t>Eirik Keilegavlen (</a:t>
              </a:r>
              <a:r>
                <a:rPr lang="nb-NO" sz="700" dirty="0" err="1" smtClean="0"/>
                <a:t>Researcher</a:t>
              </a:r>
              <a:r>
                <a:rPr lang="nb-NO" sz="700" dirty="0" smtClean="0"/>
                <a:t>, UiB)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700" dirty="0" smtClean="0"/>
                <a:t>Sarah </a:t>
              </a:r>
              <a:r>
                <a:rPr lang="nb-NO" sz="700" dirty="0" err="1" smtClean="0"/>
                <a:t>Gasda</a:t>
              </a:r>
              <a:r>
                <a:rPr lang="nb-NO" sz="700" dirty="0" smtClean="0"/>
                <a:t> (Senior </a:t>
              </a:r>
              <a:r>
                <a:rPr lang="nb-NO" sz="700" dirty="0" err="1" smtClean="0"/>
                <a:t>Researcher</a:t>
              </a:r>
              <a:r>
                <a:rPr lang="nb-NO" sz="700" dirty="0" smtClean="0"/>
                <a:t>, </a:t>
              </a:r>
              <a:r>
                <a:rPr lang="nb-NO" sz="700" dirty="0" err="1"/>
                <a:t>Uni</a:t>
              </a:r>
              <a:r>
                <a:rPr lang="nb-NO" sz="700" dirty="0"/>
                <a:t> Research</a:t>
              </a:r>
              <a:r>
                <a:rPr lang="nb-NO" sz="700" dirty="0" smtClean="0"/>
                <a:t>)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700" dirty="0" smtClean="0"/>
                <a:t>Inga Berre (Professor, UiB)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700" dirty="0" smtClean="0"/>
                <a:t>Jan </a:t>
              </a:r>
              <a:r>
                <a:rPr lang="nb-NO" sz="700" dirty="0" err="1" smtClean="0"/>
                <a:t>Nordbotten</a:t>
              </a:r>
              <a:r>
                <a:rPr lang="nb-NO" sz="700" dirty="0" smtClean="0"/>
                <a:t> (Professor, UiB)</a:t>
              </a:r>
            </a:p>
            <a:p>
              <a:endParaRPr lang="nb-NO" sz="700" dirty="0"/>
            </a:p>
            <a:p>
              <a:r>
                <a:rPr lang="nb-NO" sz="700" b="1" dirty="0" smtClean="0"/>
                <a:t>International </a:t>
              </a:r>
              <a:r>
                <a:rPr lang="nb-NO" sz="700" b="1" dirty="0" err="1" smtClean="0"/>
                <a:t>Collaborators</a:t>
              </a:r>
              <a:r>
                <a:rPr lang="nb-NO" sz="700" b="1" dirty="0" smtClean="0"/>
                <a:t>:</a:t>
              </a:r>
            </a:p>
            <a:p>
              <a:endParaRPr lang="nb-NO" sz="200" b="1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700" dirty="0" smtClean="0"/>
                <a:t>Alireza </a:t>
              </a:r>
              <a:r>
                <a:rPr lang="nb-NO" sz="700" dirty="0" err="1" smtClean="0"/>
                <a:t>Doostan</a:t>
              </a:r>
              <a:r>
                <a:rPr lang="nb-NO" sz="700" dirty="0" smtClean="0"/>
                <a:t> (Professor, </a:t>
              </a:r>
              <a:r>
                <a:rPr lang="nb-NO" sz="700" dirty="0" err="1" smtClean="0"/>
                <a:t>University</a:t>
              </a:r>
              <a:r>
                <a:rPr lang="nb-NO" sz="700" dirty="0" smtClean="0"/>
                <a:t> </a:t>
              </a:r>
              <a:r>
                <a:rPr lang="nb-NO" sz="700" dirty="0" err="1" smtClean="0"/>
                <a:t>of</a:t>
              </a:r>
              <a:r>
                <a:rPr lang="nb-NO" sz="700" dirty="0" smtClean="0"/>
                <a:t> Colorado, Boulder)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700" dirty="0" smtClean="0"/>
                <a:t>Daniel Meyer (Senior </a:t>
              </a:r>
              <a:r>
                <a:rPr lang="nb-NO" sz="700" dirty="0" err="1" smtClean="0"/>
                <a:t>Lecturer</a:t>
              </a:r>
              <a:r>
                <a:rPr lang="nb-NO" sz="700" dirty="0" smtClean="0"/>
                <a:t>, ETH Zürich)</a:t>
              </a:r>
            </a:p>
            <a:p>
              <a:endParaRPr lang="nb-NO" sz="700" dirty="0"/>
            </a:p>
            <a:p>
              <a:r>
                <a:rPr lang="nb-NO" sz="700" b="1" dirty="0" smtClean="0"/>
                <a:t>Scientific Advisors:</a:t>
              </a:r>
            </a:p>
            <a:p>
              <a:endParaRPr lang="nb-NO" sz="200" b="1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700" dirty="0" smtClean="0"/>
                <a:t>Knut Bjørlykke (Professor </a:t>
              </a:r>
              <a:r>
                <a:rPr lang="nb-NO" sz="700" dirty="0" err="1" smtClean="0"/>
                <a:t>Emeritius</a:t>
              </a:r>
              <a:r>
                <a:rPr lang="nb-NO" sz="700" dirty="0" smtClean="0"/>
                <a:t>, UiO)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700" dirty="0" smtClean="0"/>
                <a:t>Christian </a:t>
              </a:r>
              <a:r>
                <a:rPr lang="nb-NO" sz="700" dirty="0" err="1" smtClean="0"/>
                <a:t>Hermanrud</a:t>
              </a:r>
              <a:r>
                <a:rPr lang="nb-NO" sz="700" dirty="0" smtClean="0"/>
                <a:t> (Statoil ASA &amp; </a:t>
              </a:r>
              <a:r>
                <a:rPr lang="nb-NO" sz="700" dirty="0" err="1" smtClean="0"/>
                <a:t>Adjoint</a:t>
              </a:r>
              <a:r>
                <a:rPr lang="nb-NO" sz="700" dirty="0" smtClean="0"/>
                <a:t> Professor, UiB)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700" dirty="0" smtClean="0"/>
                <a:t>Øystein Pettersen (Principal </a:t>
              </a:r>
              <a:r>
                <a:rPr lang="nb-NO" sz="700" dirty="0" err="1" smtClean="0"/>
                <a:t>Researcher</a:t>
              </a:r>
              <a:r>
                <a:rPr lang="nb-NO" sz="700" dirty="0" smtClean="0"/>
                <a:t>, </a:t>
              </a:r>
              <a:r>
                <a:rPr lang="nb-NO" sz="700" dirty="0" err="1" smtClean="0"/>
                <a:t>Uni</a:t>
              </a:r>
              <a:r>
                <a:rPr lang="nb-NO" sz="700" dirty="0" smtClean="0"/>
                <a:t> Research)</a:t>
              </a:r>
              <a:endParaRPr lang="nb-NO" sz="7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13123" y="2182729"/>
              <a:ext cx="21824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b="1" dirty="0" err="1" smtClean="0">
                  <a:solidFill>
                    <a:srgbClr val="3C1B66"/>
                  </a:solidFill>
                </a:rPr>
                <a:t>Funded</a:t>
              </a:r>
              <a:r>
                <a:rPr lang="nb-NO" sz="1000" b="1" dirty="0" smtClean="0">
                  <a:solidFill>
                    <a:srgbClr val="3C1B66"/>
                  </a:solidFill>
                </a:rPr>
                <a:t> by </a:t>
              </a:r>
              <a:r>
                <a:rPr lang="nb-NO" sz="1000" b="1" dirty="0" err="1" smtClean="0">
                  <a:solidFill>
                    <a:srgbClr val="3C1B66"/>
                  </a:solidFill>
                </a:rPr>
                <a:t>the</a:t>
              </a:r>
              <a:r>
                <a:rPr lang="nb-NO" sz="1000" b="1" dirty="0" smtClean="0">
                  <a:solidFill>
                    <a:srgbClr val="3C1B66"/>
                  </a:solidFill>
                </a:rPr>
                <a:t> Research Council </a:t>
              </a:r>
              <a:r>
                <a:rPr lang="nb-NO" sz="1000" b="1" dirty="0" err="1" smtClean="0">
                  <a:solidFill>
                    <a:srgbClr val="3C1B66"/>
                  </a:solidFill>
                </a:rPr>
                <a:t>of</a:t>
              </a:r>
              <a:r>
                <a:rPr lang="nb-NO" sz="1000" b="1" dirty="0" smtClean="0">
                  <a:solidFill>
                    <a:srgbClr val="3C1B66"/>
                  </a:solidFill>
                </a:rPr>
                <a:t> Norway (2015-2018)</a:t>
              </a:r>
              <a:endParaRPr lang="nb-NO" sz="1000" b="1" dirty="0">
                <a:solidFill>
                  <a:srgbClr val="3C1B66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10055" y="1128271"/>
            <a:ext cx="54865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A</a:t>
            </a:r>
            <a:r>
              <a:rPr lang="nb-NO" sz="1400" b="1" dirty="0" smtClean="0"/>
              <a:t> </a:t>
            </a:r>
            <a:r>
              <a:rPr lang="nb-NO" sz="1400" b="1" dirty="0" err="1" smtClean="0"/>
              <a:t>special</a:t>
            </a:r>
            <a:r>
              <a:rPr lang="nb-NO" sz="1400" b="1" dirty="0" smtClean="0"/>
              <a:t> </a:t>
            </a:r>
            <a:r>
              <a:rPr lang="nb-NO" sz="1400" b="1" dirty="0" err="1" smtClean="0"/>
              <a:t>thanks</a:t>
            </a:r>
            <a:r>
              <a:rPr lang="nb-NO" sz="1400" b="1" dirty="0" smtClean="0"/>
              <a:t> to my </a:t>
            </a:r>
            <a:r>
              <a:rPr lang="nb-NO" sz="1400" b="1" dirty="0" err="1" smtClean="0"/>
              <a:t>high</a:t>
            </a:r>
            <a:r>
              <a:rPr lang="nb-NO" sz="1400" b="1" dirty="0" smtClean="0"/>
              <a:t> </a:t>
            </a:r>
            <a:r>
              <a:rPr lang="nb-NO" sz="1400" b="1" dirty="0" err="1" smtClean="0"/>
              <a:t>school</a:t>
            </a:r>
            <a:r>
              <a:rPr lang="nb-NO" sz="1400" b="1" dirty="0" smtClean="0"/>
              <a:t> </a:t>
            </a:r>
            <a:r>
              <a:rPr lang="nb-NO" sz="1400" b="1" dirty="0" err="1" smtClean="0"/>
              <a:t>teacher</a:t>
            </a:r>
            <a:r>
              <a:rPr lang="nb-NO" sz="1400" b="1" dirty="0" smtClean="0"/>
              <a:t> Jon Lund, for </a:t>
            </a:r>
            <a:r>
              <a:rPr lang="nb-NO" sz="1400" b="1" dirty="0" err="1" smtClean="0"/>
              <a:t>showing</a:t>
            </a:r>
            <a:r>
              <a:rPr lang="nb-NO" sz="1400" b="1" dirty="0" smtClean="0"/>
              <a:t> </a:t>
            </a:r>
            <a:r>
              <a:rPr lang="nb-NO" sz="1400" b="1" dirty="0" err="1" smtClean="0"/>
              <a:t>how</a:t>
            </a:r>
            <a:r>
              <a:rPr lang="nb-NO" sz="1400" b="1" dirty="0" smtClean="0"/>
              <a:t> </a:t>
            </a:r>
            <a:r>
              <a:rPr lang="nb-NO" sz="1400" b="1" dirty="0" err="1" smtClean="0"/>
              <a:t>interesting</a:t>
            </a:r>
            <a:r>
              <a:rPr lang="nb-NO" sz="1400" b="1" dirty="0"/>
              <a:t> </a:t>
            </a:r>
            <a:r>
              <a:rPr lang="nb-NO" sz="1400" b="1" dirty="0" err="1" smtClean="0"/>
              <a:t>mathematics</a:t>
            </a:r>
            <a:r>
              <a:rPr lang="nb-NO" sz="1400" b="1" dirty="0" smtClean="0"/>
              <a:t> </a:t>
            </a:r>
            <a:r>
              <a:rPr lang="nb-NO" sz="1400" b="1" dirty="0" err="1" smtClean="0"/>
              <a:t>can</a:t>
            </a:r>
            <a:r>
              <a:rPr lang="nb-NO" sz="1400" b="1" dirty="0" smtClean="0"/>
              <a:t> be.</a:t>
            </a:r>
          </a:p>
          <a:p>
            <a:endParaRPr lang="nb-NO" sz="1400" b="1" dirty="0"/>
          </a:p>
        </p:txBody>
      </p:sp>
    </p:spTree>
    <p:extLst>
      <p:ext uri="{BB962C8B-B14F-4D97-AF65-F5344CB8AC3E}">
        <p14:creationId xmlns:p14="http://schemas.microsoft.com/office/powerpoint/2010/main" val="212335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PresentasjonMal_2014">
  <a:themeElements>
    <a:clrScheme name="UniPresentasjonMal 15">
      <a:dk1>
        <a:srgbClr val="000000"/>
      </a:dk1>
      <a:lt1>
        <a:srgbClr val="FFFFFF"/>
      </a:lt1>
      <a:dk2>
        <a:srgbClr val="F80096"/>
      </a:dk2>
      <a:lt2>
        <a:srgbClr val="E18813"/>
      </a:lt2>
      <a:accent1>
        <a:srgbClr val="411673"/>
      </a:accent1>
      <a:accent2>
        <a:srgbClr val="A0007E"/>
      </a:accent2>
      <a:accent3>
        <a:srgbClr val="FFFFFF"/>
      </a:accent3>
      <a:accent4>
        <a:srgbClr val="000000"/>
      </a:accent4>
      <a:accent5>
        <a:srgbClr val="B0ABBC"/>
      </a:accent5>
      <a:accent6>
        <a:srgbClr val="910072"/>
      </a:accent6>
      <a:hlink>
        <a:srgbClr val="95BB1E"/>
      </a:hlink>
      <a:folHlink>
        <a:srgbClr val="2ABA9B"/>
      </a:folHlink>
    </a:clrScheme>
    <a:fontScheme name="UniPresentasjon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rgbClr val="DDDDDD"/>
            </a:gs>
          </a:gsLst>
          <a:lin ang="0" scaled="1"/>
        </a:gradFill>
        <a:ln w="9525" cap="flat" cmpd="sng" algn="ctr">
          <a:solidFill>
            <a:srgbClr val="DDDDDD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rgbClr val="DDDDDD"/>
            </a:gs>
          </a:gsLst>
          <a:lin ang="0" scaled="1"/>
        </a:gradFill>
        <a:ln w="9525" cap="flat" cmpd="sng" algn="ctr">
          <a:solidFill>
            <a:srgbClr val="DDDDDD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iPresentasjonM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resentasjonM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resentasjonM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resentasjonM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resentasjonM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resentasjonM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PresentasjonM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PresentasjonM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PresentasjonM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PresentasjonM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PresentasjonM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PresentasjonM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PresentasjonMal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11673"/>
        </a:accent1>
        <a:accent2>
          <a:srgbClr val="A0007E"/>
        </a:accent2>
        <a:accent3>
          <a:srgbClr val="FFFFFF"/>
        </a:accent3>
        <a:accent4>
          <a:srgbClr val="000000"/>
        </a:accent4>
        <a:accent5>
          <a:srgbClr val="B0ABBC"/>
        </a:accent5>
        <a:accent6>
          <a:srgbClr val="910072"/>
        </a:accent6>
        <a:hlink>
          <a:srgbClr val="95BB1E"/>
        </a:hlink>
        <a:folHlink>
          <a:srgbClr val="2ABA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resentasjonMal 14">
        <a:dk1>
          <a:srgbClr val="000000"/>
        </a:dk1>
        <a:lt1>
          <a:srgbClr val="00FF00"/>
        </a:lt1>
        <a:dk2>
          <a:srgbClr val="000000"/>
        </a:dk2>
        <a:lt2>
          <a:srgbClr val="808080"/>
        </a:lt2>
        <a:accent1>
          <a:srgbClr val="411673"/>
        </a:accent1>
        <a:accent2>
          <a:srgbClr val="A0007E"/>
        </a:accent2>
        <a:accent3>
          <a:srgbClr val="AAFFAA"/>
        </a:accent3>
        <a:accent4>
          <a:srgbClr val="000000"/>
        </a:accent4>
        <a:accent5>
          <a:srgbClr val="B0ABBC"/>
        </a:accent5>
        <a:accent6>
          <a:srgbClr val="910072"/>
        </a:accent6>
        <a:hlink>
          <a:srgbClr val="95BB1E"/>
        </a:hlink>
        <a:folHlink>
          <a:srgbClr val="2ABA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resentasjonMal 15">
        <a:dk1>
          <a:srgbClr val="000000"/>
        </a:dk1>
        <a:lt1>
          <a:srgbClr val="FFFFFF"/>
        </a:lt1>
        <a:dk2>
          <a:srgbClr val="F80096"/>
        </a:dk2>
        <a:lt2>
          <a:srgbClr val="E18813"/>
        </a:lt2>
        <a:accent1>
          <a:srgbClr val="411673"/>
        </a:accent1>
        <a:accent2>
          <a:srgbClr val="A0007E"/>
        </a:accent2>
        <a:accent3>
          <a:srgbClr val="FFFFFF"/>
        </a:accent3>
        <a:accent4>
          <a:srgbClr val="000000"/>
        </a:accent4>
        <a:accent5>
          <a:srgbClr val="B0ABBC"/>
        </a:accent5>
        <a:accent6>
          <a:srgbClr val="910072"/>
        </a:accent6>
        <a:hlink>
          <a:srgbClr val="95BB1E"/>
        </a:hlink>
        <a:folHlink>
          <a:srgbClr val="2ABA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PresentasjonMal 16">
        <a:dk1>
          <a:srgbClr val="4A4D4A"/>
        </a:dk1>
        <a:lt1>
          <a:srgbClr val="FFFFFF"/>
        </a:lt1>
        <a:dk2>
          <a:srgbClr val="F80096"/>
        </a:dk2>
        <a:lt2>
          <a:srgbClr val="E18813"/>
        </a:lt2>
        <a:accent1>
          <a:srgbClr val="411673"/>
        </a:accent1>
        <a:accent2>
          <a:srgbClr val="A0007E"/>
        </a:accent2>
        <a:accent3>
          <a:srgbClr val="FFFFFF"/>
        </a:accent3>
        <a:accent4>
          <a:srgbClr val="3E403E"/>
        </a:accent4>
        <a:accent5>
          <a:srgbClr val="B0ABBC"/>
        </a:accent5>
        <a:accent6>
          <a:srgbClr val="910072"/>
        </a:accent6>
        <a:hlink>
          <a:srgbClr val="95BB1E"/>
        </a:hlink>
        <a:folHlink>
          <a:srgbClr val="2ABA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UniPresentasjonMal_2014</Template>
  <TotalTime>34714</TotalTime>
  <Words>476</Words>
  <Application>Microsoft Office PowerPoint</Application>
  <PresentationFormat>On-screen Show (16:9)</PresentationFormat>
  <Paragraphs>173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UniPresentasjonMal_2014</vt:lpstr>
      <vt:lpstr>Mathematical Modeling of CO2-Storage</vt:lpstr>
      <vt:lpstr>How did I end up here?</vt:lpstr>
      <vt:lpstr>Subsurface storage of CO2: Why?</vt:lpstr>
      <vt:lpstr>Subsurface storage of CO2: How?</vt:lpstr>
      <vt:lpstr>Subsurface storage of CO2: Challenges!</vt:lpstr>
      <vt:lpstr>Solution: Mathematics</vt:lpstr>
      <vt:lpstr>And if we solve the climate problem?</vt:lpstr>
      <vt:lpstr>Thank you for listening!</vt:lpstr>
    </vt:vector>
  </TitlesOfParts>
  <Company>UiB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CO2 Storage in the North Sea: Quantification of Uncertainties and Error Reduction (CONQUER)</dc:title>
  <dc:creator>Daniel S. Olderkjær</dc:creator>
  <cp:lastModifiedBy>Daniel S. Olderkjær</cp:lastModifiedBy>
  <cp:revision>652</cp:revision>
  <dcterms:created xsi:type="dcterms:W3CDTF">2016-04-18T11:44:27Z</dcterms:created>
  <dcterms:modified xsi:type="dcterms:W3CDTF">2016-09-21T20:19:36Z</dcterms:modified>
</cp:coreProperties>
</file>