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3004800" cy="97536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1pPr>
    <a:lvl2pPr marL="0" marR="0" indent="3429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2pPr>
    <a:lvl3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3pPr>
    <a:lvl4pPr marL="0" marR="0" indent="10287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4pPr>
    <a:lvl5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5pPr>
    <a:lvl6pPr marL="0" marR="0" indent="17145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6pPr>
    <a:lvl7pPr marL="0" marR="0" indent="2057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7pPr>
    <a:lvl8pPr marL="0" marR="0" indent="24003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8pPr>
    <a:lvl9pPr marL="0" marR="0" indent="2743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1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"/>
        <a:ea typeface="Iowan Old Style"/>
        <a:cs typeface="Iowan Old Style"/>
        <a:sym typeface="Iowan Old Styl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"/>
          <a:ea typeface="Iowan Old Style"/>
          <a:cs typeface="Iowan Old Styl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"/>
          <a:ea typeface="Iowan Old Style"/>
          <a:cs typeface="Iowan Old Styl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06357" y="4715154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 og under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je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Tittelteks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13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186084" y="9189156"/>
            <a:ext cx="211833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«"/>
          <p:cNvSpPr txBox="1"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b="1" i="0" spc="0">
                <a:solidFill>
                  <a:srgbClr val="E4E4E4"/>
                </a:solidFill>
                <a:latin typeface="Baskerville"/>
                <a:ea typeface="Baskerville"/>
                <a:cs typeface="Baskerville"/>
                <a:sym typeface="Baskerville"/>
              </a:defRPr>
            </a:lvl1pPr>
          </a:lstStyle>
          <a:p>
            <a:r>
              <a:t>«</a:t>
            </a:r>
          </a:p>
        </p:txBody>
      </p:sp>
      <p:sp>
        <p:nvSpPr>
          <p:cNvPr id="102" name="Skriv et sitat her."/>
          <p:cNvSpPr txBox="1"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Skriv et sitat her.</a:t>
            </a:r>
          </a:p>
        </p:txBody>
      </p:sp>
      <p:sp>
        <p:nvSpPr>
          <p:cNvPr id="103" name="– Johnny Appleseed"/>
          <p:cNvSpPr txBox="1"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 i="1">
                <a:solidFill>
                  <a:srgbClr val="6B6D6D"/>
                </a:solidFill>
              </a:defRPr>
            </a:lvl1pPr>
          </a:lstStyle>
          <a:p>
            <a:r>
              <a:t>– Johnny Appleseed</a:t>
            </a:r>
          </a:p>
        </p:txBody>
      </p:sp>
      <p:sp>
        <p:nvSpPr>
          <p:cNvPr id="10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118295074_2675x2907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horisont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118295074_2675x2907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Rektangel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Linje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Titteltekst"/>
          <p:cNvSpPr txBox="1"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25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26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190045" y="9194800"/>
            <a:ext cx="211833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sentr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telteks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3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180997" y="9189156"/>
            <a:ext cx="211833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vertik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182429520_1646x1646.jpeg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Linje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Titteltekst"/>
          <p:cNvSpPr txBox="1"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Titteltekst</a:t>
            </a:r>
          </a:p>
        </p:txBody>
      </p:sp>
      <p:sp>
        <p:nvSpPr>
          <p:cNvPr id="44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1pPr>
            <a:lvl2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2pPr>
            <a:lvl3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3pPr>
            <a:lvl4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4pPr>
            <a:lvl5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 i="1">
                <a:solidFill>
                  <a:srgbClr val="747676"/>
                </a:solidFill>
              </a:defRPr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5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190045" y="9194800"/>
            <a:ext cx="211833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–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Linj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5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je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Tit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63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6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, punkttegn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118295074_2675x2907.jpeg"/>
          <p:cNvSpPr>
            <a:spLocks noGrp="1"/>
          </p:cNvSpPr>
          <p:nvPr>
            <p:ph type="pic" idx="13"/>
          </p:nvPr>
        </p:nvSpPr>
        <p:spPr>
          <a:xfrm>
            <a:off x="0" y="0"/>
            <a:ext cx="64389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2" name="Linje"/>
          <p:cNvSpPr>
            <a:spLocks noGrp="1"/>
          </p:cNvSpPr>
          <p:nvPr>
            <p:ph type="body" sz="quarter" idx="14"/>
          </p:nvPr>
        </p:nvSpPr>
        <p:spPr>
          <a:xfrm>
            <a:off x="7023100" y="1574800"/>
            <a:ext cx="53975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3" name="Titteltekst"/>
          <p:cNvSpPr txBox="1">
            <a:spLocks noGrp="1"/>
          </p:cNvSpPr>
          <p:nvPr>
            <p:ph type="title"/>
          </p:nvPr>
        </p:nvSpPr>
        <p:spPr>
          <a:xfrm>
            <a:off x="7023100" y="723900"/>
            <a:ext cx="5397500" cy="723900"/>
          </a:xfrm>
          <a:prstGeom prst="rect">
            <a:avLst/>
          </a:prstGeom>
        </p:spPr>
        <p:txBody>
          <a:bodyPr/>
          <a:lstStyle/>
          <a:p>
            <a:r>
              <a:t>Titteltekst</a:t>
            </a:r>
          </a:p>
        </p:txBody>
      </p:sp>
      <p:sp>
        <p:nvSpPr>
          <p:cNvPr id="74" name="Brødtekst nivå én…"/>
          <p:cNvSpPr txBox="1">
            <a:spLocks noGrp="1"/>
          </p:cNvSpPr>
          <p:nvPr>
            <p:ph type="body" sz="half" idx="1"/>
          </p:nvPr>
        </p:nvSpPr>
        <p:spPr>
          <a:xfrm>
            <a:off x="7023100" y="1803400"/>
            <a:ext cx="5397500" cy="7226300"/>
          </a:xfrm>
          <a:prstGeom prst="rect">
            <a:avLst/>
          </a:prstGeom>
        </p:spPr>
        <p:txBody>
          <a:bodyPr/>
          <a:lstStyle>
            <a:lvl1pPr marL="406400" indent="-406400">
              <a:defRPr sz="2800"/>
            </a:lvl1pPr>
            <a:lvl2pPr marL="812800" indent="-406400">
              <a:defRPr sz="2800"/>
            </a:lvl2pPr>
            <a:lvl3pPr marL="1219200" indent="-406400">
              <a:defRPr sz="2800"/>
            </a:lvl3pPr>
            <a:lvl4pPr marL="1625600" indent="-406400">
              <a:defRPr sz="2800"/>
            </a:lvl4pPr>
            <a:lvl5pPr marL="2032000" indent="-406400">
              <a:defRPr sz="2800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75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Brødtekst nivå 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83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e – 3 per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118295074_2675x2907.jpeg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182741592_1098x949.jpeg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182429520_1646x1646.jpeg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Brødtekst nivå én…"/>
          <p:cNvSpPr txBox="1"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i="1" spc="28"/>
            </a:lvl1pPr>
            <a:lvl2pPr marL="0" indent="0">
              <a:spcBef>
                <a:spcPts val="1400"/>
              </a:spcBef>
              <a:buSzTx/>
              <a:buFontTx/>
              <a:buNone/>
              <a:defRPr sz="2800" i="1" spc="28"/>
            </a:lvl2pPr>
            <a:lvl3pPr marL="0" indent="0">
              <a:spcBef>
                <a:spcPts val="1400"/>
              </a:spcBef>
              <a:buSzTx/>
              <a:buFontTx/>
              <a:buNone/>
              <a:defRPr sz="2800" i="1" spc="28"/>
            </a:lvl3pPr>
            <a:lvl4pPr marL="0" indent="0">
              <a:spcBef>
                <a:spcPts val="1400"/>
              </a:spcBef>
              <a:buSzTx/>
              <a:buFontTx/>
              <a:buNone/>
              <a:defRPr sz="2800" i="1" spc="28"/>
            </a:lvl4pPr>
            <a:lvl5pPr marL="0" indent="0">
              <a:spcBef>
                <a:spcPts val="1400"/>
              </a:spcBef>
              <a:buSzTx/>
              <a:buFontTx/>
              <a:buNone/>
              <a:defRPr sz="2800" i="1" spc="28"/>
            </a:lvl5pPr>
          </a:lstStyle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94" name="Lysbilde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Titteltekst</a:t>
            </a:r>
          </a:p>
        </p:txBody>
      </p:sp>
      <p:sp>
        <p:nvSpPr>
          <p:cNvPr id="3" name="Brødtekst nivå én…"/>
          <p:cNvSpPr txBox="1"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4" name="Lysbildenummer"/>
          <p:cNvSpPr txBox="1">
            <a:spLocks noGrp="1"/>
          </p:cNvSpPr>
          <p:nvPr>
            <p:ph type="sldNum" sz="quarter" idx="2"/>
          </p:nvPr>
        </p:nvSpPr>
        <p:spPr>
          <a:xfrm>
            <a:off x="12178579" y="9194800"/>
            <a:ext cx="211833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i="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3429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10287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7145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2057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24003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2743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"/>
          <a:ea typeface="Iowan Old Style"/>
          <a:cs typeface="Iowan Old Style"/>
          <a:sym typeface="Iowan Old Style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virchow.jpg" descr="virchow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2511" r="1251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9" name="Rektangel"/>
          <p:cNvSpPr>
            <a:spLocks noGrp="1"/>
          </p:cNvSpPr>
          <p:nvPr>
            <p:ph type="body" idx="14"/>
          </p:nvPr>
        </p:nvSpPr>
        <p:spPr>
          <a:xfrm>
            <a:off x="-280492" y="6619428"/>
            <a:ext cx="14190564" cy="3464372"/>
          </a:xfrm>
          <a:prstGeom prst="rect">
            <a:avLst/>
          </a:prstGeom>
          <a:ln w="101600">
            <a:solidFill>
              <a:schemeClr val="accent5"/>
            </a:solidFill>
          </a:ln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30" name="Linje"/>
          <p:cNvSpPr>
            <a:spLocks noGrp="1"/>
          </p:cNvSpPr>
          <p:nvPr>
            <p:ph type="body" idx="15"/>
          </p:nvPr>
        </p:nvSpPr>
        <p:spPr>
          <a:xfrm flipV="1">
            <a:off x="565150" y="8991598"/>
            <a:ext cx="11874500" cy="4"/>
          </a:xfrm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1" name="Health inequality and global health research: what role does theory play?"/>
          <p:cNvSpPr txBox="1">
            <a:spLocks noGrp="1"/>
          </p:cNvSpPr>
          <p:nvPr>
            <p:ph type="title"/>
          </p:nvPr>
        </p:nvSpPr>
        <p:spPr>
          <a:xfrm>
            <a:off x="571500" y="6756400"/>
            <a:ext cx="11861800" cy="22098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defTabSz="362204">
              <a:defRPr sz="6758"/>
            </a:pPr>
            <a:r>
              <a:t>Health inequality and global health research: what </a:t>
            </a:r>
            <a:r>
              <a:rPr>
                <a:solidFill>
                  <a:schemeClr val="accent6">
                    <a:hueOff val="268956"/>
                    <a:satOff val="-2801"/>
                    <a:lumOff val="-18156"/>
                  </a:schemeClr>
                </a:solidFill>
              </a:rPr>
              <a:t>role does</a:t>
            </a:r>
            <a:r>
              <a:rPr>
                <a:solidFill>
                  <a:schemeClr val="accent5"/>
                </a:solidFill>
              </a:rPr>
              <a:t> theory </a:t>
            </a:r>
            <a:r>
              <a:rPr>
                <a:solidFill>
                  <a:schemeClr val="accent6">
                    <a:hueOff val="268956"/>
                    <a:satOff val="-2801"/>
                    <a:lumOff val="-18156"/>
                  </a:schemeClr>
                </a:solidFill>
              </a:rPr>
              <a:t>play?</a:t>
            </a:r>
          </a:p>
        </p:txBody>
      </p:sp>
      <p:sp>
        <p:nvSpPr>
          <p:cNvPr id="132" name="Emil Øversveen • 17.09.2010"/>
          <p:cNvSpPr txBox="1">
            <a:spLocks noGrp="1"/>
          </p:cNvSpPr>
          <p:nvPr>
            <p:ph type="body" sz="quarter" idx="1"/>
          </p:nvPr>
        </p:nvSpPr>
        <p:spPr>
          <a:xfrm>
            <a:off x="571500" y="8953500"/>
            <a:ext cx="11861800" cy="1231900"/>
          </a:xfrm>
          <a:prstGeom prst="rect">
            <a:avLst/>
          </a:prstGeom>
        </p:spPr>
        <p:txBody>
          <a:bodyPr/>
          <a:lstStyle>
            <a:lvl1pPr>
              <a:defRPr sz="3400" i="0"/>
            </a:lvl1pPr>
          </a:lstStyle>
          <a:p>
            <a:r>
              <a:t>Emil Øversveen • 17.09.2010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rainbow model.png" descr="rainbow mod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775" y="915013"/>
            <a:ext cx="12029250" cy="79235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j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8" name="Health inequality resea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chemeClr val="accent5"/>
                </a:solidFill>
              </a:defRPr>
            </a:lvl1pPr>
          </a:lstStyle>
          <a:p>
            <a:r>
              <a:t>Health inequality research</a:t>
            </a:r>
          </a:p>
        </p:txBody>
      </p:sp>
      <p:sp>
        <p:nvSpPr>
          <p:cNvPr id="169" name="Highlights the social determinants of health at an ‘upstream’ social leve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Highlights the social determinants of health at an ‘upstream’ social level</a:t>
            </a:r>
          </a:p>
          <a:p>
            <a:r>
              <a:t>Emphasizes the complex, holistic and multi-causal nature of health</a:t>
            </a:r>
          </a:p>
          <a:p>
            <a:r>
              <a:t>Tends to downplay the importance of biology, genetics and life-style factors</a:t>
            </a:r>
          </a:p>
          <a:p>
            <a:r>
              <a:t>Argues that health is most effectively improved through structural interventions and political reform</a:t>
            </a:r>
          </a:p>
          <a:p>
            <a:r>
              <a:t>(Generally) positivist: Assumes that health can be objectively measured and observed, and that theoretical problems can be settled empirically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1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rrent challenges within health inequality research"/>
          <p:cNvSpPr txBox="1">
            <a:spLocks noGrp="1"/>
          </p:cNvSpPr>
          <p:nvPr>
            <p:ph type="title"/>
          </p:nvPr>
        </p:nvSpPr>
        <p:spPr>
          <a:xfrm>
            <a:off x="2049727" y="3126448"/>
            <a:ext cx="8905346" cy="350070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26466">
              <a:defRPr sz="8833"/>
            </a:lvl1pPr>
          </a:lstStyle>
          <a:p>
            <a:r>
              <a:t>Current challenges within health inequality research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hilosophy.jpg" descr="philosophy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4384" r="243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74" name="Linj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5" name="Theoretical challen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Theoretical challenges</a:t>
            </a:r>
          </a:p>
        </p:txBody>
      </p:sp>
      <p:sp>
        <p:nvSpPr>
          <p:cNvPr id="176" name="General lack of integration between health inequality research and social theory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lack of integration between health inequality research and social theory</a:t>
            </a:r>
          </a:p>
          <a:p>
            <a:r>
              <a:t>Thin understanding of key terms, notably ‘</a:t>
            </a:r>
            <a:r>
              <a:rPr i="1"/>
              <a:t>structure</a:t>
            </a:r>
            <a:r>
              <a:t>’ and ‘</a:t>
            </a:r>
            <a:r>
              <a:rPr i="1"/>
              <a:t>social inequality</a:t>
            </a:r>
            <a:r>
              <a:t>’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Health inequalities are caused by structural factors"/>
          <p:cNvSpPr txBox="1">
            <a:spLocks noGrp="1"/>
          </p:cNvSpPr>
          <p:nvPr>
            <p:ph type="body" idx="1"/>
          </p:nvPr>
        </p:nvSpPr>
        <p:spPr>
          <a:xfrm>
            <a:off x="571500" y="4512733"/>
            <a:ext cx="11861800" cy="722630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600" b="1">
                <a:solidFill>
                  <a:schemeClr val="accent5">
                    <a:lumOff val="-12830"/>
                  </a:schemeClr>
                </a:solidFill>
              </a:defRPr>
            </a:lvl1pPr>
          </a:lstStyle>
          <a:p>
            <a:pPr>
              <a:defRPr b="0">
                <a:solidFill>
                  <a:srgbClr val="5C5C5C"/>
                </a:solidFill>
              </a:defRPr>
            </a:pPr>
            <a:r>
              <a:rPr b="1">
                <a:solidFill>
                  <a:schemeClr val="accent5">
                    <a:lumOff val="-12830"/>
                  </a:schemeClr>
                </a:solidFill>
              </a:rPr>
              <a:t>Health inequalities are caused by structural factors</a:t>
            </a:r>
          </a:p>
        </p:txBody>
      </p:sp>
      <p:sp>
        <p:nvSpPr>
          <p:cNvPr id="179" name="Oval"/>
          <p:cNvSpPr/>
          <p:nvPr/>
        </p:nvSpPr>
        <p:spPr>
          <a:xfrm>
            <a:off x="7721665" y="4166360"/>
            <a:ext cx="4437527" cy="1420880"/>
          </a:xfrm>
          <a:prstGeom prst="ellipse">
            <a:avLst/>
          </a:prstGeom>
          <a:ln w="1016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hilosophy.jpg" descr="philosophy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24384" r="2438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82" name="Linj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3" name="Theoretical challeng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/>
            </a:lvl1pPr>
          </a:lstStyle>
          <a:p>
            <a:r>
              <a:t>Theoretical challenges</a:t>
            </a:r>
          </a:p>
        </p:txBody>
      </p:sp>
      <p:sp>
        <p:nvSpPr>
          <p:cNvPr id="184" name="General lack of integration between health inequality research and social theory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General lack of integration between health inequality research and social theory</a:t>
            </a:r>
          </a:p>
          <a:p>
            <a:r>
              <a:t>Thin understanding of key terms, notably ‘</a:t>
            </a:r>
            <a:r>
              <a:rPr i="1"/>
              <a:t>structure</a:t>
            </a:r>
            <a:r>
              <a:t>’ and ‘</a:t>
            </a:r>
            <a:r>
              <a:rPr i="1"/>
              <a:t>social inequality</a:t>
            </a:r>
            <a:r>
              <a:t>’</a:t>
            </a:r>
          </a:p>
          <a:p>
            <a:pPr>
              <a:defRPr i="1"/>
            </a:pPr>
            <a:r>
              <a:rPr i="0"/>
              <a:t>Dependence on definitions that lists causally relevant factors rather than explaining how these factors are produced and why they matter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csdh.png" descr="csdh.png"/>
          <p:cNvPicPr>
            <a:picLocks noChangeAspect="1"/>
          </p:cNvPicPr>
          <p:nvPr/>
        </p:nvPicPr>
        <p:blipFill>
          <a:blip r:embed="rId2"/>
          <a:srcRect l="12204" r="12204"/>
          <a:stretch>
            <a:fillRect/>
          </a:stretch>
        </p:blipFill>
        <p:spPr>
          <a:xfrm>
            <a:off x="-906662" y="-176015"/>
            <a:ext cx="15072133" cy="9927897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kst"/>
          <p:cNvSpPr txBox="1"/>
          <p:nvPr/>
        </p:nvSpPr>
        <p:spPr>
          <a:xfrm>
            <a:off x="6197949" y="4711699"/>
            <a:ext cx="862902" cy="584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5.jpg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53" y="1848624"/>
            <a:ext cx="11494263" cy="6056348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Oval"/>
          <p:cNvSpPr/>
          <p:nvPr/>
        </p:nvSpPr>
        <p:spPr>
          <a:xfrm>
            <a:off x="482600" y="2871721"/>
            <a:ext cx="2969155" cy="825765"/>
          </a:xfrm>
          <a:prstGeom prst="ellipse">
            <a:avLst/>
          </a:prstGeom>
          <a:ln w="1016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vernance: «System of values, policies and institutions by which society manages economic, political and social affairs through interactions within and among the state, civil society and private sector»"/>
          <p:cNvSpPr txBox="1">
            <a:spLocks noGrp="1"/>
          </p:cNvSpPr>
          <p:nvPr>
            <p:ph type="body" idx="13"/>
          </p:nvPr>
        </p:nvSpPr>
        <p:spPr>
          <a:xfrm>
            <a:off x="1955800" y="2024803"/>
            <a:ext cx="10490200" cy="6172201"/>
          </a:xfrm>
          <a:prstGeom prst="rect">
            <a:avLst/>
          </a:prstGeom>
        </p:spPr>
        <p:txBody>
          <a:bodyPr/>
          <a:lstStyle/>
          <a:p>
            <a:r>
              <a:t>Governance: «System of values, policies and institutions by which society manages economic, political and social affairs through interactions within and among the state, civil society and private sector»</a:t>
            </a:r>
          </a:p>
        </p:txBody>
      </p:sp>
      <p:sp>
        <p:nvSpPr>
          <p:cNvPr id="193" name="Solar and Irwing, 2010, p. 25-26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t>Solar and Irwing, 2010, p. 25-26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5.jpg" descr="Picture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253" y="1848624"/>
            <a:ext cx="11494263" cy="6056348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Oval"/>
          <p:cNvSpPr/>
          <p:nvPr/>
        </p:nvSpPr>
        <p:spPr>
          <a:xfrm>
            <a:off x="414866" y="5868921"/>
            <a:ext cx="2969155" cy="825765"/>
          </a:xfrm>
          <a:prstGeom prst="ellipse">
            <a:avLst/>
          </a:prstGeom>
          <a:ln w="1016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197" name="Oval"/>
          <p:cNvSpPr/>
          <p:nvPr/>
        </p:nvSpPr>
        <p:spPr>
          <a:xfrm>
            <a:off x="414866" y="3557521"/>
            <a:ext cx="2969155" cy="545108"/>
          </a:xfrm>
          <a:prstGeom prst="ellipse">
            <a:avLst/>
          </a:prstGeom>
          <a:ln w="101600">
            <a:solidFill>
              <a:schemeClr val="accent5">
                <a:satOff val="7361"/>
                <a:lumOff val="7535"/>
              </a:schemeClr>
            </a:solidFill>
            <a:miter lim="400000"/>
          </a:ln>
        </p:spPr>
        <p:txBody>
          <a:bodyPr lIns="50800" tIns="50800" rIns="50800" bIns="50800" anchor="ctr"/>
          <a:lstStyle/>
          <a:p>
            <a:pPr algn="ctr">
              <a:spcBef>
                <a:spcPts val="0"/>
              </a:spcBef>
              <a:defRPr sz="2400" i="0" spc="0">
                <a:solidFill>
                  <a:srgbClr val="FFFFFF"/>
                </a:solidFill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inj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5" name="Purpose and pla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chemeClr val="accent5"/>
                </a:solidFill>
              </a:defRPr>
            </a:lvl1pPr>
          </a:lstStyle>
          <a:p>
            <a:r>
              <a:t>Purpose and plan</a:t>
            </a:r>
          </a:p>
        </p:txBody>
      </p:sp>
      <p:sp>
        <p:nvSpPr>
          <p:cNvPr id="136" name="About me: Qualitative researchers, PhD in sociology on health inequalities in the Norwegian health care syste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me: Qualitative researchers, PhD in sociology on health inequalities in the Norwegian health care system</a:t>
            </a:r>
          </a:p>
          <a:p>
            <a:r>
              <a:t>What is the function of theory?</a:t>
            </a:r>
          </a:p>
          <a:p>
            <a:r>
              <a:t>Biomedical epistemology and health inequality research</a:t>
            </a:r>
          </a:p>
          <a:p>
            <a:r>
              <a:t>Current challenges in health inequality research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1" build="p" bldLvl="5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vernance: «System of values, policies and institutions by which society manages economic, political and social affairs through interactions within and among the state, civil society and private sector»"/>
          <p:cNvSpPr txBox="1">
            <a:spLocks noGrp="1"/>
          </p:cNvSpPr>
          <p:nvPr>
            <p:ph type="body" idx="13"/>
          </p:nvPr>
        </p:nvSpPr>
        <p:spPr>
          <a:xfrm>
            <a:off x="1955800" y="2024803"/>
            <a:ext cx="10490200" cy="6172201"/>
          </a:xfrm>
          <a:prstGeom prst="rect">
            <a:avLst/>
          </a:prstGeom>
        </p:spPr>
        <p:txBody>
          <a:bodyPr/>
          <a:lstStyle/>
          <a:p>
            <a:r>
              <a:t>Governance: «System of values, policies and institutions by which society manages economic, political and social affairs through interactions within and among the state, civil society and private sector»</a:t>
            </a:r>
          </a:p>
        </p:txBody>
      </p:sp>
      <p:sp>
        <p:nvSpPr>
          <p:cNvPr id="200" name="Solar and Irwing, 2010, p. 25-26"/>
          <p:cNvSpPr txBox="1">
            <a:spLocks noGrp="1"/>
          </p:cNvSpPr>
          <p:nvPr>
            <p:ph type="body" idx="14"/>
          </p:nvPr>
        </p:nvSpPr>
        <p:spPr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t>Solar and Irwing, 2010, p. 25-26</a:t>
            </a:r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Linj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3" name="The theory of society in health inequality resea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chemeClr val="accent5"/>
                </a:solidFill>
              </a:defRPr>
            </a:lvl1pPr>
          </a:lstStyle>
          <a:p>
            <a:r>
              <a:t>The theory of society in health inequality research</a:t>
            </a:r>
          </a:p>
        </p:txBody>
      </p:sp>
      <p:sp>
        <p:nvSpPr>
          <p:cNvPr id="204" name="Substantialism: Tends to view society as composed of a set of pre-given, static and separate entities («culture», «policies», «institutions», «inequality»)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i="1"/>
              <a:t>Substantialism: </a:t>
            </a:r>
            <a:r>
              <a:t>Tends to view society as composed of a set of pre-given, static and separate entities («culture», «policies», «institutions», «inequality») </a:t>
            </a:r>
          </a:p>
          <a:p>
            <a:r>
              <a:t>Tends to treat these entities as «things» that actually exist and can be observed directly</a:t>
            </a:r>
          </a:p>
          <a:p>
            <a:r>
              <a:t>Generally studies </a:t>
            </a:r>
            <a:r>
              <a:rPr i="1"/>
              <a:t>interactions</a:t>
            </a:r>
            <a:r>
              <a:t> between entities rather than how they are produced, sustained or altered – thereby largely taking the social organization of society as a given</a:t>
            </a:r>
          </a:p>
          <a:p>
            <a:r>
              <a:t>Entities are often defined by reference to other entities (structure = policy, values, governance, etc)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Linj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07" name="The theory of society in health inequality research (2)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chemeClr val="accent5"/>
                </a:solidFill>
              </a:defRPr>
            </a:lvl1pPr>
          </a:lstStyle>
          <a:p>
            <a:r>
              <a:t>The theory of society in health inequality research (2)</a:t>
            </a:r>
          </a:p>
        </p:txBody>
      </p:sp>
      <p:sp>
        <p:nvSpPr>
          <p:cNvPr id="208" name="Explanations often ‘point out’ of the field of health inequality research: Health inequalities are caused by social inequalities, which are left to the sociologists to explai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0502" indent="-460502" defTabSz="572516">
              <a:spcBef>
                <a:spcPts val="1700"/>
              </a:spcBef>
              <a:defRPr sz="3136"/>
            </a:pPr>
            <a:r>
              <a:t>Explanations often ‘point out’ of the field of health inequality research: Health inequalities are caused by social inequalities, which are left to the sociologists to explain</a:t>
            </a:r>
          </a:p>
          <a:p>
            <a:pPr marL="460502" indent="-460502" defTabSz="572516">
              <a:spcBef>
                <a:spcPts val="1700"/>
              </a:spcBef>
              <a:defRPr sz="3136"/>
            </a:pPr>
            <a:r>
              <a:t>Limited attention to questions of social class, power, the importance of language and symbolic representation, structural sexism and racism, etc</a:t>
            </a:r>
          </a:p>
          <a:p>
            <a:pPr marL="460502" indent="-460502" defTabSz="572516">
              <a:spcBef>
                <a:spcPts val="1700"/>
              </a:spcBef>
              <a:defRPr sz="3136"/>
            </a:pPr>
            <a:r>
              <a:t>Even less attention to the relationship between oppression and scientific production – view of science as a neutral activity that is not affected by class, power, sexism, racism, etc</a:t>
            </a:r>
          </a:p>
          <a:p>
            <a:pPr marL="460502" indent="-460502" defTabSz="572516">
              <a:spcBef>
                <a:spcPts val="1700"/>
              </a:spcBef>
              <a:defRPr sz="3136"/>
            </a:pPr>
            <a:r>
              <a:t>Generally favors a political strategy of working </a:t>
            </a:r>
            <a:r>
              <a:rPr i="1"/>
              <a:t>within</a:t>
            </a:r>
            <a:r>
              <a:t> the system by appealing to established political and economic elites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1" build="p" bldLvl="5" animBg="1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Linj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1" name="Questions to consider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chemeClr val="accent5"/>
                </a:solidFill>
              </a:defRPr>
            </a:lvl1pPr>
          </a:lstStyle>
          <a:p>
            <a:r>
              <a:t>Questions to consider</a:t>
            </a:r>
          </a:p>
        </p:txBody>
      </p:sp>
      <p:sp>
        <p:nvSpPr>
          <p:cNvPr id="212" name="What are the central concepts of my research? What are their purpose, and how are they defined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central concepts of my research? What are their purpose, and how are they defined?</a:t>
            </a:r>
          </a:p>
          <a:p>
            <a:r>
              <a:t>What is the status of the scientific research I produce? What knowledge claims does it make?</a:t>
            </a:r>
          </a:p>
          <a:p>
            <a:r>
              <a:t>What underlying notions about health, society and individual agents shape the formulation of research questions, choice of methods, strategy for analysis and manner of making conclusions?</a:t>
            </a:r>
          </a:p>
          <a:p>
            <a:r>
              <a:t>What is the relationship between theoretical orientation and choice of political strategy?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1" build="p" bldLvl="5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Linj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15" name="Literatu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chemeClr val="accent5"/>
                </a:solidFill>
              </a:defRPr>
            </a:lvl1pPr>
          </a:lstStyle>
          <a:p>
            <a:r>
              <a:t>Literature</a:t>
            </a:r>
          </a:p>
        </p:txBody>
      </p:sp>
      <p:sp>
        <p:nvSpPr>
          <p:cNvPr id="216" name="Canguilhem, G. (1966/2015) The Normal and the Pathological, Brooklyn: Zone Books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Canguilhem, G. (1966/2015) </a:t>
            </a:r>
            <a:r>
              <a:t>The Normal and the Pathological</a:t>
            </a:r>
            <a:r>
              <a:rPr i="0"/>
              <a:t>, Brooklyn: Zone Books.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Emirbayer, M. (1997) Manifesto for a Relational Sociology. </a:t>
            </a:r>
            <a:r>
              <a:t>American Journal of Sociology</a:t>
            </a:r>
            <a:r>
              <a:rPr i="0"/>
              <a:t>, 103:2, 281-317.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Federici, S. (2004) </a:t>
            </a:r>
            <a:r>
              <a:t>Caliban and the Witch. Women, the Body and Primitive Accumulation</a:t>
            </a:r>
            <a:r>
              <a:rPr i="0"/>
              <a:t>, New York: Autonomedia.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Foucault, M. (1999) </a:t>
            </a:r>
            <a:r>
              <a:t>Seksualitetens historie 1. Viljen til viten</a:t>
            </a:r>
            <a:r>
              <a:rPr i="0"/>
              <a:t>, Valdres: Pax Forlag.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Gramsci, A. (1971) </a:t>
            </a:r>
            <a:r>
              <a:rPr i="1"/>
              <a:t>Selections From the Prison Notebooks</a:t>
            </a:r>
            <a:r>
              <a:t>, New York: International Publishers.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Kuhn, T.S. (1996/1962) </a:t>
            </a:r>
            <a:r>
              <a:rPr i="1"/>
              <a:t>The Structure of Scientific Revolutions</a:t>
            </a:r>
            <a:r>
              <a:t>, Chicago: The University of Chicago Press.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Latour, B. (2005) </a:t>
            </a:r>
            <a:r>
              <a:t>Reassembling the Social. An Introduction to Actor-Network Theory</a:t>
            </a:r>
            <a:r>
              <a:rPr i="0"/>
              <a:t>, Oxford: Oxford University Press.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Marx, K. (1844/1978) For a Ruthless Criticism of Everything Existing (Marx to Arnold Ruge), In Tucker, R.C. (ed) </a:t>
            </a:r>
            <a:r>
              <a:rPr i="1"/>
              <a:t>The Marx-Engels Reader. Second Edition</a:t>
            </a:r>
            <a:r>
              <a:t>, New York: W.W. Norton &amp; Company. pp. 12-16.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Marx, K. (1867/2008) </a:t>
            </a:r>
            <a:r>
              <a:t>Kapitalen. Kritikk av den politiske økonomien. Første bok. Kapitalens produksjonsprosess</a:t>
            </a:r>
            <a:r>
              <a:rPr i="0"/>
              <a:t>, Oslo: De norske bokklubbene.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Marx, K. (1978) The Grundrisse, In Tucker, R.C. (ed) </a:t>
            </a:r>
            <a:r>
              <a:rPr i="1"/>
              <a:t>The Marx-Engels Reader. Second Edition</a:t>
            </a:r>
            <a:r>
              <a:t>, New York: W.W. Norton &amp; Company. pp. 12-16.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Marx, K. and Engels, F. (1846/1996) </a:t>
            </a:r>
            <a:r>
              <a:t>The German Ideology. Part one. With selections from parts two and three and supplementary texts</a:t>
            </a:r>
            <a:r>
              <a:rPr i="0"/>
              <a:t>, New York: International Publishers.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 i="1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 i="0"/>
              <a:t>Nettleton, S. (2013) </a:t>
            </a:r>
            <a:r>
              <a:t>Sociology of Health and Illness. 3rd Edition</a:t>
            </a:r>
            <a:r>
              <a:rPr i="0"/>
              <a:t>. Cambridge: Polity Press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Scambler, G. (2012) Review article. Health Inequalities, </a:t>
            </a:r>
            <a:r>
              <a:rPr i="1"/>
              <a:t>Sociology of Health &amp; Illness</a:t>
            </a:r>
            <a:r>
              <a:t>, 34, 1.</a:t>
            </a:r>
          </a:p>
          <a:p>
            <a:pPr marL="434340" indent="-434340" defTabSz="434340">
              <a:spcBef>
                <a:spcPts val="0"/>
              </a:spcBef>
              <a:buSzTx/>
              <a:buFontTx/>
              <a:buNone/>
              <a:defRPr sz="1994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Scambler, G. and Scambler, S. (2015) Theorizing health inequalities: The untapped potential of dialectical critical realism, </a:t>
            </a:r>
            <a:r>
              <a:rPr i="1"/>
              <a:t>Social Theory &amp; Health</a:t>
            </a:r>
            <a:r>
              <a:t>, 13, 3-4, 340-354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2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2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2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2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0" fill="hold"/>
                                        <p:tgtEl>
                                          <p:spTgt spid="2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is the function of theory?"/>
          <p:cNvSpPr txBox="1">
            <a:spLocks noGrp="1"/>
          </p:cNvSpPr>
          <p:nvPr>
            <p:ph type="title"/>
          </p:nvPr>
        </p:nvSpPr>
        <p:spPr>
          <a:xfrm>
            <a:off x="571500" y="1854200"/>
            <a:ext cx="11861800" cy="5181600"/>
          </a:xfrm>
          <a:prstGeom prst="rect">
            <a:avLst/>
          </a:prstGeom>
        </p:spPr>
        <p:txBody>
          <a:bodyPr/>
          <a:lstStyle/>
          <a:p>
            <a:r>
              <a:t>What is the function of theory?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schematic.jpg" descr="schematic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45429" r="1496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1" name="Linj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2" name="What is the function of theor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26466">
              <a:spcBef>
                <a:spcPts val="1600"/>
              </a:spcBef>
              <a:defRPr sz="3796">
                <a:solidFill>
                  <a:schemeClr val="accent5"/>
                </a:solidFill>
              </a:defRPr>
            </a:lvl1pPr>
          </a:lstStyle>
          <a:p>
            <a:r>
              <a:t>What is the function of theory?</a:t>
            </a:r>
          </a:p>
        </p:txBody>
      </p:sp>
      <p:sp>
        <p:nvSpPr>
          <p:cNvPr id="143" name="Constructive: Provides coherent frameworks that facilitates and guides scientific inquiry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>
              <a:defRPr sz="3200"/>
            </a:pPr>
            <a:r>
              <a:rPr i="1"/>
              <a:t>Constructive</a:t>
            </a:r>
            <a:r>
              <a:t>: Provides coherent frameworks that facilitates and guides scientific inquiry</a:t>
            </a:r>
          </a:p>
          <a:p>
            <a:pPr marL="469900" indent="-469900">
              <a:defRPr sz="3200"/>
            </a:pPr>
            <a:r>
              <a:rPr i="1"/>
              <a:t>Cumulative</a:t>
            </a:r>
            <a:r>
              <a:t>: «Stores» and summarizes scientific knowledge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flybottle.jpg" descr="flybottle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6992" r="1699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46" name="Linj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7" name="What is the function of theory?"/>
          <p:cNvSpPr txBox="1">
            <a:spLocks noGrp="1"/>
          </p:cNvSpPr>
          <p:nvPr>
            <p:ph type="title"/>
          </p:nvPr>
        </p:nvSpPr>
        <p:spPr>
          <a:xfrm>
            <a:off x="7023100" y="711200"/>
            <a:ext cx="5397500" cy="7366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26466">
              <a:spcBef>
                <a:spcPts val="1600"/>
              </a:spcBef>
              <a:defRPr sz="3796">
                <a:solidFill>
                  <a:schemeClr val="accent5"/>
                </a:solidFill>
              </a:defRPr>
            </a:lvl1pPr>
          </a:lstStyle>
          <a:p>
            <a:r>
              <a:t>What is the function of theory?</a:t>
            </a:r>
          </a:p>
        </p:txBody>
      </p:sp>
      <p:sp>
        <p:nvSpPr>
          <p:cNvPr id="148" name="Creative: Sensitizes us to the world around us, suggests topics for empirical observation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>
              <a:defRPr sz="3200" i="1"/>
            </a:pPr>
            <a:r>
              <a:t>Creative: </a:t>
            </a:r>
            <a:r>
              <a:rPr i="0"/>
              <a:t>Sensitizes us to the world around us, suggests topics for empirical observation</a:t>
            </a:r>
          </a:p>
          <a:p>
            <a:pPr marL="469900" indent="-469900">
              <a:defRPr sz="3200"/>
            </a:pPr>
            <a:r>
              <a:rPr i="1"/>
              <a:t>Therapeutic</a:t>
            </a:r>
            <a:r>
              <a:t>: Helps us ‘out of the fly bottle’ by dissolving vexing and potentially destructive questions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medsci.jpg" descr="medsci.jp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31359" t="1307" r="31359" b="140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51" name="Linje"/>
          <p:cNvSpPr>
            <a:spLocks noGrp="1"/>
          </p:cNvSpPr>
          <p:nvPr>
            <p:ph type="body" idx="14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2" name="What is the function of theory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26466">
              <a:spcBef>
                <a:spcPts val="1600"/>
              </a:spcBef>
              <a:defRPr sz="3796">
                <a:solidFill>
                  <a:schemeClr val="accent5"/>
                </a:solidFill>
              </a:defRPr>
            </a:lvl1pPr>
          </a:lstStyle>
          <a:p>
            <a:r>
              <a:t>What is the function of theory?</a:t>
            </a:r>
          </a:p>
        </p:txBody>
      </p:sp>
      <p:sp>
        <p:nvSpPr>
          <p:cNvPr id="153" name="Practical: Suggests ways to intervene in a given state of affairs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indent="-469900">
              <a:defRPr sz="3200"/>
            </a:pPr>
            <a:r>
              <a:rPr i="1"/>
              <a:t>Practical</a:t>
            </a:r>
            <a:r>
              <a:t>: Suggests ways to intervene in a given state of affairs</a:t>
            </a:r>
          </a:p>
          <a:p>
            <a:pPr marL="469900" indent="-469900">
              <a:defRPr sz="3200"/>
            </a:pPr>
            <a:r>
              <a:rPr i="1"/>
              <a:t>Political</a:t>
            </a:r>
            <a:r>
              <a:t>: Establishes possibilities for political action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ragmatic conception of theory: Theory is a set of tools that help us observe, examine, interpret and act in the world"/>
          <p:cNvSpPr txBox="1">
            <a:spLocks noGrp="1"/>
          </p:cNvSpPr>
          <p:nvPr>
            <p:ph type="body" idx="1"/>
          </p:nvPr>
        </p:nvSpPr>
        <p:spPr>
          <a:xfrm>
            <a:off x="571500" y="3327400"/>
            <a:ext cx="11861800" cy="72263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4200" i="1"/>
            </a:pPr>
            <a:r>
              <a:rPr b="1">
                <a:solidFill>
                  <a:schemeClr val="accent5">
                    <a:lumOff val="-12830"/>
                  </a:schemeClr>
                </a:solidFill>
              </a:rPr>
              <a:t>Pragmatic conception of theory</a:t>
            </a:r>
            <a:r>
              <a:rPr i="0"/>
              <a:t>: Theory is a set of tools that help us observe, examine, interpret and act in the world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Linj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8" name="Biomedical epistemology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chemeClr val="accent5"/>
                </a:solidFill>
              </a:defRPr>
            </a:lvl1pPr>
          </a:lstStyle>
          <a:p>
            <a:r>
              <a:t>Biomedical epistemology</a:t>
            </a:r>
          </a:p>
        </p:txBody>
      </p:sp>
      <p:sp>
        <p:nvSpPr>
          <p:cNvPr id="159" name="Mechanical metaphor of the body as a machine that is ‘repaired’ through medical interventio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Mechanical metaphor of the body as a machine that is ‘repaired’ through medical intervention</a:t>
            </a:r>
          </a:p>
          <a:p>
            <a:r>
              <a:t>Biological reductionism: The ‘real’ causes of disease comprise biophysical agents, genes and risk factors</a:t>
            </a:r>
          </a:p>
          <a:p>
            <a:r>
              <a:t>Specific aetiology: all diseases can and should be traced back to a single cause</a:t>
            </a:r>
          </a:p>
          <a:p>
            <a:r>
              <a:t>Methodological reductionism: All complex phenomena can and should be explained through their component parts (society -&gt; biology -&gt; chemistry -&gt; physics) </a:t>
            </a:r>
          </a:p>
          <a:p>
            <a:r>
              <a:t>Positivism: Truths are universal and independent of context, and can be discovered through empirical observation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Linje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2" name="Health inequality resear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spcBef>
                <a:spcPts val="2100"/>
              </a:spcBef>
              <a:defRPr sz="4836">
                <a:solidFill>
                  <a:schemeClr val="accent5"/>
                </a:solidFill>
              </a:defRPr>
            </a:lvl1pPr>
          </a:lstStyle>
          <a:p>
            <a:r>
              <a:t>Health inequality research</a:t>
            </a:r>
          </a:p>
        </p:txBody>
      </p:sp>
      <p:sp>
        <p:nvSpPr>
          <p:cNvPr id="163" name="Highlights the social determinants of health at an ‘upstream’ social leve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Highlights the social determinants of health at an ‘upstream’ social level</a:t>
            </a:r>
          </a:p>
          <a:p>
            <a:r>
              <a:t>Emphasizes the complex, holistic and multi-causal nature of health</a:t>
            </a:r>
          </a:p>
          <a:p>
            <a:r>
              <a:t>Tends to downplay the importance of biology, genetics and life-style factors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1" build="p" bldLvl="5" animBg="1" advAuto="0"/>
    </p:bld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1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"/>
            <a:ea typeface="Iowan Old Style"/>
            <a:cs typeface="Iowan Old Style"/>
            <a:sym typeface="Iowan Old Sty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1247</Words>
  <Application>Microsoft Office PowerPoint</Application>
  <PresentationFormat>Custom</PresentationFormat>
  <Paragraphs>77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Baskerville</vt:lpstr>
      <vt:lpstr>DIN Alternate</vt:lpstr>
      <vt:lpstr>DIN Condensed</vt:lpstr>
      <vt:lpstr>Helvetica</vt:lpstr>
      <vt:lpstr>Helvetica Neue</vt:lpstr>
      <vt:lpstr>Iowan Old Style</vt:lpstr>
      <vt:lpstr>Zapf Dingbats</vt:lpstr>
      <vt:lpstr>New_Template9</vt:lpstr>
      <vt:lpstr>Health inequality and global health research: what role does theory play?</vt:lpstr>
      <vt:lpstr>Purpose and plan</vt:lpstr>
      <vt:lpstr>What is the function of theory?</vt:lpstr>
      <vt:lpstr>What is the function of theory?</vt:lpstr>
      <vt:lpstr>What is the function of theory?</vt:lpstr>
      <vt:lpstr>What is the function of theory?</vt:lpstr>
      <vt:lpstr>PowerPoint Presentation</vt:lpstr>
      <vt:lpstr>Biomedical epistemology</vt:lpstr>
      <vt:lpstr>Health inequality research</vt:lpstr>
      <vt:lpstr>PowerPoint Presentation</vt:lpstr>
      <vt:lpstr>Health inequality research</vt:lpstr>
      <vt:lpstr>Current challenges within health inequality research</vt:lpstr>
      <vt:lpstr>Theoretical challenges</vt:lpstr>
      <vt:lpstr>PowerPoint Presentation</vt:lpstr>
      <vt:lpstr>Theoretical challenges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theory of society in health inequality research</vt:lpstr>
      <vt:lpstr>The theory of society in health inequality research (2)</vt:lpstr>
      <vt:lpstr>Questions to consider</vt:lpstr>
      <vt:lpstr>Literature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inequality and global health research: what role does theory play?</dc:title>
  <dc:creator>Elin Yli Dvergsdal</dc:creator>
  <cp:lastModifiedBy>Elin Yli Dvergsdal</cp:lastModifiedBy>
  <cp:revision>3</cp:revision>
  <cp:lastPrinted>2021-01-12T14:41:04Z</cp:lastPrinted>
  <dcterms:modified xsi:type="dcterms:W3CDTF">2021-01-12T14:41:06Z</dcterms:modified>
</cp:coreProperties>
</file>