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53" r:id="rId4"/>
    <p:sldMasterId id="2147483735" r:id="rId5"/>
    <p:sldMasterId id="2147483753" r:id="rId6"/>
  </p:sldMasterIdLst>
  <p:notesMasterIdLst>
    <p:notesMasterId r:id="rId15"/>
  </p:notesMasterIdLst>
  <p:handoutMasterIdLst>
    <p:handoutMasterId r:id="rId16"/>
  </p:handoutMasterIdLst>
  <p:sldIdLst>
    <p:sldId id="514" r:id="rId7"/>
    <p:sldId id="704" r:id="rId8"/>
    <p:sldId id="515" r:id="rId9"/>
    <p:sldId id="712" r:id="rId10"/>
    <p:sldId id="711" r:id="rId11"/>
    <p:sldId id="703" r:id="rId12"/>
    <p:sldId id="714" r:id="rId13"/>
    <p:sldId id="431" r:id="rId14"/>
  </p:sldIdLst>
  <p:sldSz cx="12192000" cy="6858000"/>
  <p:notesSz cx="6797675" cy="9928225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8" userDrawn="1">
          <p15:clr>
            <a:srgbClr val="A4A3A4"/>
          </p15:clr>
        </p15:guide>
        <p15:guide id="2" orient="horz" pos="3596" userDrawn="1">
          <p15:clr>
            <a:srgbClr val="A4A3A4"/>
          </p15:clr>
        </p15:guide>
        <p15:guide id="3" orient="horz" pos="187" userDrawn="1">
          <p15:clr>
            <a:srgbClr val="A4A3A4"/>
          </p15:clr>
        </p15:guide>
        <p15:guide id="4" orient="horz" pos="1181" userDrawn="1">
          <p15:clr>
            <a:srgbClr val="A4A3A4"/>
          </p15:clr>
        </p15:guide>
        <p15:guide id="5" orient="horz" pos="1005" userDrawn="1">
          <p15:clr>
            <a:srgbClr val="A4A3A4"/>
          </p15:clr>
        </p15:guide>
        <p15:guide id="6" pos="7331" userDrawn="1">
          <p15:clr>
            <a:srgbClr val="A4A3A4"/>
          </p15:clr>
        </p15:guide>
        <p15:guide id="7" pos="352" userDrawn="1">
          <p15:clr>
            <a:srgbClr val="A4A3A4"/>
          </p15:clr>
        </p15:guide>
        <p15:guide id="8" pos="2852" userDrawn="1">
          <p15:clr>
            <a:srgbClr val="A4A3A4"/>
          </p15:clr>
        </p15:guide>
        <p15:guide id="9" pos="3764" userDrawn="1">
          <p15:clr>
            <a:srgbClr val="A4A3A4"/>
          </p15:clr>
        </p15:guide>
        <p15:guide id="10" pos="3913" userDrawn="1">
          <p15:clr>
            <a:srgbClr val="A4A3A4"/>
          </p15:clr>
        </p15:guide>
        <p15:guide id="11" pos="30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0810"/>
    <a:srgbClr val="AF000F"/>
    <a:srgbClr val="FFFFFF"/>
    <a:srgbClr val="D11921"/>
    <a:srgbClr val="E71303"/>
    <a:srgbClr val="CE161E"/>
    <a:srgbClr val="EE00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39" autoAdjust="0"/>
    <p:restoredTop sz="83525" autoAdjust="0"/>
  </p:normalViewPr>
  <p:slideViewPr>
    <p:cSldViewPr snapToGrid="0">
      <p:cViewPr>
        <p:scale>
          <a:sx n="125" d="100"/>
          <a:sy n="125" d="100"/>
        </p:scale>
        <p:origin x="4296" y="288"/>
      </p:cViewPr>
      <p:guideLst>
        <p:guide orient="horz" pos="1758"/>
        <p:guide orient="horz" pos="3596"/>
        <p:guide orient="horz" pos="187"/>
        <p:guide orient="horz" pos="1181"/>
        <p:guide orient="horz" pos="1005"/>
        <p:guide pos="7331"/>
        <p:guide pos="352"/>
        <p:guide pos="2852"/>
        <p:guide pos="3764"/>
        <p:guide pos="3913"/>
        <p:guide pos="300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200"/>
            </a:lvl1pPr>
          </a:lstStyle>
          <a:p>
            <a:fld id="{68DDC775-D96C-47F1-A7F6-3BB2D8E76A25}" type="datetimeFigureOut">
              <a:rPr lang="en-GB" smtClean="0"/>
              <a:t>21/02/2019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200"/>
            </a:lvl1pPr>
          </a:lstStyle>
          <a:p>
            <a:fld id="{D5083773-A06C-4709-B30E-A3920CD18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18245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200"/>
            </a:lvl1pPr>
          </a:lstStyle>
          <a:p>
            <a:fld id="{A271B8D7-5601-426C-90BB-417F03FCEA1A}" type="datetimeFigureOut">
              <a:rPr lang="en-GB" smtClean="0"/>
              <a:t>21/02/2019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5558" tIns="47779" rIns="95558" bIns="47779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200"/>
            </a:lvl1pPr>
          </a:lstStyle>
          <a:p>
            <a:fld id="{95EEA1EF-E049-411F-95E8-50B58FEF4D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53285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EA1EF-E049-411F-95E8-50B58FEF4D8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283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EEA1EF-E049-411F-95E8-50B58FEF4D8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042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Safety (refrigerant</a:t>
            </a:r>
            <a:r>
              <a:rPr lang="da-DK" baseline="0" dirty="0" smtClean="0"/>
              <a:t> and legal)</a:t>
            </a:r>
          </a:p>
          <a:p>
            <a:r>
              <a:rPr lang="da-DK" baseline="0" dirty="0" smtClean="0"/>
              <a:t>Energy savings: performance at most outdoor temperatures, free heating, smart integration AC</a:t>
            </a:r>
          </a:p>
          <a:p>
            <a:r>
              <a:rPr lang="da-DK" baseline="0" dirty="0" smtClean="0"/>
              <a:t>Reduced cost ownership. CAPEX equal and almost lower. OPEX is an advantage due to energy efficiency, cost of refrigerant, maintenance single unit</a:t>
            </a:r>
          </a:p>
          <a:p>
            <a:r>
              <a:rPr lang="da-DK" baseline="0" dirty="0" smtClean="0"/>
              <a:t>Plug-ins: reduced AC load in the commercial area</a:t>
            </a:r>
          </a:p>
          <a:p>
            <a:r>
              <a:rPr lang="da-DK" baseline="0" dirty="0" smtClean="0"/>
              <a:t>Reliability. Several compressors per suction level.</a:t>
            </a:r>
          </a:p>
          <a:p>
            <a:r>
              <a:rPr lang="da-DK" baseline="0" dirty="0" smtClean="0"/>
              <a:t>Business opportunity. Commercialization of energy streams from the compressor pack.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EEA1EF-E049-411F-95E8-50B58FEF4D8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740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EEA1EF-E049-411F-95E8-50B58FEF4D8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78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How</a:t>
            </a:r>
            <a:r>
              <a:rPr lang="da-DK" baseline="0" dirty="0" smtClean="0"/>
              <a:t> to do it?</a:t>
            </a:r>
            <a:endParaRPr lang="da-DK" dirty="0" smtClean="0"/>
          </a:p>
          <a:p>
            <a:r>
              <a:rPr lang="da-DK" dirty="0" smtClean="0"/>
              <a:t>Baseline</a:t>
            </a:r>
            <a:r>
              <a:rPr lang="da-DK" baseline="0" dirty="0" smtClean="0"/>
              <a:t> is a booster system, delivering refrigeration for chilling and freezing. </a:t>
            </a:r>
          </a:p>
          <a:p>
            <a:r>
              <a:rPr lang="da-DK" dirty="0" smtClean="0"/>
              <a:t>1st upgrade</a:t>
            </a:r>
            <a:r>
              <a:rPr lang="da-DK" baseline="0" dirty="0" smtClean="0"/>
              <a:t> is parallel compression, this is the baseline for a warm climate.</a:t>
            </a:r>
          </a:p>
          <a:p>
            <a:r>
              <a:rPr lang="da-DK" baseline="0" dirty="0" smtClean="0"/>
              <a:t>Integration of other demands</a:t>
            </a:r>
          </a:p>
          <a:p>
            <a:r>
              <a:rPr lang="da-DK" baseline="0" dirty="0" smtClean="0"/>
              <a:t>AC and heat production.</a:t>
            </a:r>
          </a:p>
          <a:p>
            <a:r>
              <a:rPr lang="da-DK" baseline="0" dirty="0" smtClean="0"/>
              <a:t>Heat from the discharge of the compressors.</a:t>
            </a:r>
          </a:p>
          <a:p>
            <a:r>
              <a:rPr lang="da-DK" baseline="0" dirty="0" smtClean="0"/>
              <a:t>Not the last step. Boost up efficiency: flooded evaporators, ejectors</a:t>
            </a:r>
          </a:p>
          <a:p>
            <a:r>
              <a:rPr lang="da-DK" dirty="0" smtClean="0"/>
              <a:t>Multipack</a:t>
            </a:r>
          </a:p>
          <a:p>
            <a:r>
              <a:rPr lang="da-DK" dirty="0" smtClean="0"/>
              <a:t>Individual</a:t>
            </a:r>
            <a:r>
              <a:rPr lang="da-DK" baseline="0" dirty="0" smtClean="0"/>
              <a:t> enhancements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EEA1EF-E049-411F-95E8-50B58FEF4D8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13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EEA1EF-E049-411F-95E8-50B58FEF4D8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320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EEA1EF-E049-411F-95E8-50B58FEF4D8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79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15" name="Pladsholder til billede 1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tIns="4320000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Backdrop single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1159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7" name="Logo top"/>
          <p:cNvSpPr>
            <a:spLocks noGrp="1"/>
          </p:cNvSpPr>
          <p:nvPr>
            <p:ph type="body" sz="quarter" idx="11" hasCustomPrompt="1"/>
          </p:nvPr>
        </p:nvSpPr>
        <p:spPr>
          <a:xfrm>
            <a:off x="8620800" y="381600"/>
            <a:ext cx="3052800" cy="586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10" name="Title 7"/>
          <p:cNvSpPr>
            <a:spLocks noGrp="1"/>
          </p:cNvSpPr>
          <p:nvPr>
            <p:ph type="ctrTitle" hasCustomPrompt="1"/>
          </p:nvPr>
        </p:nvSpPr>
        <p:spPr>
          <a:xfrm>
            <a:off x="560916" y="1341438"/>
            <a:ext cx="11076517" cy="1157379"/>
          </a:xfrm>
        </p:spPr>
        <p:txBody>
          <a:bodyPr anchor="b" anchorCtr="0"/>
          <a:lstStyle/>
          <a:p>
            <a:r>
              <a:rPr lang="en-US" noProof="0"/>
              <a:t>Click to insert Presentation title in</a:t>
            </a:r>
            <a:br>
              <a:rPr lang="en-US" noProof="0"/>
            </a:br>
            <a:r>
              <a:rPr lang="en-US" b="1" noProof="0"/>
              <a:t>Verdana Bold </a:t>
            </a:r>
            <a:r>
              <a:rPr lang="en-US" noProof="0"/>
              <a:t>and Verdana Regular</a:t>
            </a:r>
          </a:p>
        </p:txBody>
      </p:sp>
      <p:sp>
        <p:nvSpPr>
          <p:cNvPr id="12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558799" y="2682585"/>
            <a:ext cx="11078633" cy="38909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Verdana" panose="020B0604030504040204" pitchFamily="34" charset="0"/>
              <a:buNone/>
              <a:tabLst/>
              <a:defRPr sz="1400"/>
            </a:lvl1pPr>
          </a:lstStyle>
          <a:p>
            <a:r>
              <a:rPr lang="en-GB"/>
              <a:t>Click to </a:t>
            </a:r>
            <a:r>
              <a:rPr lang="en-US" noProof="0"/>
              <a:t>insert</a:t>
            </a:r>
            <a:r>
              <a:rPr lang="en-GB"/>
              <a:t> name </a:t>
            </a:r>
            <a:r>
              <a:rPr lang="en-US" noProof="0"/>
              <a:t>and</a:t>
            </a:r>
            <a:r>
              <a:rPr lang="en-GB"/>
              <a:t> title of presenter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615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6658955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 userDrawn="1"/>
        </p:nvSpPr>
        <p:spPr>
          <a:xfrm>
            <a:off x="0" y="3"/>
            <a:ext cx="12192000" cy="6392863"/>
          </a:xfrm>
          <a:prstGeom prst="rect">
            <a:avLst/>
          </a:prstGeom>
          <a:gradFill flip="none" rotWithShape="1">
            <a:gsLst>
              <a:gs pos="0">
                <a:srgbClr val="C7C7C7"/>
              </a:gs>
              <a:gs pos="50000">
                <a:schemeClr val="bg1"/>
              </a:gs>
              <a:gs pos="100000">
                <a:srgbClr val="CDCDC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4" y="1341447"/>
            <a:ext cx="11078633" cy="467995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356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"/>
            <a:ext cx="12192000" cy="6392863"/>
          </a:xfrm>
          <a:prstGeom prst="rect">
            <a:avLst/>
          </a:prstGeom>
          <a:gradFill flip="none" rotWithShape="1">
            <a:gsLst>
              <a:gs pos="0">
                <a:srgbClr val="C7C7C7"/>
              </a:gs>
              <a:gs pos="50000">
                <a:schemeClr val="bg1"/>
              </a:gs>
              <a:gs pos="100000">
                <a:srgbClr val="CDCDC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4"/>
          </p:nvPr>
        </p:nvSpPr>
        <p:spPr>
          <a:xfrm>
            <a:off x="558800" y="1341440"/>
            <a:ext cx="5424000" cy="4679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5"/>
          </p:nvPr>
        </p:nvSpPr>
        <p:spPr>
          <a:xfrm>
            <a:off x="6206400" y="1341440"/>
            <a:ext cx="5424000" cy="4679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384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edium picture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"/>
            <a:ext cx="12192000" cy="6392863"/>
          </a:xfrm>
          <a:prstGeom prst="rect">
            <a:avLst/>
          </a:prstGeom>
          <a:gradFill flip="none" rotWithShape="1">
            <a:gsLst>
              <a:gs pos="0">
                <a:srgbClr val="C7C7C7"/>
              </a:gs>
              <a:gs pos="50000">
                <a:schemeClr val="bg1"/>
              </a:gs>
              <a:gs pos="100000">
                <a:srgbClr val="CDCDC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58800" y="295275"/>
            <a:ext cx="5422901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58803" y="1341440"/>
            <a:ext cx="5422900" cy="467994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12418" y="3"/>
            <a:ext cx="5979581" cy="6392863"/>
          </a:xfrm>
          <a:solidFill>
            <a:schemeClr val="bg1"/>
          </a:solidFill>
        </p:spPr>
        <p:txBody>
          <a:bodyPr tIns="900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</a:t>
            </a:r>
            <a:br>
              <a:rPr lang="en-US"/>
            </a:br>
            <a:r>
              <a:rPr lang="en-US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1957003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picture and text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3"/>
            <a:ext cx="12192000" cy="6392863"/>
          </a:xfrm>
          <a:prstGeom prst="rect">
            <a:avLst/>
          </a:prstGeom>
          <a:gradFill flip="none" rotWithShape="1">
            <a:gsLst>
              <a:gs pos="0">
                <a:srgbClr val="C7C7C7"/>
              </a:gs>
              <a:gs pos="50000">
                <a:schemeClr val="bg1"/>
              </a:gs>
              <a:gs pos="100000">
                <a:srgbClr val="CDCDC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12437" y="295275"/>
            <a:ext cx="5425015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205179" y="1341447"/>
            <a:ext cx="5423807" cy="46799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" y="3"/>
            <a:ext cx="5981700" cy="6392863"/>
          </a:xfrm>
          <a:solidFill>
            <a:schemeClr val="bg1"/>
          </a:solidFill>
        </p:spPr>
        <p:txBody>
          <a:bodyPr tIns="900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</a:t>
            </a:r>
            <a:br>
              <a:rPr lang="en-US"/>
            </a:br>
            <a:r>
              <a:rPr lang="en-US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61457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picture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2185288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3"/>
            <a:ext cx="12192000" cy="6392863"/>
          </a:xfrm>
          <a:prstGeom prst="rect">
            <a:avLst/>
          </a:prstGeom>
          <a:gradFill flip="none" rotWithShape="1">
            <a:gsLst>
              <a:gs pos="0">
                <a:srgbClr val="C7C7C7"/>
              </a:gs>
              <a:gs pos="50000">
                <a:schemeClr val="bg1"/>
              </a:gs>
              <a:gs pos="100000">
                <a:srgbClr val="CDCDC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58800" y="1341447"/>
            <a:ext cx="6881283" cy="46799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7663033" y="1341448"/>
            <a:ext cx="3974400" cy="4679951"/>
          </a:xfrm>
          <a:solidFill>
            <a:schemeClr val="bg1"/>
          </a:solidFill>
        </p:spPr>
        <p:txBody>
          <a:bodyPr tIns="900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</a:t>
            </a:r>
            <a:br>
              <a:rPr lang="en-US"/>
            </a:br>
            <a:r>
              <a:rPr lang="en-US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3801052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icture and text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4815886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3"/>
            <a:ext cx="12192000" cy="6392863"/>
          </a:xfrm>
          <a:prstGeom prst="rect">
            <a:avLst/>
          </a:prstGeom>
          <a:gradFill flip="none" rotWithShape="1">
            <a:gsLst>
              <a:gs pos="0">
                <a:srgbClr val="C7C7C7"/>
              </a:gs>
              <a:gs pos="50000">
                <a:schemeClr val="bg1"/>
              </a:gs>
              <a:gs pos="100000">
                <a:srgbClr val="CDCDC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756808" y="1341447"/>
            <a:ext cx="6880633" cy="46799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558800" y="1341448"/>
            <a:ext cx="3974400" cy="4679951"/>
          </a:xfrm>
          <a:solidFill>
            <a:schemeClr val="bg1"/>
          </a:solidFill>
        </p:spPr>
        <p:txBody>
          <a:bodyPr tIns="900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</a:t>
            </a:r>
            <a:br>
              <a:rPr lang="en-US"/>
            </a:br>
            <a:r>
              <a:rPr lang="en-US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608019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C7C7C7"/>
              </a:gs>
              <a:gs pos="50000">
                <a:schemeClr val="bg1"/>
              </a:gs>
              <a:gs pos="100000">
                <a:srgbClr val="CDCDC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921" y="1341447"/>
            <a:ext cx="11068049" cy="51827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age#"/>
          <p:cNvSpPr txBox="1">
            <a:spLocks noChangeArrowheads="1"/>
          </p:cNvSpPr>
          <p:nvPr userDrawn="1"/>
        </p:nvSpPr>
        <p:spPr bwMode="auto">
          <a:xfrm>
            <a:off x="85908" y="6621841"/>
            <a:ext cx="508056" cy="1224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</a:pPr>
            <a:fld id="{21B19618-E8F0-4C5A-87AE-B0CCB4D6BB5E}" type="slidenum">
              <a:rPr lang="en-GB" sz="800" b="1" smtClean="0">
                <a:solidFill>
                  <a:schemeClr val="tx1"/>
                </a:solidFill>
                <a:ea typeface="SimHei"/>
                <a:cs typeface="Arial" charset="0"/>
              </a:rPr>
              <a:pPr algn="r" fontAlgn="base">
                <a:spcBef>
                  <a:spcPct val="20000"/>
                </a:spcBef>
                <a:spcAft>
                  <a:spcPct val="0"/>
                </a:spcAft>
                <a:buClr>
                  <a:srgbClr val="808080"/>
                </a:buClr>
              </a:pPr>
              <a:t>‹#›</a:t>
            </a:fld>
            <a:r>
              <a:rPr lang="en-GB" sz="800">
                <a:solidFill>
                  <a:schemeClr val="tx1"/>
                </a:solidFill>
                <a:ea typeface="SimHei"/>
                <a:cs typeface="Arial" charset="0"/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823799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3"/>
            <a:ext cx="12192000" cy="6392863"/>
          </a:xfrm>
        </p:spPr>
        <p:txBody>
          <a:bodyPr tIns="900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999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:\Danfoss\Jobs\5123_Hjaelp til PowerPoint skabeloner\Received\Nyeste grafikker\Ny Grafik til SD\Ny Grafik til SD\PPT_frontpage_4-3_full_red_backdrop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709" y="188775"/>
            <a:ext cx="3052064" cy="58521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560916" y="1341438"/>
            <a:ext cx="11076517" cy="1157379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insert</a:t>
            </a:r>
            <a:r>
              <a:rPr lang="en-GB"/>
              <a:t> </a:t>
            </a:r>
            <a:r>
              <a:rPr lang="en-US" noProof="0"/>
              <a:t>Presentation</a:t>
            </a:r>
            <a:r>
              <a:rPr lang="en-GB"/>
              <a:t> </a:t>
            </a:r>
            <a:r>
              <a:rPr lang="en-US" noProof="0"/>
              <a:t>title</a:t>
            </a:r>
            <a:r>
              <a:rPr lang="en-GB"/>
              <a:t> </a:t>
            </a:r>
            <a:r>
              <a:rPr lang="en-US" noProof="0"/>
              <a:t>in</a:t>
            </a:r>
            <a:r>
              <a:rPr lang="en-GB"/>
              <a:t/>
            </a:r>
            <a:br>
              <a:rPr lang="en-GB"/>
            </a:br>
            <a:r>
              <a:rPr lang="en-US" b="1" noProof="0"/>
              <a:t>Verdana</a:t>
            </a:r>
            <a:r>
              <a:rPr lang="en-GB" b="1"/>
              <a:t> </a:t>
            </a:r>
            <a:r>
              <a:rPr lang="en-US" b="1" noProof="0"/>
              <a:t>Bold</a:t>
            </a:r>
            <a:r>
              <a:rPr lang="en-GB" b="1"/>
              <a:t> </a:t>
            </a:r>
            <a:r>
              <a:rPr lang="en-US" noProof="0"/>
              <a:t>and</a:t>
            </a:r>
            <a:r>
              <a:rPr lang="en-GB"/>
              <a:t> </a:t>
            </a:r>
            <a:r>
              <a:rPr lang="en-US" noProof="0"/>
              <a:t>Verdana</a:t>
            </a:r>
            <a:r>
              <a:rPr lang="en-GB"/>
              <a:t> </a:t>
            </a:r>
            <a:r>
              <a:rPr lang="en-US" noProof="0"/>
              <a:t>Regular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8799" y="2682585"/>
            <a:ext cx="11078633" cy="389093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</a:t>
            </a:r>
            <a:r>
              <a:rPr lang="en-GB"/>
              <a:t> </a:t>
            </a:r>
            <a:r>
              <a:rPr lang="en-US" noProof="0"/>
              <a:t>to</a:t>
            </a:r>
            <a:r>
              <a:rPr lang="en-GB"/>
              <a:t> </a:t>
            </a:r>
            <a:r>
              <a:rPr lang="en-US" noProof="0"/>
              <a:t>insert</a:t>
            </a:r>
            <a:r>
              <a:rPr lang="en-GB"/>
              <a:t> </a:t>
            </a:r>
            <a:r>
              <a:rPr lang="en-US" noProof="0"/>
              <a:t>name</a:t>
            </a:r>
            <a:r>
              <a:rPr lang="en-GB"/>
              <a:t> </a:t>
            </a:r>
            <a:r>
              <a:rPr lang="en-US" noProof="0"/>
              <a:t>and</a:t>
            </a:r>
            <a:r>
              <a:rPr lang="en-GB"/>
              <a:t> </a:t>
            </a:r>
            <a:r>
              <a:rPr lang="en-US" noProof="0"/>
              <a:t>title</a:t>
            </a:r>
            <a:r>
              <a:rPr lang="en-GB"/>
              <a:t> </a:t>
            </a:r>
            <a:r>
              <a:rPr lang="en-US" noProof="0"/>
              <a:t>of</a:t>
            </a:r>
            <a:r>
              <a:rPr lang="en-GB"/>
              <a:t> </a:t>
            </a:r>
            <a:r>
              <a:rPr lang="en-US" noProof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311187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hite backgro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pic>
        <p:nvPicPr>
          <p:cNvPr id="2051" name="Box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692" y="2189489"/>
            <a:ext cx="4130947" cy="135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819" y="3887537"/>
            <a:ext cx="3288000" cy="643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62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4" y="1341439"/>
            <a:ext cx="11078633" cy="46609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580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7484535" cy="6400800"/>
          </a:xfrm>
          <a:solidFill>
            <a:schemeClr val="bg1"/>
          </a:solidFill>
        </p:spPr>
        <p:txBody>
          <a:bodyPr tIns="612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da-DK" err="1"/>
              <a:t>Click</a:t>
            </a:r>
            <a:r>
              <a:rPr lang="da-DK"/>
              <a:t> </a:t>
            </a:r>
            <a:r>
              <a:rPr lang="da-DK" err="1"/>
              <a:t>icon</a:t>
            </a:r>
            <a:r>
              <a:rPr lang="da-DK"/>
              <a:t> to </a:t>
            </a:r>
            <a:br>
              <a:rPr lang="da-DK"/>
            </a:br>
            <a:r>
              <a:rPr lang="da-DK" err="1"/>
              <a:t>add</a:t>
            </a:r>
            <a:r>
              <a:rPr lang="da-DK"/>
              <a:t> </a:t>
            </a:r>
            <a:r>
              <a:rPr lang="da-DK" err="1"/>
              <a:t>picture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85618" y="2179638"/>
            <a:ext cx="4305300" cy="3003550"/>
          </a:xfrm>
        </p:spPr>
        <p:txBody>
          <a:bodyPr/>
          <a:lstStyle>
            <a:lvl1pPr marL="0" indent="0">
              <a:buNone/>
              <a:defRPr sz="1400"/>
            </a:lvl1pPr>
            <a:lvl2pPr marL="180000" indent="-180000">
              <a:buClrTx/>
              <a:buSzPct val="70000"/>
              <a:buFont typeface="Arial"/>
              <a:buChar char="•"/>
              <a:defRPr sz="1200"/>
            </a:lvl2pPr>
            <a:lvl3pPr>
              <a:defRPr sz="1200"/>
            </a:lvl3pPr>
          </a:lstStyle>
          <a:p>
            <a:pPr lvl="0"/>
            <a:r>
              <a:rPr lang="en-US"/>
              <a:t>Font size 14</a:t>
            </a:r>
          </a:p>
          <a:p>
            <a:pPr lvl="1"/>
            <a:r>
              <a:rPr lang="en-US"/>
              <a:t>Second level font size 12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58799" y="295275"/>
            <a:ext cx="6533663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Font size 28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511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:\Danfoss\Jobs\5123_Hjaelp til PowerPoint skabeloner\Received\Nyeste grafikker\Ny Grafik til SD\Ny Grafik til SD\PPT_frontpage_4-3_full_red_backdrop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0917" y="1694642"/>
            <a:ext cx="11076516" cy="1470025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insert Presentation title in</a:t>
            </a:r>
            <a:br>
              <a:rPr lang="en-GB"/>
            </a:br>
            <a:r>
              <a:rPr lang="en-GB" b="1"/>
              <a:t>Verdana Bold </a:t>
            </a:r>
            <a:r>
              <a:rPr lang="en-GB"/>
              <a:t>and Verdana Regular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8799" y="3614738"/>
            <a:ext cx="11078633" cy="543194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insert text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709" y="188775"/>
            <a:ext cx="3052064" cy="58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34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hite backgro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prstClr val="white"/>
              </a:solidFill>
            </a:endParaRPr>
          </a:p>
        </p:txBody>
      </p:sp>
      <p:pic>
        <p:nvPicPr>
          <p:cNvPr id="2051" name="Box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692" y="2189487"/>
            <a:ext cx="4130947" cy="135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819" y="3887527"/>
            <a:ext cx="3288000" cy="643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7257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1" y="1341438"/>
            <a:ext cx="11078633" cy="46609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2549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400800"/>
          </a:xfrm>
          <a:solidFill>
            <a:schemeClr val="bg1"/>
          </a:solidFill>
        </p:spPr>
        <p:txBody>
          <a:bodyPr tIns="612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da-DK" err="1"/>
              <a:t>Click</a:t>
            </a:r>
            <a:r>
              <a:rPr lang="da-DK"/>
              <a:t> </a:t>
            </a:r>
            <a:r>
              <a:rPr lang="da-DK" err="1"/>
              <a:t>icon</a:t>
            </a:r>
            <a:r>
              <a:rPr lang="da-DK"/>
              <a:t> to </a:t>
            </a:r>
            <a:br>
              <a:rPr lang="da-DK"/>
            </a:br>
            <a:r>
              <a:rPr lang="da-DK" err="1"/>
              <a:t>add</a:t>
            </a:r>
            <a:r>
              <a:rPr lang="da-DK"/>
              <a:t> </a:t>
            </a:r>
            <a:r>
              <a:rPr lang="da-DK" err="1"/>
              <a:t>picture</a:t>
            </a:r>
            <a:endParaRPr lang="en-US"/>
          </a:p>
        </p:txBody>
      </p:sp>
      <p:sp>
        <p:nvSpPr>
          <p:cNvPr id="9" name="Rektangel 5"/>
          <p:cNvSpPr/>
          <p:nvPr userDrawn="1"/>
        </p:nvSpPr>
        <p:spPr>
          <a:xfrm>
            <a:off x="1" y="1"/>
            <a:ext cx="4743449" cy="6409267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err="1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58800" y="295275"/>
            <a:ext cx="3983568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Font size 28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334" y="2205038"/>
            <a:ext cx="3992033" cy="3584575"/>
          </a:xfrm>
        </p:spPr>
        <p:txBody>
          <a:bodyPr/>
          <a:lstStyle>
            <a:lvl1pPr marL="0" indent="0">
              <a:buNone/>
              <a:defRPr sz="1400" baseline="0"/>
            </a:lvl1pPr>
            <a:lvl2pPr marL="180000" indent="-180000">
              <a:buClrTx/>
              <a:buSzPct val="70000"/>
              <a:buFont typeface="Arial"/>
              <a:buChar char="•"/>
              <a:defRPr sz="1200" baseline="0"/>
            </a:lvl2pPr>
            <a:lvl3pPr>
              <a:defRPr sz="1200"/>
            </a:lvl3pPr>
          </a:lstStyle>
          <a:p>
            <a:pPr lvl="0"/>
            <a:r>
              <a:rPr lang="en-US"/>
              <a:t>Font size 14</a:t>
            </a:r>
          </a:p>
          <a:p>
            <a:pPr lvl="1"/>
            <a:r>
              <a:rPr lang="en-US"/>
              <a:t>Second level font size 12</a:t>
            </a:r>
          </a:p>
        </p:txBody>
      </p:sp>
    </p:spTree>
    <p:extLst>
      <p:ext uri="{BB962C8B-B14F-4D97-AF65-F5344CB8AC3E}">
        <p14:creationId xmlns:p14="http://schemas.microsoft.com/office/powerpoint/2010/main" val="34057535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edium pictur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58800" y="295275"/>
            <a:ext cx="5422901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58801" y="1341439"/>
            <a:ext cx="5422900" cy="4679949"/>
          </a:xfrm>
        </p:spPr>
        <p:txBody>
          <a:bodyPr/>
          <a:lstStyle>
            <a:lvl1pPr marL="182563" indent="-182563">
              <a:lnSpc>
                <a:spcPct val="100000"/>
              </a:lnSpc>
              <a:buClrTx/>
              <a:buSzPct val="70000"/>
              <a:buFont typeface="Arial"/>
              <a:buChar char="•"/>
              <a:defRPr/>
            </a:lvl1pPr>
            <a:lvl2pPr marL="360363" indent="-171450">
              <a:lnSpc>
                <a:spcPct val="100000"/>
              </a:lnSpc>
              <a:buClrTx/>
              <a:buSzPct val="70000"/>
              <a:buFont typeface="Arial"/>
              <a:buChar char="•"/>
              <a:defRPr/>
            </a:lvl2pPr>
            <a:lvl3pPr marL="542925" indent="-182563">
              <a:lnSpc>
                <a:spcPct val="100000"/>
              </a:lnSpc>
              <a:buClrTx/>
              <a:buSzPct val="70000"/>
              <a:buFont typeface="Arial"/>
              <a:buChar char="•"/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212418" y="1"/>
            <a:ext cx="5979581" cy="6392863"/>
          </a:xfrm>
        </p:spPr>
        <p:txBody>
          <a:bodyPr tIns="90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10183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7484535" cy="6400800"/>
          </a:xfrm>
          <a:solidFill>
            <a:schemeClr val="bg1"/>
          </a:solidFill>
        </p:spPr>
        <p:txBody>
          <a:bodyPr tIns="612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da-DK" err="1"/>
              <a:t>Click</a:t>
            </a:r>
            <a:r>
              <a:rPr lang="da-DK"/>
              <a:t> </a:t>
            </a:r>
            <a:r>
              <a:rPr lang="da-DK" err="1"/>
              <a:t>icon</a:t>
            </a:r>
            <a:r>
              <a:rPr lang="da-DK"/>
              <a:t> to </a:t>
            </a:r>
            <a:br>
              <a:rPr lang="da-DK"/>
            </a:br>
            <a:r>
              <a:rPr lang="da-DK" err="1"/>
              <a:t>add</a:t>
            </a:r>
            <a:r>
              <a:rPr lang="da-DK"/>
              <a:t> </a:t>
            </a:r>
            <a:r>
              <a:rPr lang="da-DK" err="1"/>
              <a:t>picture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85618" y="2179638"/>
            <a:ext cx="4305300" cy="3003550"/>
          </a:xfrm>
        </p:spPr>
        <p:txBody>
          <a:bodyPr/>
          <a:lstStyle>
            <a:lvl1pPr marL="0" indent="0">
              <a:buNone/>
              <a:defRPr sz="1400"/>
            </a:lvl1pPr>
            <a:lvl2pPr marL="180000" indent="-180000">
              <a:buClrTx/>
              <a:buSzPct val="70000"/>
              <a:buFont typeface="Arial"/>
              <a:buChar char="•"/>
              <a:defRPr sz="1200"/>
            </a:lvl2pPr>
            <a:lvl3pPr>
              <a:defRPr sz="1200"/>
            </a:lvl3pPr>
          </a:lstStyle>
          <a:p>
            <a:pPr lvl="0"/>
            <a:r>
              <a:rPr lang="en-US"/>
              <a:t>Font size 14</a:t>
            </a:r>
          </a:p>
          <a:p>
            <a:pPr lvl="1"/>
            <a:r>
              <a:rPr lang="en-US"/>
              <a:t>Second level font size 12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58799" y="295275"/>
            <a:ext cx="6533663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Font size 28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91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conten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Font size 28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0918" y="1666874"/>
            <a:ext cx="11068049" cy="4510405"/>
          </a:xfrm>
        </p:spPr>
        <p:txBody>
          <a:bodyPr/>
          <a:lstStyle>
            <a:lvl1pPr marL="0" indent="0">
              <a:buNone/>
              <a:defRPr sz="1400"/>
            </a:lvl1pPr>
            <a:lvl2pPr marL="180000" indent="-180000">
              <a:buClrTx/>
              <a:buSzPct val="70000"/>
              <a:buFont typeface="Arial"/>
              <a:buChar char="•"/>
              <a:defRPr sz="1200"/>
            </a:lvl2pPr>
          </a:lstStyle>
          <a:p>
            <a:pPr lvl="0"/>
            <a:r>
              <a:rPr lang="en-US"/>
              <a:t>Font size 14</a:t>
            </a:r>
          </a:p>
          <a:p>
            <a:pPr lvl="1"/>
            <a:r>
              <a:rPr lang="en-US"/>
              <a:t>Second level font size 12</a:t>
            </a:r>
          </a:p>
        </p:txBody>
      </p:sp>
      <p:sp>
        <p:nvSpPr>
          <p:cNvPr id="8" name="bmkFldAdditionalInfo"/>
          <p:cNvSpPr txBox="1">
            <a:spLocks noChangeArrowheads="1"/>
          </p:cNvSpPr>
          <p:nvPr userDrawn="1"/>
        </p:nvSpPr>
        <p:spPr bwMode="auto">
          <a:xfrm>
            <a:off x="85908" y="6621841"/>
            <a:ext cx="508056" cy="1224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</a:pPr>
            <a:fld id="{21B19618-E8F0-4C5A-87AE-B0CCB4D6BB5E}" type="slidenum">
              <a:rPr lang="en-GB" sz="800" b="1" smtClean="0">
                <a:solidFill>
                  <a:srgbClr val="000000"/>
                </a:solidFill>
                <a:ea typeface="SimHei"/>
                <a:cs typeface="Arial" charset="0"/>
              </a:rPr>
              <a:pPr algn="r" fontAlgn="base">
                <a:spcBef>
                  <a:spcPct val="20000"/>
                </a:spcBef>
                <a:spcAft>
                  <a:spcPct val="0"/>
                </a:spcAft>
                <a:buClr>
                  <a:srgbClr val="808080"/>
                </a:buClr>
              </a:pPr>
              <a:t>‹#›</a:t>
            </a:fld>
            <a:r>
              <a:rPr lang="en-GB" sz="800">
                <a:solidFill>
                  <a:srgbClr val="000000"/>
                </a:solidFill>
                <a:ea typeface="SimHei"/>
                <a:cs typeface="Arial" charset="0"/>
              </a:rPr>
              <a:t> |</a:t>
            </a:r>
          </a:p>
        </p:txBody>
      </p:sp>
      <p:sp>
        <p:nvSpPr>
          <p:cNvPr id="6" name="Titel 1"/>
          <p:cNvSpPr txBox="1">
            <a:spLocks/>
          </p:cNvSpPr>
          <p:nvPr userDrawn="1"/>
        </p:nvSpPr>
        <p:spPr>
          <a:xfrm>
            <a:off x="661808" y="6616515"/>
            <a:ext cx="2137835" cy="3204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kern="0">
                <a:ea typeface="SimHei"/>
                <a:cs typeface="Arial"/>
              </a:rPr>
              <a:t>GMM 2017 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2220181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arge conten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 tIns="612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da-DK" err="1"/>
              <a:t>Click</a:t>
            </a:r>
            <a:r>
              <a:rPr lang="da-DK"/>
              <a:t> </a:t>
            </a:r>
            <a:r>
              <a:rPr lang="da-DK" err="1"/>
              <a:t>icon</a:t>
            </a:r>
            <a:r>
              <a:rPr lang="da-DK"/>
              <a:t> to </a:t>
            </a:r>
            <a:br>
              <a:rPr lang="da-DK"/>
            </a:br>
            <a:r>
              <a:rPr lang="da-DK" err="1"/>
              <a:t>add</a:t>
            </a:r>
            <a:r>
              <a:rPr lang="da-DK"/>
              <a:t> </a:t>
            </a:r>
            <a:r>
              <a:rPr lang="da-DK" err="1"/>
              <a:t>picture</a:t>
            </a:r>
            <a:endParaRPr lang="en-US"/>
          </a:p>
        </p:txBody>
      </p:sp>
      <p:sp>
        <p:nvSpPr>
          <p:cNvPr id="17" name="Rektangel 5"/>
          <p:cNvSpPr/>
          <p:nvPr userDrawn="1"/>
        </p:nvSpPr>
        <p:spPr>
          <a:xfrm>
            <a:off x="1" y="0"/>
            <a:ext cx="4743449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err="1"/>
          </a:p>
        </p:txBody>
      </p:sp>
      <p:sp>
        <p:nvSpPr>
          <p:cNvPr id="8" name="bmkFldAdditionalInfo"/>
          <p:cNvSpPr txBox="1">
            <a:spLocks noChangeArrowheads="1"/>
          </p:cNvSpPr>
          <p:nvPr userDrawn="1"/>
        </p:nvSpPr>
        <p:spPr bwMode="auto">
          <a:xfrm>
            <a:off x="85908" y="6621841"/>
            <a:ext cx="508056" cy="1224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</a:pPr>
            <a:fld id="{21B19618-E8F0-4C5A-87AE-B0CCB4D6BB5E}" type="slidenum">
              <a:rPr lang="en-GB" sz="800" b="1" smtClean="0">
                <a:solidFill>
                  <a:srgbClr val="000000"/>
                </a:solidFill>
                <a:ea typeface="SimHei"/>
                <a:cs typeface="Arial" charset="0"/>
              </a:rPr>
              <a:pPr algn="r" fontAlgn="base">
                <a:spcBef>
                  <a:spcPct val="20000"/>
                </a:spcBef>
                <a:spcAft>
                  <a:spcPct val="0"/>
                </a:spcAft>
                <a:buClr>
                  <a:srgbClr val="808080"/>
                </a:buClr>
              </a:pPr>
              <a:t>‹#›</a:t>
            </a:fld>
            <a:r>
              <a:rPr lang="en-GB" sz="800">
                <a:solidFill>
                  <a:srgbClr val="000000"/>
                </a:solidFill>
                <a:ea typeface="SimHei"/>
                <a:cs typeface="Arial" charset="0"/>
              </a:rPr>
              <a:t> |</a:t>
            </a:r>
          </a:p>
        </p:txBody>
      </p:sp>
      <p:sp>
        <p:nvSpPr>
          <p:cNvPr id="6" name="Titel 1"/>
          <p:cNvSpPr txBox="1">
            <a:spLocks/>
          </p:cNvSpPr>
          <p:nvPr userDrawn="1"/>
        </p:nvSpPr>
        <p:spPr>
          <a:xfrm>
            <a:off x="661808" y="6616515"/>
            <a:ext cx="2137835" cy="3204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kern="0">
                <a:ea typeface="SimHei"/>
                <a:cs typeface="Arial"/>
              </a:rPr>
              <a:t>GMM 2017 </a:t>
            </a:r>
            <a:endParaRPr lang="en-US" sz="90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58800" y="295275"/>
            <a:ext cx="3983568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Font size 28</a:t>
            </a:r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334" y="2205038"/>
            <a:ext cx="3992033" cy="3584575"/>
          </a:xfrm>
        </p:spPr>
        <p:txBody>
          <a:bodyPr/>
          <a:lstStyle>
            <a:lvl1pPr marL="0" indent="0">
              <a:buNone/>
              <a:defRPr sz="1400" baseline="0"/>
            </a:lvl1pPr>
            <a:lvl2pPr marL="180000" indent="-180000">
              <a:buClrTx/>
              <a:buSzPct val="70000"/>
              <a:buFont typeface="Arial"/>
              <a:buChar char="•"/>
              <a:defRPr sz="1200" baseline="0"/>
            </a:lvl2pPr>
            <a:lvl3pPr>
              <a:defRPr sz="1200"/>
            </a:lvl3pPr>
          </a:lstStyle>
          <a:p>
            <a:pPr lvl="0"/>
            <a:r>
              <a:rPr lang="en-US"/>
              <a:t>Font size 14</a:t>
            </a:r>
          </a:p>
          <a:p>
            <a:pPr lvl="1"/>
            <a:r>
              <a:rPr lang="en-US"/>
              <a:t>Second level font size 12</a:t>
            </a:r>
          </a:p>
        </p:txBody>
      </p:sp>
    </p:spTree>
    <p:extLst>
      <p:ext uri="{BB962C8B-B14F-4D97-AF65-F5344CB8AC3E}">
        <p14:creationId xmlns:p14="http://schemas.microsoft.com/office/powerpoint/2010/main" val="21291640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arge conten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3618" y="1666874"/>
            <a:ext cx="6868583" cy="4510405"/>
          </a:xfrm>
        </p:spPr>
        <p:txBody>
          <a:bodyPr/>
          <a:lstStyle>
            <a:lvl1pPr marL="0" indent="0">
              <a:buNone/>
              <a:defRPr sz="1400"/>
            </a:lvl1pPr>
            <a:lvl2pPr marL="180000" indent="-180000">
              <a:buClrTx/>
              <a:buSzPct val="70000"/>
              <a:buFont typeface="Arial"/>
              <a:buChar char="•"/>
              <a:defRPr sz="1200"/>
            </a:lvl2pPr>
          </a:lstStyle>
          <a:p>
            <a:pPr lvl="0"/>
            <a:r>
              <a:rPr lang="en-US"/>
              <a:t>Font size 14</a:t>
            </a:r>
          </a:p>
          <a:p>
            <a:pPr lvl="1"/>
            <a:r>
              <a:rPr lang="en-US"/>
              <a:t>Second level font size 12</a:t>
            </a:r>
          </a:p>
        </p:txBody>
      </p:sp>
      <p:sp>
        <p:nvSpPr>
          <p:cNvPr id="8" name="bmkFldAdditionalInfo"/>
          <p:cNvSpPr txBox="1">
            <a:spLocks noChangeArrowheads="1"/>
          </p:cNvSpPr>
          <p:nvPr userDrawn="1"/>
        </p:nvSpPr>
        <p:spPr bwMode="auto">
          <a:xfrm>
            <a:off x="85908" y="6621841"/>
            <a:ext cx="508056" cy="1224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Tx/>
              <a:buNone/>
              <a:tabLst/>
              <a:defRPr/>
            </a:pPr>
            <a:fld id="{21B19618-E8F0-4C5A-87AE-B0CCB4D6BB5E}" type="slidenum">
              <a:rPr kumimoji="0" lang="en-GB" sz="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SimHei"/>
                <a:cs typeface="Arial" charset="0"/>
              </a:rPr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SimHei"/>
                <a:cs typeface="Arial" charset="0"/>
              </a:rPr>
              <a:t> |</a:t>
            </a:r>
          </a:p>
        </p:txBody>
      </p:sp>
      <p:sp>
        <p:nvSpPr>
          <p:cNvPr id="6" name="Titel 1"/>
          <p:cNvSpPr txBox="1">
            <a:spLocks/>
          </p:cNvSpPr>
          <p:nvPr userDrawn="1"/>
        </p:nvSpPr>
        <p:spPr>
          <a:xfrm>
            <a:off x="661808" y="6616515"/>
            <a:ext cx="2137835" cy="3204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SimHei"/>
                <a:cs typeface="Arial"/>
              </a:rPr>
              <a:t>GMM 2017 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7685618" y="0"/>
            <a:ext cx="4506383" cy="6858000"/>
          </a:xfrm>
          <a:solidFill>
            <a:schemeClr val="bg1"/>
          </a:solidFill>
        </p:spPr>
        <p:txBody>
          <a:bodyPr tIns="612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da-DK" err="1"/>
              <a:t>Click</a:t>
            </a:r>
            <a:r>
              <a:rPr lang="da-DK"/>
              <a:t> </a:t>
            </a:r>
            <a:r>
              <a:rPr lang="da-DK" err="1"/>
              <a:t>icon</a:t>
            </a:r>
            <a:r>
              <a:rPr lang="da-DK"/>
              <a:t> to </a:t>
            </a:r>
            <a:br>
              <a:rPr lang="da-DK"/>
            </a:br>
            <a:r>
              <a:rPr lang="da-DK" err="1"/>
              <a:t>add</a:t>
            </a:r>
            <a:r>
              <a:rPr lang="da-DK"/>
              <a:t> </a:t>
            </a:r>
            <a:r>
              <a:rPr lang="da-DK" err="1"/>
              <a:t>picture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58800" y="295275"/>
            <a:ext cx="68834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Font size 28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55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15" name="Pladsholder til billede 1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720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da-DK" err="1"/>
              <a:t>Click</a:t>
            </a:r>
            <a:r>
              <a:rPr lang="da-DK"/>
              <a:t> </a:t>
            </a:r>
            <a:r>
              <a:rPr lang="da-DK" err="1"/>
              <a:t>icon</a:t>
            </a:r>
            <a:r>
              <a:rPr lang="da-DK"/>
              <a:t> to </a:t>
            </a:r>
            <a:br>
              <a:rPr lang="da-DK"/>
            </a:br>
            <a:r>
              <a:rPr lang="da-DK" err="1"/>
              <a:t>add</a:t>
            </a:r>
            <a:r>
              <a:rPr lang="da-DK"/>
              <a:t> </a:t>
            </a:r>
            <a:r>
              <a:rPr lang="da-DK" err="1"/>
              <a:t>picture</a:t>
            </a:r>
            <a:endParaRPr lang="en-US"/>
          </a:p>
        </p:txBody>
      </p:sp>
      <p:sp>
        <p:nvSpPr>
          <p:cNvPr id="5" name="Backdrop single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200"/>
            <a:ext cx="12192000" cy="3092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0916" y="1341438"/>
            <a:ext cx="11076517" cy="1157379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insert Presentation title in</a:t>
            </a:r>
            <a:br>
              <a:rPr lang="en-GB"/>
            </a:br>
            <a:r>
              <a:rPr lang="en-GB" b="1"/>
              <a:t>Verdana </a:t>
            </a:r>
            <a:r>
              <a:rPr lang="en-US" b="1" noProof="0"/>
              <a:t>Bold</a:t>
            </a:r>
            <a:r>
              <a:rPr lang="en-GB" b="1"/>
              <a:t> </a:t>
            </a:r>
            <a:r>
              <a:rPr lang="en-GB"/>
              <a:t>and Verdana Regular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8799" y="2682585"/>
            <a:ext cx="11078633" cy="389093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</a:t>
            </a:r>
            <a:r>
              <a:rPr lang="en-GB"/>
              <a:t> to insert name and title of presenter</a:t>
            </a:r>
          </a:p>
        </p:txBody>
      </p:sp>
      <p:sp>
        <p:nvSpPr>
          <p:cNvPr id="13" name="Logo top"/>
          <p:cNvSpPr>
            <a:spLocks noGrp="1"/>
          </p:cNvSpPr>
          <p:nvPr>
            <p:ph type="body" sz="quarter" idx="11" hasCustomPrompt="1"/>
          </p:nvPr>
        </p:nvSpPr>
        <p:spPr>
          <a:xfrm>
            <a:off x="8620800" y="381600"/>
            <a:ext cx="3052800" cy="586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56712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rge conten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7484535" cy="6858000"/>
          </a:xfrm>
          <a:solidFill>
            <a:schemeClr val="bg1"/>
          </a:solidFill>
        </p:spPr>
        <p:txBody>
          <a:bodyPr tIns="612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da-DK" err="1"/>
              <a:t>Click</a:t>
            </a:r>
            <a:r>
              <a:rPr lang="da-DK"/>
              <a:t> </a:t>
            </a:r>
            <a:r>
              <a:rPr lang="da-DK" err="1"/>
              <a:t>icon</a:t>
            </a:r>
            <a:r>
              <a:rPr lang="da-DK"/>
              <a:t> to </a:t>
            </a:r>
            <a:br>
              <a:rPr lang="da-DK"/>
            </a:br>
            <a:r>
              <a:rPr lang="da-DK" err="1"/>
              <a:t>add</a:t>
            </a:r>
            <a:r>
              <a:rPr lang="da-DK"/>
              <a:t> </a:t>
            </a:r>
            <a:r>
              <a:rPr lang="da-DK" err="1"/>
              <a:t>picture</a:t>
            </a:r>
            <a:endParaRPr lang="en-US"/>
          </a:p>
        </p:txBody>
      </p:sp>
      <p:sp>
        <p:nvSpPr>
          <p:cNvPr id="10" name="Rektangel 9"/>
          <p:cNvSpPr/>
          <p:nvPr userDrawn="1"/>
        </p:nvSpPr>
        <p:spPr>
          <a:xfrm>
            <a:off x="7448552" y="0"/>
            <a:ext cx="4743449" cy="6858000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err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bmkFldAdditionalInfo"/>
          <p:cNvSpPr txBox="1">
            <a:spLocks noChangeArrowheads="1"/>
          </p:cNvSpPr>
          <p:nvPr userDrawn="1"/>
        </p:nvSpPr>
        <p:spPr bwMode="auto">
          <a:xfrm>
            <a:off x="85908" y="6621841"/>
            <a:ext cx="508056" cy="1224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Tx/>
              <a:buNone/>
              <a:tabLst/>
              <a:defRPr/>
            </a:pPr>
            <a:fld id="{21B19618-E8F0-4C5A-87AE-B0CCB4D6BB5E}" type="slidenum">
              <a:rPr kumimoji="0" lang="en-GB" sz="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SimHei"/>
                <a:cs typeface="Arial" charset="0"/>
              </a:rPr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SimHei"/>
                <a:cs typeface="Arial" charset="0"/>
              </a:rPr>
              <a:t> |</a:t>
            </a:r>
          </a:p>
        </p:txBody>
      </p:sp>
      <p:sp>
        <p:nvSpPr>
          <p:cNvPr id="6" name="Titel 1"/>
          <p:cNvSpPr txBox="1">
            <a:spLocks/>
          </p:cNvSpPr>
          <p:nvPr userDrawn="1"/>
        </p:nvSpPr>
        <p:spPr>
          <a:xfrm>
            <a:off x="661808" y="6616515"/>
            <a:ext cx="2137835" cy="3204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SimHei"/>
                <a:cs typeface="Arial"/>
              </a:rPr>
              <a:t>GMM 2017 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85618" y="2179638"/>
            <a:ext cx="4305300" cy="3003550"/>
          </a:xfrm>
        </p:spPr>
        <p:txBody>
          <a:bodyPr/>
          <a:lstStyle>
            <a:lvl1pPr marL="0" indent="0">
              <a:buNone/>
              <a:defRPr sz="1400"/>
            </a:lvl1pPr>
            <a:lvl2pPr marL="180000" indent="-180000">
              <a:buClrTx/>
              <a:buSzPct val="70000"/>
              <a:buFont typeface="Arial"/>
              <a:buChar char="•"/>
              <a:defRPr sz="1200"/>
            </a:lvl2pPr>
            <a:lvl3pPr>
              <a:defRPr sz="1200"/>
            </a:lvl3pPr>
          </a:lstStyle>
          <a:p>
            <a:pPr lvl="0"/>
            <a:r>
              <a:rPr lang="en-US"/>
              <a:t>Font size 14</a:t>
            </a:r>
          </a:p>
          <a:p>
            <a:pPr lvl="1"/>
            <a:r>
              <a:rPr lang="en-US"/>
              <a:t>Second level font size 12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58799" y="295275"/>
            <a:ext cx="6533663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Font size 28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6436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2838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9276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ADF3222-66CD-490C-92BE-67E0641A0EB7}" type="datetimeFigureOut">
              <a:rPr lang="en-GB" smtClean="0"/>
              <a:t>21/02/2019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6AC83E9-062D-4CA1-96E7-4415A4304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2841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ADF3222-66CD-490C-92BE-67E0641A0EB7}" type="datetimeFigureOut">
              <a:rPr lang="en-GB" smtClean="0"/>
              <a:t>21/02/2019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6AC83E9-062D-4CA1-96E7-4415A4304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6019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ADF3222-66CD-490C-92BE-67E0641A0EB7}" type="datetimeFigureOut">
              <a:rPr lang="en-GB" smtClean="0"/>
              <a:t>21/02/2019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6AC83E9-062D-4CA1-96E7-4415A4304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542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ADF3222-66CD-490C-92BE-67E0641A0EB7}" type="datetimeFigureOut">
              <a:rPr lang="en-GB" smtClean="0"/>
              <a:t>21/02/2019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6AC83E9-062D-4CA1-96E7-4415A4304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144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6840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ADF3222-66CD-490C-92BE-67E0641A0EB7}" type="datetimeFigureOut">
              <a:rPr lang="en-GB" smtClean="0"/>
              <a:t>21/02/2019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6AC83E9-062D-4CA1-96E7-4415A4304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26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ADF3222-66CD-490C-92BE-67E0641A0EB7}" type="datetimeFigureOut">
              <a:rPr lang="en-GB" smtClean="0"/>
              <a:t>21/02/2019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6AC83E9-062D-4CA1-96E7-4415A4304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018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4"/>
          </p:nvPr>
        </p:nvSpPr>
        <p:spPr>
          <a:xfrm>
            <a:off x="558803" y="1341440"/>
            <a:ext cx="5422900" cy="4679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5"/>
          </p:nvPr>
        </p:nvSpPr>
        <p:spPr>
          <a:xfrm>
            <a:off x="6212437" y="1341440"/>
            <a:ext cx="5425015" cy="4679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720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edium pictur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58800" y="295275"/>
            <a:ext cx="5422901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58803" y="1341440"/>
            <a:ext cx="5422900" cy="467994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12418" y="3"/>
            <a:ext cx="5979581" cy="6392863"/>
          </a:xfrm>
        </p:spPr>
        <p:txBody>
          <a:bodyPr tIns="900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da-DK" err="1"/>
              <a:t>Click</a:t>
            </a:r>
            <a:r>
              <a:rPr lang="da-DK"/>
              <a:t> </a:t>
            </a:r>
            <a:r>
              <a:rPr lang="da-DK" err="1"/>
              <a:t>icon</a:t>
            </a:r>
            <a:r>
              <a:rPr lang="da-DK"/>
              <a:t> to </a:t>
            </a:r>
            <a:br>
              <a:rPr lang="da-DK"/>
            </a:br>
            <a:r>
              <a:rPr lang="da-DK" err="1"/>
              <a:t>add</a:t>
            </a:r>
            <a:r>
              <a:rPr lang="da-DK"/>
              <a:t> </a:t>
            </a:r>
            <a:r>
              <a:rPr lang="da-DK" err="1"/>
              <a:t>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9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picture and tex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12437" y="295275"/>
            <a:ext cx="5425015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205179" y="1341447"/>
            <a:ext cx="5423807" cy="46799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" y="3"/>
            <a:ext cx="5981700" cy="6392863"/>
          </a:xfrm>
        </p:spPr>
        <p:txBody>
          <a:bodyPr tIns="900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</a:t>
            </a:r>
            <a:br>
              <a:rPr lang="en-US"/>
            </a:br>
            <a:r>
              <a:rPr lang="en-US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618286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pictur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58800" y="1341447"/>
            <a:ext cx="6881283" cy="46799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7663033" y="1341448"/>
            <a:ext cx="3974400" cy="4679951"/>
          </a:xfrm>
        </p:spPr>
        <p:txBody>
          <a:bodyPr tIns="900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</a:t>
            </a:r>
            <a:br>
              <a:rPr lang="en-US"/>
            </a:br>
            <a:r>
              <a:rPr lang="en-US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389945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icture and tex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756808" y="1341447"/>
            <a:ext cx="6880633" cy="46799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558800" y="1341448"/>
            <a:ext cx="3974400" cy="4679951"/>
          </a:xfrm>
        </p:spPr>
        <p:txBody>
          <a:bodyPr tIns="900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</a:t>
            </a:r>
            <a:br>
              <a:rPr lang="en-US"/>
            </a:br>
            <a:r>
              <a:rPr lang="en-US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39397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921" y="1341447"/>
            <a:ext cx="11068049" cy="51827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Page#"/>
          <p:cNvSpPr txBox="1">
            <a:spLocks noChangeArrowheads="1"/>
          </p:cNvSpPr>
          <p:nvPr userDrawn="1"/>
        </p:nvSpPr>
        <p:spPr bwMode="auto">
          <a:xfrm>
            <a:off x="85908" y="6621841"/>
            <a:ext cx="508056" cy="1224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</a:pPr>
            <a:fld id="{21B19618-E8F0-4C5A-87AE-B0CCB4D6BB5E}" type="slidenum">
              <a:rPr lang="en-GB" sz="800" b="1" smtClean="0">
                <a:solidFill>
                  <a:schemeClr val="tx1"/>
                </a:solidFill>
                <a:ea typeface="SimHei"/>
                <a:cs typeface="Arial" charset="0"/>
              </a:rPr>
              <a:pPr algn="r" fontAlgn="base">
                <a:spcBef>
                  <a:spcPct val="20000"/>
                </a:spcBef>
                <a:spcAft>
                  <a:spcPct val="0"/>
                </a:spcAft>
                <a:buClr>
                  <a:srgbClr val="808080"/>
                </a:buClr>
              </a:pPr>
              <a:t>‹#›</a:t>
            </a:fld>
            <a:r>
              <a:rPr lang="en-GB" sz="800">
                <a:solidFill>
                  <a:schemeClr val="tx1"/>
                </a:solidFill>
                <a:ea typeface="SimHei"/>
                <a:cs typeface="Arial" charset="0"/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55837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vmlDrawing" Target="../drawings/vmlDrawing1.vml"/><Relationship Id="rId27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427704441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think-cell Slide" r:id="rId24" imgW="216" imgH="216" progId="TCLayout.ActiveDocument.1">
                  <p:embed/>
                </p:oleObj>
              </mc:Choice>
              <mc:Fallback>
                <p:oleObj name="think-cell Slide" r:id="rId24" imgW="216" imgH="21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 descr="U:\Danfoss\Jobs\5123_Hjaelp til PowerPoint skabeloner\Received\Nyeste grafikker\Ny Grafik til SD\Ny Grafik til SD\PPT__4-3_bottom_bar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5023"/>
            <a:ext cx="12192000" cy="46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U:\Danfoss\Jobs\5123_Hjaelp til PowerPoint skabeloner\Received\Nyeste grafikker\Ny Grafik til SD\Ny Grafik til SD\PPT__4-3_bottom_bar_logo-only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5023"/>
            <a:ext cx="12192000" cy="46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799" y="295275"/>
            <a:ext cx="11078633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804" y="1341447"/>
            <a:ext cx="11078633" cy="4679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24" name="Group 23"/>
          <p:cNvGrpSpPr/>
          <p:nvPr/>
        </p:nvGrpSpPr>
        <p:grpSpPr>
          <a:xfrm>
            <a:off x="-261257" y="290615"/>
            <a:ext cx="174172" cy="1046015"/>
            <a:chOff x="-478971" y="290606"/>
            <a:chExt cx="413657" cy="1046015"/>
          </a:xfrm>
        </p:grpSpPr>
        <p:cxnSp>
          <p:nvCxnSpPr>
            <p:cNvPr id="16" name="Straight Connector 15"/>
            <p:cNvCxnSpPr/>
            <p:nvPr userDrawn="1"/>
          </p:nvCxnSpPr>
          <p:spPr>
            <a:xfrm flipH="1">
              <a:off x="-478971" y="290606"/>
              <a:ext cx="4136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H="1">
              <a:off x="-478971" y="1336621"/>
              <a:ext cx="4136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/>
          <p:cNvCxnSpPr/>
          <p:nvPr/>
        </p:nvCxnSpPr>
        <p:spPr>
          <a:xfrm rot="5400000" flipH="1">
            <a:off x="11563663" y="-176843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>
            <a:off x="495611" y="-176844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>
            <a:off x="7605798" y="-176844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>
            <a:off x="7373569" y="-176845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 flipH="1">
            <a:off x="6145295" y="-176845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H="1">
            <a:off x="5913071" y="-176847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 flipH="1">
            <a:off x="4692962" y="-176847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>
            <a:off x="4460736" y="-176847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age #"/>
          <p:cNvSpPr txBox="1">
            <a:spLocks noChangeArrowheads="1"/>
          </p:cNvSpPr>
          <p:nvPr/>
        </p:nvSpPr>
        <p:spPr bwMode="auto">
          <a:xfrm>
            <a:off x="85908" y="6620799"/>
            <a:ext cx="508056" cy="1224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</a:pPr>
            <a:fld id="{21B19618-E8F0-4C5A-87AE-B0CCB4D6BB5E}" type="slidenum">
              <a:rPr lang="en-US" sz="800" b="1" noProof="0" smtClean="0">
                <a:solidFill>
                  <a:schemeClr val="bg1"/>
                </a:solidFill>
                <a:ea typeface="SimHei"/>
                <a:cs typeface="Arial" charset="0"/>
              </a:rPr>
              <a:pPr algn="r" fontAlgn="base">
                <a:spcBef>
                  <a:spcPct val="20000"/>
                </a:spcBef>
                <a:spcAft>
                  <a:spcPct val="0"/>
                </a:spcAft>
                <a:buClr>
                  <a:srgbClr val="808080"/>
                </a:buClr>
              </a:pPr>
              <a:t>‹#›</a:t>
            </a:fld>
            <a:r>
              <a:rPr lang="en-US" sz="800" noProof="0">
                <a:solidFill>
                  <a:schemeClr val="bg1"/>
                </a:solidFill>
                <a:ea typeface="SimHei"/>
                <a:cs typeface="Arial" charset="0"/>
              </a:rPr>
              <a:t> </a:t>
            </a:r>
            <a:r>
              <a:rPr lang="en-US" sz="900" noProof="0">
                <a:solidFill>
                  <a:schemeClr val="bg1"/>
                </a:solidFill>
                <a:ea typeface="SimHei"/>
                <a:cs typeface="Arial" charset="0"/>
              </a:rPr>
              <a:t>|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2306619" y="290597"/>
            <a:ext cx="174172" cy="1045056"/>
            <a:chOff x="-478971" y="290597"/>
            <a:chExt cx="413657" cy="1045056"/>
          </a:xfrm>
        </p:grpSpPr>
        <p:cxnSp>
          <p:nvCxnSpPr>
            <p:cNvPr id="40" name="Straight Connector 39"/>
            <p:cNvCxnSpPr/>
            <p:nvPr userDrawn="1"/>
          </p:nvCxnSpPr>
          <p:spPr>
            <a:xfrm flipH="1">
              <a:off x="-478971" y="290597"/>
              <a:ext cx="4136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-478971" y="1335653"/>
              <a:ext cx="4136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bmkFldAdditionalInfo"/>
          <p:cNvSpPr txBox="1">
            <a:spLocks noChangeArrowheads="1"/>
          </p:cNvSpPr>
          <p:nvPr userDrawn="1"/>
        </p:nvSpPr>
        <p:spPr bwMode="auto">
          <a:xfrm>
            <a:off x="647702" y="6620199"/>
            <a:ext cx="5330676" cy="12223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808080"/>
              </a:buClr>
            </a:pPr>
            <a:r>
              <a:rPr lang="da-DK" sz="800" noProof="0" dirty="0">
                <a:solidFill>
                  <a:schemeClr val="bg1"/>
                </a:solidFill>
                <a:ea typeface="SimHei"/>
                <a:cs typeface="Arial" charset="0"/>
              </a:rPr>
              <a:t>Webinar | </a:t>
            </a:r>
            <a:r>
              <a:rPr lang="en-US" sz="800" noProof="0" dirty="0">
                <a:solidFill>
                  <a:schemeClr val="bg1"/>
                </a:solidFill>
                <a:ea typeface="SimHei"/>
                <a:cs typeface="Arial" charset="0"/>
              </a:rPr>
              <a:t>Zero net energy supermarkets: towards a sustainable future</a:t>
            </a:r>
            <a:r>
              <a:rPr lang="da-DK" sz="800" noProof="0" dirty="0">
                <a:solidFill>
                  <a:schemeClr val="bg1"/>
                </a:solidFill>
                <a:ea typeface="SimHei"/>
                <a:cs typeface="Arial" charset="0"/>
              </a:rPr>
              <a:t>| February 22</a:t>
            </a:r>
            <a:endParaRPr lang="en-US" sz="800" noProof="0" dirty="0">
              <a:solidFill>
                <a:schemeClr val="bg1"/>
              </a:solidFill>
              <a:ea typeface="SimHe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96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655" r:id="rId2"/>
    <p:sldLayoutId id="2147483733" r:id="rId3"/>
    <p:sldLayoutId id="2147483675" r:id="rId4"/>
    <p:sldLayoutId id="2147483686" r:id="rId5"/>
    <p:sldLayoutId id="2147483688" r:id="rId6"/>
    <p:sldLayoutId id="2147483674" r:id="rId7"/>
    <p:sldLayoutId id="2147483673" r:id="rId8"/>
    <p:sldLayoutId id="2147483660" r:id="rId9"/>
    <p:sldLayoutId id="2147483710" r:id="rId10"/>
    <p:sldLayoutId id="2147483720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666" r:id="rId17"/>
    <p:sldLayoutId id="2147483732" r:id="rId18"/>
    <p:sldLayoutId id="2147483709" r:id="rId19"/>
    <p:sldLayoutId id="2147483750" r:id="rId20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Verdana" panose="020B060403050404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Verdana" panose="020B060403050404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Verdana" panose="020B060403050404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Verdana" panose="020B060403050404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03288" indent="-1841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Verdana" panose="020B060403050404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:\Danfoss\Jobs\5123_Hjaelp til PowerPoint skabeloner\Received\Nyeste grafikker\Ny Grafik til SD\Ny Grafik til SD\PPT__4-3_bottom_bar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5022"/>
            <a:ext cx="12192000" cy="46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U:\Danfoss\Jobs\5123_Hjaelp til PowerPoint skabeloner\Received\Nyeste grafikker\Ny Grafik til SD\Ny Grafik til SD\PPT__4-3_bottom_bar_logo-only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5025"/>
            <a:ext cx="12192000" cy="46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799" y="295275"/>
            <a:ext cx="11078633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801" y="1341438"/>
            <a:ext cx="11078633" cy="46799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-261257" y="290607"/>
            <a:ext cx="174172" cy="1046015"/>
            <a:chOff x="-478971" y="290606"/>
            <a:chExt cx="413657" cy="1046015"/>
          </a:xfrm>
        </p:grpSpPr>
        <p:cxnSp>
          <p:nvCxnSpPr>
            <p:cNvPr id="16" name="Straight Connector 15"/>
            <p:cNvCxnSpPr/>
            <p:nvPr userDrawn="1"/>
          </p:nvCxnSpPr>
          <p:spPr>
            <a:xfrm flipH="1">
              <a:off x="-478971" y="290606"/>
              <a:ext cx="4136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H="1">
              <a:off x="-478971" y="1336621"/>
              <a:ext cx="4136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/>
          <p:cNvCxnSpPr/>
          <p:nvPr/>
        </p:nvCxnSpPr>
        <p:spPr>
          <a:xfrm rot="5400000" flipH="1">
            <a:off x="11563654" y="-176843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>
            <a:off x="495603" y="-176844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>
            <a:off x="7605788" y="-176844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>
            <a:off x="7373563" y="-176845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 flipH="1">
            <a:off x="6145287" y="-176845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H="1">
            <a:off x="5913062" y="-176846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 flipH="1">
            <a:off x="4692952" y="-176846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>
            <a:off x="4460727" y="-176847"/>
            <a:ext cx="130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bmkFldAdditionalInfo"/>
          <p:cNvSpPr txBox="1">
            <a:spLocks noChangeArrowheads="1"/>
          </p:cNvSpPr>
          <p:nvPr/>
        </p:nvSpPr>
        <p:spPr bwMode="auto">
          <a:xfrm>
            <a:off x="85908" y="6620799"/>
            <a:ext cx="508056" cy="1224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</a:pPr>
            <a:fld id="{21B19618-E8F0-4C5A-87AE-B0CCB4D6BB5E}" type="slidenum">
              <a:rPr lang="en-GB" sz="800" b="1" smtClean="0">
                <a:solidFill>
                  <a:prstClr val="white"/>
                </a:solidFill>
                <a:ea typeface="SimHei"/>
                <a:cs typeface="Arial" charset="0"/>
              </a:rPr>
              <a:pPr algn="r" fontAlgn="base">
                <a:spcBef>
                  <a:spcPct val="20000"/>
                </a:spcBef>
                <a:spcAft>
                  <a:spcPct val="0"/>
                </a:spcAft>
                <a:buClr>
                  <a:srgbClr val="808080"/>
                </a:buClr>
              </a:pPr>
              <a:t>‹#›</a:t>
            </a:fld>
            <a:r>
              <a:rPr lang="en-GB" sz="800">
                <a:solidFill>
                  <a:prstClr val="white"/>
                </a:solidFill>
                <a:ea typeface="SimHei"/>
                <a:cs typeface="Arial" charset="0"/>
              </a:rPr>
              <a:t> </a:t>
            </a:r>
            <a:r>
              <a:rPr lang="en-GB" sz="900">
                <a:solidFill>
                  <a:prstClr val="white"/>
                </a:solidFill>
                <a:ea typeface="SimHei"/>
                <a:cs typeface="Arial" charset="0"/>
              </a:rPr>
              <a:t>|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2306601" y="290597"/>
            <a:ext cx="174172" cy="1045056"/>
            <a:chOff x="-478971" y="290597"/>
            <a:chExt cx="413657" cy="1045056"/>
          </a:xfrm>
        </p:grpSpPr>
        <p:cxnSp>
          <p:nvCxnSpPr>
            <p:cNvPr id="40" name="Straight Connector 39"/>
            <p:cNvCxnSpPr/>
            <p:nvPr userDrawn="1"/>
          </p:nvCxnSpPr>
          <p:spPr>
            <a:xfrm flipH="1">
              <a:off x="-478971" y="290597"/>
              <a:ext cx="4136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-478971" y="1335653"/>
              <a:ext cx="4136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bmkFldAdditionalInfo"/>
          <p:cNvSpPr txBox="1">
            <a:spLocks noChangeArrowheads="1"/>
          </p:cNvSpPr>
          <p:nvPr/>
        </p:nvSpPr>
        <p:spPr bwMode="auto">
          <a:xfrm>
            <a:off x="647699" y="6620189"/>
            <a:ext cx="5330676" cy="12223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808080"/>
              </a:buClr>
            </a:pPr>
            <a:r>
              <a:rPr lang="da-DK" sz="800" noProof="0">
                <a:solidFill>
                  <a:schemeClr val="bg1"/>
                </a:solidFill>
                <a:ea typeface="SimHei"/>
                <a:cs typeface="Arial" charset="0"/>
              </a:rPr>
              <a:t>Danfoss </a:t>
            </a:r>
            <a:r>
              <a:rPr lang="da-DK" sz="800" noProof="0" err="1">
                <a:solidFill>
                  <a:schemeClr val="bg1"/>
                </a:solidFill>
                <a:ea typeface="SimHei"/>
                <a:cs typeface="Arial" charset="0"/>
              </a:rPr>
              <a:t>Internal</a:t>
            </a:r>
            <a:r>
              <a:rPr lang="da-DK" sz="800" noProof="0">
                <a:solidFill>
                  <a:schemeClr val="bg1"/>
                </a:solidFill>
                <a:ea typeface="SimHei"/>
                <a:cs typeface="Arial" charset="0"/>
              </a:rPr>
              <a:t> Expert Talks | Webinar 1 | May 2017</a:t>
            </a:r>
            <a:endParaRPr lang="en-US" sz="800" noProof="0">
              <a:solidFill>
                <a:schemeClr val="bg1"/>
              </a:solidFill>
              <a:ea typeface="SimHe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937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Verdana" panose="020B060403050404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70000"/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70000"/>
        <a:buFont typeface="Arial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Verdana" panose="020B060403050404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03288" indent="-1841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Verdana" panose="020B060403050404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8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7.xml"/><Relationship Id="rId7" Type="http://schemas.openxmlformats.org/officeDocument/2006/relationships/image" Target="../media/image12.pn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regjeringen.no/contentassets/816c63dcb0ea49768ec03cd64828af5a/effekter_av_energiforskningen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" t="21327" r="9497" b="12500"/>
          <a:stretch/>
        </p:blipFill>
        <p:spPr>
          <a:xfrm>
            <a:off x="-399958" y="-306000"/>
            <a:ext cx="12991916" cy="7164000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9EE337-E6D1-4053-AE91-93BE221BC5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4CB3E1A-9140-4F9A-9F13-70F5E200AE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CO</a:t>
            </a:r>
            <a:r>
              <a:rPr lang="en-US" b="1" baseline="-25000" dirty="0"/>
              <a:t>2</a:t>
            </a:r>
            <a:r>
              <a:rPr lang="en-US" b="1" dirty="0"/>
              <a:t> units for supermarkets and efficient integration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4418D32-0FC3-4C85-84D5-254C4FC1A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Krzysztof Banasiak, Armin Hafner, Ángel Álvarez Pardiñas 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8AF305A-59A2-4BCF-8FBB-8A67141AA6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48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29F600E-CA22-4BDC-99CE-9DAE4305747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think-cell Slide" r:id="rId5" imgW="359" imgH="360" progId="TCLayout.ActiveDocument.1">
                  <p:embed/>
                </p:oleObj>
              </mc:Choice>
              <mc:Fallback>
                <p:oleObj name="think-cell Slide" r:id="rId5" imgW="359" imgH="36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29F600E-CA22-4BDC-99CE-9DAE430574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547FA4AA-EBD4-4D72-9ACF-7B611C1BDDF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E60A11"/>
          </a:solidFill>
          <a:ln w="9525">
            <a:solidFill>
              <a:srgbClr val="E60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933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299D0D-5A4B-46FD-B214-B24FD6A38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782" y="242708"/>
            <a:ext cx="3822306" cy="936000"/>
          </a:xfrm>
        </p:spPr>
        <p:txBody>
          <a:bodyPr/>
          <a:lstStyle/>
          <a:p>
            <a:r>
              <a:rPr lang="da-DK" b="1" dirty="0"/>
              <a:t>Krzysztof Banasiak</a:t>
            </a:r>
            <a:r>
              <a:rPr lang="da-DK" dirty="0">
                <a:ea typeface="Verdana"/>
                <a:cs typeface="Verdana"/>
              </a:rPr>
              <a:t/>
            </a:r>
            <a:br>
              <a:rPr lang="da-DK" dirty="0">
                <a:ea typeface="Verdana"/>
                <a:cs typeface="Verdana"/>
              </a:rPr>
            </a:br>
            <a:r>
              <a:rPr lang="en-US" dirty="0">
                <a:ea typeface="Verdana"/>
                <a:cs typeface="Verdana"/>
              </a:rPr>
              <a:t>Researcher at </a:t>
            </a:r>
            <a:br>
              <a:rPr lang="en-US" dirty="0">
                <a:ea typeface="Verdana"/>
                <a:cs typeface="Verdana"/>
              </a:rPr>
            </a:br>
            <a:r>
              <a:rPr lang="en-US" dirty="0">
                <a:ea typeface="Verdana"/>
                <a:cs typeface="Verdana"/>
              </a:rPr>
              <a:t>SINTEF Energi </a:t>
            </a:r>
            <a:endParaRPr lang="da-DK" sz="2933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D299D0D-5A4B-46FD-B214-B24FD6A38E54}"/>
              </a:ext>
            </a:extLst>
          </p:cNvPr>
          <p:cNvSpPr txBox="1">
            <a:spLocks/>
          </p:cNvSpPr>
          <p:nvPr/>
        </p:nvSpPr>
        <p:spPr>
          <a:xfrm>
            <a:off x="8513702" y="242708"/>
            <a:ext cx="3420000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/>
              <a:t>Ángel Álvarez Pardiñas </a:t>
            </a:r>
          </a:p>
          <a:p>
            <a:r>
              <a:rPr lang="da-DK" dirty="0">
                <a:ea typeface="Verdana"/>
                <a:cs typeface="Verdana"/>
              </a:rPr>
              <a:t>Researcher </a:t>
            </a:r>
            <a:r>
              <a:rPr lang="en-US" dirty="0">
                <a:ea typeface="Verdana"/>
                <a:cs typeface="Verdana"/>
              </a:rPr>
              <a:t>NTNU </a:t>
            </a:r>
            <a:endParaRPr lang="da-DK" sz="2933" dirty="0"/>
          </a:p>
        </p:txBody>
      </p:sp>
      <p:grpSp>
        <p:nvGrpSpPr>
          <p:cNvPr id="18" name="Group 17"/>
          <p:cNvGrpSpPr/>
          <p:nvPr/>
        </p:nvGrpSpPr>
        <p:grpSpPr>
          <a:xfrm>
            <a:off x="237040" y="1645830"/>
            <a:ext cx="3420000" cy="4537450"/>
            <a:chOff x="215782" y="1645830"/>
            <a:chExt cx="3420000" cy="4537450"/>
          </a:xfrm>
        </p:grpSpPr>
        <p:sp>
          <p:nvSpPr>
            <p:cNvPr id="4" name="Inhaltsplatzhalter 2">
              <a:extLst>
                <a:ext uri="{FF2B5EF4-FFF2-40B4-BE49-F238E27FC236}">
                  <a16:creationId xmlns:a16="http://schemas.microsoft.com/office/drawing/2014/main" id="{F27C254A-B71D-46BF-AA16-8F5FBFC19539}"/>
                </a:ext>
              </a:extLst>
            </p:cNvPr>
            <p:cNvSpPr txBox="1">
              <a:spLocks/>
            </p:cNvSpPr>
            <p:nvPr/>
          </p:nvSpPr>
          <p:spPr>
            <a:xfrm>
              <a:off x="215782" y="4017435"/>
              <a:ext cx="3420000" cy="2165845"/>
            </a:xfrm>
            <a:prstGeom prst="rect">
              <a:avLst/>
            </a:prstGeom>
          </p:spPr>
          <p:txBody>
            <a:bodyPr/>
            <a:lstStyle>
              <a:lvl1pPr marL="182563" indent="-182563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Verdana" panose="020B060403050404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60363" indent="-1714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Verdana" panose="020B060403050404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2925" indent="-182563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Verdana" panose="020B0604030504040204" pitchFamily="34" charset="0"/>
                <a:buChar char="•"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14375" indent="-1714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Verdana" panose="020B060403050404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03288" indent="-1841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Verdana" panose="020B060403050404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spcAft>
                  <a:spcPts val="0"/>
                </a:spcAft>
              </a:pPr>
              <a:r>
                <a:rPr lang="da-DK" sz="1100" dirty="0"/>
                <a:t>Krysztof Banasiak is working with SINTEF Energi for over 5 years. His research interest lies in refrigerations and and he has a great interest and expretise with CO</a:t>
              </a:r>
              <a:r>
                <a:rPr lang="da-DK" sz="1100" baseline="-25000" dirty="0"/>
                <a:t>2</a:t>
              </a:r>
              <a:r>
                <a:rPr lang="da-DK" sz="1100" dirty="0"/>
                <a:t> refrigerant systems, ejectors and multilevel refrigerant systems. </a:t>
              </a:r>
              <a:endParaRPr lang="en-US" sz="1100" dirty="0"/>
            </a:p>
            <a:p>
              <a:pPr algn="just">
                <a:spcAft>
                  <a:spcPts val="0"/>
                </a:spcAft>
              </a:pPr>
              <a:r>
                <a:rPr lang="da-DK" sz="1100" dirty="0"/>
                <a:t>Krysztof Banasiak reviews </a:t>
              </a:r>
              <a:r>
                <a:rPr lang="en-US" sz="1100" dirty="0"/>
                <a:t>the Applied Thermal Engineering, the International Journal of Refrigeration and the International Journal of Thermal Sciences</a:t>
              </a:r>
              <a:r>
                <a:rPr lang="da-DK" sz="1100" dirty="0"/>
                <a:t>. </a:t>
              </a:r>
            </a:p>
            <a:p>
              <a:pPr algn="just">
                <a:spcAft>
                  <a:spcPts val="0"/>
                </a:spcAft>
              </a:pPr>
              <a:r>
                <a:rPr lang="da-DK" sz="1100" dirty="0"/>
                <a:t>He holds a PhD in Mechnical Engineering/Refrigeration and wrote his dissertation about Heat Recovery. </a:t>
              </a:r>
              <a:endParaRPr lang="en-US" sz="1100" dirty="0"/>
            </a:p>
            <a:p>
              <a:pPr marL="0" indent="0" algn="just">
                <a:spcAft>
                  <a:spcPts val="0"/>
                </a:spcAft>
                <a:buNone/>
              </a:pPr>
              <a:endParaRPr lang="en-US" sz="1200" dirty="0"/>
            </a:p>
            <a:p>
              <a:pPr algn="just">
                <a:spcAft>
                  <a:spcPts val="0"/>
                </a:spcAft>
              </a:pPr>
              <a:endParaRPr lang="en-US" sz="1200" dirty="0"/>
            </a:p>
            <a:p>
              <a:pPr algn="just">
                <a:spcAft>
                  <a:spcPts val="0"/>
                </a:spcAft>
              </a:pPr>
              <a:endParaRPr lang="en-US" sz="12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0AA8104-B16D-45C2-A01F-233AD844D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6349" y="1645830"/>
              <a:ext cx="2158866" cy="216000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407258" y="1645830"/>
            <a:ext cx="3420000" cy="4537450"/>
            <a:chOff x="4280233" y="1645830"/>
            <a:chExt cx="3420000" cy="45374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233" y="1645830"/>
              <a:ext cx="2160000" cy="2160000"/>
            </a:xfrm>
            <a:prstGeom prst="rect">
              <a:avLst/>
            </a:prstGeom>
          </p:spPr>
        </p:pic>
        <p:sp>
          <p:nvSpPr>
            <p:cNvPr id="9" name="Inhaltsplatzhalter 2">
              <a:extLst>
                <a:ext uri="{FF2B5EF4-FFF2-40B4-BE49-F238E27FC236}">
                  <a16:creationId xmlns:a16="http://schemas.microsoft.com/office/drawing/2014/main" id="{F27C254A-B71D-46BF-AA16-8F5FBFC19539}"/>
                </a:ext>
              </a:extLst>
            </p:cNvPr>
            <p:cNvSpPr txBox="1">
              <a:spLocks/>
            </p:cNvSpPr>
            <p:nvPr/>
          </p:nvSpPr>
          <p:spPr>
            <a:xfrm>
              <a:off x="4280233" y="4017435"/>
              <a:ext cx="3420000" cy="2165845"/>
            </a:xfrm>
            <a:prstGeom prst="rect">
              <a:avLst/>
            </a:prstGeom>
          </p:spPr>
          <p:txBody>
            <a:bodyPr/>
            <a:lstStyle>
              <a:lvl1pPr marL="182563" indent="-182563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Verdana" panose="020B060403050404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60363" indent="-1714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Verdana" panose="020B060403050404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2925" indent="-182563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Verdana" panose="020B0604030504040204" pitchFamily="34" charset="0"/>
                <a:buChar char="•"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14375" indent="-1714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Verdana" panose="020B060403050404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03288" indent="-1841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Verdana" panose="020B060403050404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spcAft>
                  <a:spcPts val="0"/>
                </a:spcAft>
              </a:pPr>
              <a:r>
                <a:rPr lang="da-DK" sz="1100" dirty="0"/>
                <a:t>Armin Hafner has worked with SINTEF Energi for nearly 20 years before becomming a Professor in refrigeration technology at NTNU in 2016. </a:t>
              </a:r>
              <a:endParaRPr lang="nb-NO" sz="1100" dirty="0"/>
            </a:p>
            <a:p>
              <a:pPr algn="just">
                <a:spcAft>
                  <a:spcPts val="0"/>
                </a:spcAft>
              </a:pPr>
              <a:r>
                <a:rPr lang="da-DK" sz="1100" dirty="0"/>
                <a:t>He holds a PhD in Mechnical Engineering/Refrigeration. The dissertation was about reversibel mobile AC systems with CO</a:t>
              </a:r>
              <a:r>
                <a:rPr lang="da-DK" sz="1100" baseline="-25000" dirty="0"/>
                <a:t>2</a:t>
              </a:r>
              <a:r>
                <a:rPr lang="da-DK" sz="1100" dirty="0"/>
                <a:t> as working fluid. </a:t>
              </a:r>
            </a:p>
            <a:p>
              <a:pPr algn="just">
                <a:spcAft>
                  <a:spcPts val="0"/>
                </a:spcAft>
              </a:pPr>
              <a:r>
                <a:rPr lang="da-DK" sz="1100" dirty="0"/>
                <a:t>The research focus lies in refrigeration with natural worling fluids, especialy integrated supermarket systems and advanced heat pump chillers.</a:t>
              </a:r>
              <a:endParaRPr lang="en-US" sz="1200" dirty="0"/>
            </a:p>
            <a:p>
              <a:pPr marL="0" indent="0" algn="just">
                <a:spcAft>
                  <a:spcPts val="0"/>
                </a:spcAft>
                <a:buNone/>
              </a:pPr>
              <a:endParaRPr lang="en-US" sz="1200" dirty="0"/>
            </a:p>
            <a:p>
              <a:pPr algn="just">
                <a:spcAft>
                  <a:spcPts val="0"/>
                </a:spcAft>
              </a:pPr>
              <a:endParaRPr lang="en-US" sz="1200" dirty="0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1D299D0D-5A4B-46FD-B214-B24FD6A38E54}"/>
              </a:ext>
            </a:extLst>
          </p:cNvPr>
          <p:cNvSpPr txBox="1">
            <a:spLocks/>
          </p:cNvSpPr>
          <p:nvPr/>
        </p:nvSpPr>
        <p:spPr>
          <a:xfrm>
            <a:off x="4663287" y="242708"/>
            <a:ext cx="2907942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/>
              <a:t>Armin Hafner</a:t>
            </a:r>
            <a:r>
              <a:rPr lang="da-DK" dirty="0">
                <a:ea typeface="Verdana"/>
                <a:cs typeface="Verdana"/>
              </a:rPr>
              <a:t/>
            </a:r>
            <a:br>
              <a:rPr lang="da-DK" dirty="0">
                <a:ea typeface="Verdana"/>
                <a:cs typeface="Verdana"/>
              </a:rPr>
            </a:br>
            <a:r>
              <a:rPr lang="da-DK" dirty="0">
                <a:ea typeface="Verdana"/>
                <a:cs typeface="Verdana"/>
              </a:rPr>
              <a:t>Professor </a:t>
            </a:r>
            <a:r>
              <a:rPr lang="en-US" dirty="0">
                <a:ea typeface="Verdana"/>
                <a:cs typeface="Verdana"/>
              </a:rPr>
              <a:t>NTNU </a:t>
            </a:r>
            <a:endParaRPr lang="da-DK" sz="2933" dirty="0"/>
          </a:p>
        </p:txBody>
      </p:sp>
      <p:grpSp>
        <p:nvGrpSpPr>
          <p:cNvPr id="16" name="Group 15"/>
          <p:cNvGrpSpPr/>
          <p:nvPr/>
        </p:nvGrpSpPr>
        <p:grpSpPr>
          <a:xfrm>
            <a:off x="8534960" y="1645830"/>
            <a:ext cx="3420000" cy="4537450"/>
            <a:chOff x="8094602" y="1645830"/>
            <a:chExt cx="3420000" cy="45374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7684" y="1645830"/>
              <a:ext cx="2160000" cy="2160000"/>
            </a:xfrm>
            <a:prstGeom prst="rect">
              <a:avLst/>
            </a:prstGeom>
          </p:spPr>
        </p:pic>
        <p:sp>
          <p:nvSpPr>
            <p:cNvPr id="12" name="Inhaltsplatzhalter 2">
              <a:extLst>
                <a:ext uri="{FF2B5EF4-FFF2-40B4-BE49-F238E27FC236}">
                  <a16:creationId xmlns:a16="http://schemas.microsoft.com/office/drawing/2014/main" id="{0FED0C8E-39FE-45A8-97B8-F794F7F79B4B}"/>
                </a:ext>
              </a:extLst>
            </p:cNvPr>
            <p:cNvSpPr txBox="1">
              <a:spLocks/>
            </p:cNvSpPr>
            <p:nvPr/>
          </p:nvSpPr>
          <p:spPr>
            <a:xfrm>
              <a:off x="8094602" y="4017435"/>
              <a:ext cx="3420000" cy="2165845"/>
            </a:xfrm>
            <a:prstGeom prst="rect">
              <a:avLst/>
            </a:prstGeom>
          </p:spPr>
          <p:txBody>
            <a:bodyPr/>
            <a:lstStyle>
              <a:lvl1pPr marL="182563" indent="-182563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Verdana" panose="020B060403050404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60363" indent="-1714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Verdana" panose="020B060403050404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2925" indent="-182563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Verdana" panose="020B0604030504040204" pitchFamily="34" charset="0"/>
                <a:buChar char="•"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14375" indent="-1714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Verdana" panose="020B060403050404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03288" indent="-1841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Verdana" panose="020B060403050404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spcAft>
                  <a:spcPts val="0"/>
                </a:spcAft>
              </a:pPr>
              <a:r>
                <a:rPr lang="en-US" sz="1100" dirty="0"/>
                <a:t>Ángel Álvarez Pardiñas holds a PhD in Refrigeration and Heat Transfer from the University of Vigo (Spain). The main focus was on ammonia boiling processes on tubes. </a:t>
              </a:r>
            </a:p>
            <a:p>
              <a:pPr algn="just">
                <a:spcAft>
                  <a:spcPts val="0"/>
                </a:spcAft>
              </a:pPr>
              <a:r>
                <a:rPr lang="en-US" sz="1100" dirty="0"/>
                <a:t>He continued his career as researcher at NTNU (Norway) within the project </a:t>
              </a:r>
              <a:r>
                <a:rPr lang="en-US" sz="1100" dirty="0" err="1"/>
                <a:t>SuperSmart</a:t>
              </a:r>
              <a:r>
                <a:rPr lang="en-US" sz="1100" dirty="0"/>
                <a:t>-Rack. The project’s main purpose was to enhance the performance of R744 compressor racks for supermarkets using both experimental and numerical tools.</a:t>
              </a:r>
              <a:endParaRPr lang="en-US" sz="1200" dirty="0"/>
            </a:p>
            <a:p>
              <a:pPr algn="just">
                <a:spcAft>
                  <a:spcPts val="0"/>
                </a:spcAft>
              </a:pP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44007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A5C26A1-04FF-4EF0-B3C9-F60169FE5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1600" dirty="0">
                <a:solidFill>
                  <a:schemeClr val="accent1"/>
                </a:solidFill>
              </a:rPr>
              <a:t>Energy Smart Supermarkets</a:t>
            </a:r>
            <a:r>
              <a:rPr lang="da-DK" sz="1600" b="1" dirty="0"/>
              <a:t/>
            </a:r>
            <a:br>
              <a:rPr lang="da-DK" sz="1600" b="1" dirty="0"/>
            </a:br>
            <a:r>
              <a:rPr lang="da-DK" b="1" dirty="0"/>
              <a:t>CO</a:t>
            </a:r>
            <a:r>
              <a:rPr lang="da-DK" b="1" baseline="-25000" dirty="0"/>
              <a:t>2</a:t>
            </a:r>
            <a:r>
              <a:rPr lang="da-DK" b="1" dirty="0"/>
              <a:t> units for Supermarkets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93B4F-E35F-4B7E-BDA5-2135E8742B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48559" y="1501467"/>
            <a:ext cx="4708478" cy="4028825"/>
          </a:xfrm>
        </p:spPr>
        <p:txBody>
          <a:bodyPr/>
          <a:lstStyle/>
          <a:p>
            <a:pPr marL="0" indent="0">
              <a:buNone/>
            </a:pPr>
            <a:r>
              <a:rPr lang="da-DK" sz="2000" b="1" dirty="0"/>
              <a:t>Current state: +20000 supermarkets </a:t>
            </a:r>
            <a:r>
              <a:rPr lang="da-DK" sz="2000" dirty="0"/>
              <a:t>applying CO</a:t>
            </a:r>
            <a:r>
              <a:rPr lang="da-DK" sz="2000" baseline="-25000" dirty="0"/>
              <a:t>2</a:t>
            </a:r>
            <a:r>
              <a:rPr lang="da-DK" sz="2000" dirty="0"/>
              <a:t> as working fluid (R744)</a:t>
            </a:r>
          </a:p>
          <a:p>
            <a:pPr marL="531495" indent="-531495"/>
            <a:r>
              <a:rPr lang="da-DK" sz="2000" dirty="0"/>
              <a:t>annual reduction of </a:t>
            </a:r>
            <a:r>
              <a:rPr lang="da-DK" sz="2000" b="1" dirty="0"/>
              <a:t>19 million metric tons </a:t>
            </a:r>
            <a:r>
              <a:rPr lang="da-DK" sz="2000" dirty="0"/>
              <a:t>of CO</a:t>
            </a:r>
            <a:r>
              <a:rPr lang="da-DK" sz="2000" baseline="-25000" dirty="0"/>
              <a:t>2</a:t>
            </a:r>
            <a:r>
              <a:rPr lang="da-DK" sz="2000" dirty="0"/>
              <a:t> </a:t>
            </a:r>
            <a:r>
              <a:rPr lang="da-DK" sz="2000" baseline="-25000" dirty="0"/>
              <a:t>equ</a:t>
            </a:r>
            <a:r>
              <a:rPr lang="da-DK" sz="2000" dirty="0"/>
              <a:t>, due to replacement of HFC and energy efficiency improvement</a:t>
            </a:r>
            <a:endParaRPr lang="da-DK" sz="2000" dirty="0">
              <a:ea typeface="Verdana"/>
              <a:cs typeface="Verdana"/>
            </a:endParaRPr>
          </a:p>
          <a:p>
            <a:pPr marL="531495" indent="-531495"/>
            <a:r>
              <a:rPr lang="da-DK" sz="2000" b="1" dirty="0"/>
              <a:t>1.6 TWh/a </a:t>
            </a:r>
            <a:r>
              <a:rPr lang="da-DK" sz="2000" dirty="0"/>
              <a:t>reduced energy demand</a:t>
            </a:r>
            <a:endParaRPr lang="da-DK" sz="2000" dirty="0">
              <a:ea typeface="Verdana"/>
              <a:cs typeface="Verdana"/>
            </a:endParaRPr>
          </a:p>
          <a:p>
            <a:pPr marL="531495" indent="-531495"/>
            <a:r>
              <a:rPr lang="da-DK" sz="2000" b="1" dirty="0"/>
              <a:t>65 mill €/a </a:t>
            </a:r>
            <a:r>
              <a:rPr lang="da-DK" sz="2000" dirty="0"/>
              <a:t>reduced cost for </a:t>
            </a:r>
            <a:r>
              <a:rPr lang="da-DK" sz="2000" dirty="0" smtClean="0"/>
              <a:t>energy</a:t>
            </a:r>
            <a:endParaRPr lang="da-DK" sz="2000" dirty="0">
              <a:ea typeface="Verdana"/>
              <a:cs typeface="Verdana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" b="-187"/>
          <a:stretch/>
        </p:blipFill>
        <p:spPr>
          <a:xfrm>
            <a:off x="219312" y="1446982"/>
            <a:ext cx="6291250" cy="3817754"/>
          </a:xfr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9CFC764B-1EFD-4D92-9B80-4DCFAD0C421F}"/>
              </a:ext>
            </a:extLst>
          </p:cNvPr>
          <p:cNvSpPr txBox="1"/>
          <p:nvPr/>
        </p:nvSpPr>
        <p:spPr>
          <a:xfrm>
            <a:off x="9211733" y="355601"/>
            <a:ext cx="27432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hlinkClick r:id="rId4"/>
              </a:rPr>
              <a:t>https://www.regjeringen.no/contentassets/816c63dcb0ea49768ec03cd64828af5a/effekter_av_energiforskningen.pdf</a:t>
            </a:r>
            <a:r>
              <a:rPr lang="en-US" sz="1200" dirty="0"/>
              <a:t> 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4897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A5C26A1-04FF-4EF0-B3C9-F60169FE5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1600" dirty="0">
                <a:solidFill>
                  <a:schemeClr val="accent1"/>
                </a:solidFill>
              </a:rPr>
              <a:t>Energy Smart Supermarkets</a:t>
            </a:r>
            <a:r>
              <a:rPr lang="da-DK" sz="1600" b="1" dirty="0"/>
              <a:t/>
            </a:r>
            <a:br>
              <a:rPr lang="da-DK" sz="1600" b="1" dirty="0"/>
            </a:br>
            <a:r>
              <a:rPr lang="da-DK" b="1" dirty="0"/>
              <a:t>Why </a:t>
            </a:r>
            <a:r>
              <a:rPr lang="da-DK" b="1" dirty="0" smtClean="0"/>
              <a:t>integrated CO</a:t>
            </a:r>
            <a:r>
              <a:rPr lang="da-DK" b="1" baseline="-25000" dirty="0" smtClean="0"/>
              <a:t>2</a:t>
            </a:r>
            <a:r>
              <a:rPr lang="da-DK" b="1" dirty="0" smtClean="0"/>
              <a:t> units?</a:t>
            </a:r>
            <a:endParaRPr lang="da-DK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58800" y="1744980"/>
            <a:ext cx="6881283" cy="4276418"/>
          </a:xfrm>
        </p:spPr>
        <p:txBody>
          <a:bodyPr/>
          <a:lstStyle/>
          <a:p>
            <a:r>
              <a:rPr lang="nb-NO" sz="2400" b="1" dirty="0" err="1" smtClean="0"/>
              <a:t>Safety</a:t>
            </a:r>
            <a:endParaRPr lang="nb-NO" sz="2400" dirty="0" smtClean="0"/>
          </a:p>
          <a:p>
            <a:r>
              <a:rPr lang="nb-NO" sz="2400" b="1" dirty="0" smtClean="0"/>
              <a:t>Energy </a:t>
            </a:r>
            <a:r>
              <a:rPr lang="nb-NO" sz="2400" b="1" dirty="0" err="1" smtClean="0"/>
              <a:t>savings</a:t>
            </a:r>
            <a:endParaRPr lang="nb-NO" sz="2400" b="1" dirty="0" smtClean="0"/>
          </a:p>
          <a:p>
            <a:r>
              <a:rPr lang="en-US" sz="2400" b="1" dirty="0"/>
              <a:t>Reduced total costs of </a:t>
            </a:r>
            <a:r>
              <a:rPr lang="en-US" sz="2400" b="1" dirty="0" smtClean="0"/>
              <a:t>ownership</a:t>
            </a:r>
          </a:p>
          <a:p>
            <a:pPr lvl="1"/>
            <a:r>
              <a:rPr lang="en-US" sz="2400" b="1" dirty="0"/>
              <a:t>CAPEX </a:t>
            </a:r>
            <a:r>
              <a:rPr lang="en-US" sz="2400" b="1" dirty="0" smtClean="0"/>
              <a:t>(≈)</a:t>
            </a:r>
          </a:p>
          <a:p>
            <a:pPr lvl="1"/>
            <a:r>
              <a:rPr lang="en-US" sz="2400" b="1" dirty="0" smtClean="0"/>
              <a:t>OPEX (+)</a:t>
            </a:r>
          </a:p>
          <a:p>
            <a:r>
              <a:rPr lang="en-US" sz="2400" b="1" dirty="0" smtClean="0"/>
              <a:t>Reduced number of plug-ins</a:t>
            </a:r>
            <a:endParaRPr lang="en-US" sz="2400" b="1" dirty="0"/>
          </a:p>
          <a:p>
            <a:r>
              <a:rPr lang="nb-NO" sz="2400" b="1" dirty="0" err="1" smtClean="0"/>
              <a:t>Improved</a:t>
            </a:r>
            <a:r>
              <a:rPr lang="nb-NO" sz="2400" b="1" dirty="0" smtClean="0"/>
              <a:t> </a:t>
            </a:r>
            <a:r>
              <a:rPr lang="nb-NO" sz="2400" b="1" dirty="0" err="1" smtClean="0"/>
              <a:t>reliability</a:t>
            </a:r>
            <a:r>
              <a:rPr lang="nb-NO" sz="2400" b="1" dirty="0" smtClean="0"/>
              <a:t> </a:t>
            </a:r>
            <a:endParaRPr lang="nb-NO" sz="2400" b="1" dirty="0"/>
          </a:p>
          <a:p>
            <a:r>
              <a:rPr lang="nb-NO" sz="2400" b="1" dirty="0" smtClean="0"/>
              <a:t>Business </a:t>
            </a:r>
            <a:r>
              <a:rPr lang="nb-NO" sz="2400" b="1" dirty="0" err="1" smtClean="0"/>
              <a:t>opportunity</a:t>
            </a:r>
            <a:endParaRPr lang="nb-NO" sz="2400" b="1" dirty="0" smtClean="0"/>
          </a:p>
          <a:p>
            <a:endParaRPr lang="nb-NO" sz="2400" dirty="0" smtClean="0"/>
          </a:p>
          <a:p>
            <a:pPr lvl="1"/>
            <a:endParaRPr lang="nb-NO" sz="2400" dirty="0"/>
          </a:p>
        </p:txBody>
      </p:sp>
      <p:pic>
        <p:nvPicPr>
          <p:cNvPr id="8" name="Picture Placeholder 13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2" t="6421" r="9497" b="662"/>
          <a:stretch/>
        </p:blipFill>
        <p:spPr>
          <a:xfrm>
            <a:off x="7147560" y="1113482"/>
            <a:ext cx="4583371" cy="5135880"/>
          </a:xfrm>
        </p:spPr>
      </p:pic>
    </p:spTree>
    <p:extLst>
      <p:ext uri="{BB962C8B-B14F-4D97-AF65-F5344CB8AC3E}">
        <p14:creationId xmlns:p14="http://schemas.microsoft.com/office/powerpoint/2010/main" val="315404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2A5C26A1-04FF-4EF0-B3C9-F60169FE5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1600" dirty="0">
                <a:solidFill>
                  <a:schemeClr val="accent1"/>
                </a:solidFill>
              </a:rPr>
              <a:t>Energy Smart Supermarkets</a:t>
            </a:r>
            <a:r>
              <a:rPr lang="da-DK" sz="1600" b="1" dirty="0"/>
              <a:t/>
            </a:r>
            <a:br>
              <a:rPr lang="da-DK" sz="1600" b="1" dirty="0"/>
            </a:br>
            <a:r>
              <a:rPr lang="da-DK" b="1" dirty="0"/>
              <a:t>Integrated CO</a:t>
            </a:r>
            <a:r>
              <a:rPr lang="da-DK" b="1" baseline="-25000" dirty="0"/>
              <a:t>2</a:t>
            </a:r>
            <a:r>
              <a:rPr lang="da-DK" b="1" dirty="0"/>
              <a:t> units for Supermarkets </a:t>
            </a:r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8" r="18148"/>
          <a:stretch>
            <a:fillRect/>
          </a:stretch>
        </p:blipFill>
        <p:spPr>
          <a:xfrm>
            <a:off x="941574" y="1341448"/>
            <a:ext cx="3974400" cy="46799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4503" y="1370290"/>
            <a:ext cx="2568541" cy="508547"/>
          </a:xfrm>
          <a:prstGeom prst="rect">
            <a:avLst/>
          </a:prstGeom>
          <a:solidFill>
            <a:srgbClr val="DC08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gl-ES" sz="2200" kern="1200" dirty="0" err="1"/>
              <a:t>Compressor</a:t>
            </a:r>
            <a:r>
              <a:rPr lang="gl-ES" sz="2200" kern="1200" dirty="0"/>
              <a:t> </a:t>
            </a:r>
            <a:r>
              <a:rPr lang="gl-ES" sz="2200" kern="1200" dirty="0" err="1"/>
              <a:t>Pack</a:t>
            </a:r>
            <a:endParaRPr lang="nb-NO" sz="2200" kern="1200" dirty="0"/>
          </a:p>
        </p:txBody>
      </p:sp>
      <p:sp>
        <p:nvSpPr>
          <p:cNvPr id="3" name="Rounded Rectangle 2"/>
          <p:cNvSpPr/>
          <p:nvPr/>
        </p:nvSpPr>
        <p:spPr>
          <a:xfrm>
            <a:off x="5418944" y="1993516"/>
            <a:ext cx="6218488" cy="3020690"/>
          </a:xfrm>
          <a:prstGeom prst="roundRect">
            <a:avLst/>
          </a:prstGeom>
          <a:noFill/>
          <a:ln w="57150">
            <a:solidFill>
              <a:srgbClr val="DC08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7243918" y="1745599"/>
            <a:ext cx="2568541" cy="508547"/>
          </a:xfrm>
          <a:prstGeom prst="rect">
            <a:avLst/>
          </a:prstGeom>
          <a:solidFill>
            <a:srgbClr val="DC08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gl-ES" sz="2200" kern="1200" dirty="0" err="1"/>
              <a:t>Supermarket</a:t>
            </a:r>
            <a:endParaRPr lang="nb-NO" sz="2200" kern="1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5789276" y="2389849"/>
            <a:ext cx="5477825" cy="1192795"/>
            <a:chOff x="5618903" y="1737782"/>
            <a:chExt cx="5477825" cy="1057884"/>
          </a:xfrm>
        </p:grpSpPr>
        <p:sp>
          <p:nvSpPr>
            <p:cNvPr id="11" name="TextBox 10"/>
            <p:cNvSpPr txBox="1"/>
            <p:nvPr/>
          </p:nvSpPr>
          <p:spPr>
            <a:xfrm>
              <a:off x="5618903" y="1737782"/>
              <a:ext cx="2568541" cy="1057884"/>
            </a:xfrm>
            <a:prstGeom prst="rect">
              <a:avLst/>
            </a:prstGeom>
            <a:solidFill>
              <a:srgbClr val="DC081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gl-ES" sz="2200" kern="1200" dirty="0"/>
                <a:t>LT Refrigeration</a:t>
              </a:r>
            </a:p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gl-ES" sz="2200" dirty="0" err="1"/>
                <a:t>Freezing</a:t>
              </a:r>
              <a:r>
                <a:rPr lang="gl-ES" sz="2200" dirty="0"/>
                <a:t> of </a:t>
              </a:r>
              <a:r>
                <a:rPr lang="gl-ES" sz="2200" dirty="0" err="1"/>
                <a:t>foodstuff</a:t>
              </a:r>
              <a:r>
                <a:rPr lang="gl-ES" sz="2200" dirty="0"/>
                <a:t> @-18</a:t>
              </a:r>
              <a:r>
                <a:rPr lang="gl-ES" sz="2400" dirty="0"/>
                <a:t>°C</a:t>
              </a:r>
              <a:r>
                <a:rPr lang="gl-ES" sz="2200" dirty="0"/>
                <a:t> </a:t>
              </a:r>
              <a:endParaRPr lang="nb-NO" sz="2200" kern="1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528187" y="1737782"/>
              <a:ext cx="2568541" cy="1057884"/>
            </a:xfrm>
            <a:prstGeom prst="rect">
              <a:avLst/>
            </a:prstGeom>
            <a:solidFill>
              <a:srgbClr val="DC081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gl-ES" sz="2200" kern="1200" dirty="0"/>
                <a:t>MT Refrigeration</a:t>
              </a:r>
            </a:p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gl-ES" sz="2200" dirty="0" err="1"/>
                <a:t>Chilling</a:t>
              </a:r>
              <a:r>
                <a:rPr lang="gl-ES" sz="2200" dirty="0"/>
                <a:t> of </a:t>
              </a:r>
              <a:r>
                <a:rPr lang="gl-ES" sz="2200" dirty="0" err="1"/>
                <a:t>foodstuff</a:t>
              </a:r>
              <a:r>
                <a:rPr lang="gl-ES" sz="2200" dirty="0"/>
                <a:t> @2</a:t>
              </a:r>
              <a:r>
                <a:rPr lang="gl-ES" sz="2400" dirty="0"/>
                <a:t>°C</a:t>
              </a:r>
              <a:r>
                <a:rPr lang="gl-ES" sz="2200" dirty="0"/>
                <a:t> </a:t>
              </a:r>
              <a:endParaRPr lang="nb-NO" sz="2200" kern="1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612294" y="3815098"/>
            <a:ext cx="5831788" cy="1008000"/>
            <a:chOff x="5656871" y="3220185"/>
            <a:chExt cx="5831788" cy="1008000"/>
          </a:xfrm>
        </p:grpSpPr>
        <p:sp>
          <p:nvSpPr>
            <p:cNvPr id="14" name="TextBox 13"/>
            <p:cNvSpPr txBox="1"/>
            <p:nvPr/>
          </p:nvSpPr>
          <p:spPr>
            <a:xfrm>
              <a:off x="5656871" y="3220185"/>
              <a:ext cx="1800000" cy="1008000"/>
            </a:xfrm>
            <a:prstGeom prst="rect">
              <a:avLst/>
            </a:prstGeom>
            <a:solidFill>
              <a:srgbClr val="DC081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gl-ES" sz="2200" kern="1200" dirty="0"/>
                <a:t>AC</a:t>
              </a: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gl-ES" sz="2200" dirty="0"/>
                <a:t>@22</a:t>
              </a:r>
              <a:r>
                <a:rPr lang="gl-ES" sz="2000" dirty="0"/>
                <a:t>°C</a:t>
              </a:r>
              <a:endParaRPr lang="nb-NO" sz="2200" kern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72765" y="3220185"/>
              <a:ext cx="1800000" cy="1008000"/>
            </a:xfrm>
            <a:prstGeom prst="rect">
              <a:avLst/>
            </a:prstGeom>
            <a:solidFill>
              <a:srgbClr val="DC081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gl-ES" sz="2200" kern="1200" dirty="0" err="1"/>
                <a:t>Heating</a:t>
              </a:r>
              <a:endParaRPr lang="gl-ES" sz="2200" kern="1200" dirty="0"/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gl-ES" sz="2200" dirty="0"/>
                <a:t>@45 / 55 </a:t>
              </a:r>
              <a:r>
                <a:rPr lang="gl-ES" sz="2000" dirty="0"/>
                <a:t>°C</a:t>
              </a:r>
              <a:endParaRPr lang="nb-NO" sz="2200" kern="1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688659" y="3220185"/>
              <a:ext cx="1800000" cy="1008000"/>
            </a:xfrm>
            <a:prstGeom prst="rect">
              <a:avLst/>
            </a:prstGeom>
            <a:solidFill>
              <a:srgbClr val="DC081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gl-ES" sz="2200" kern="1200" dirty="0" err="1"/>
                <a:t>Domestic</a:t>
              </a:r>
              <a:r>
                <a:rPr lang="gl-ES" sz="2200" kern="1200" dirty="0"/>
                <a:t> </a:t>
              </a:r>
              <a:r>
                <a:rPr lang="gl-ES" sz="2200" kern="1200" dirty="0" err="1"/>
                <a:t>hot</a:t>
              </a:r>
              <a:r>
                <a:rPr lang="gl-ES" sz="2200" kern="1200" dirty="0"/>
                <a:t> </a:t>
              </a:r>
              <a:r>
                <a:rPr lang="gl-ES" sz="2200" kern="1200" dirty="0" err="1"/>
                <a:t>water</a:t>
              </a:r>
              <a:endParaRPr lang="gl-ES" sz="2200" kern="1200" dirty="0"/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gl-ES" sz="2200" dirty="0"/>
                <a:t>@≤90</a:t>
              </a:r>
              <a:r>
                <a:rPr lang="gl-ES" sz="2000" dirty="0"/>
                <a:t>°C</a:t>
              </a:r>
              <a:endParaRPr lang="nb-NO" sz="2200" kern="1200" dirty="0"/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5418944" y="3718346"/>
            <a:ext cx="6218488" cy="1577553"/>
          </a:xfrm>
          <a:prstGeom prst="roundRect">
            <a:avLst/>
          </a:prstGeom>
          <a:noFill/>
          <a:ln w="571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 dirty="0" err="1"/>
          </a:p>
        </p:txBody>
      </p:sp>
      <p:sp>
        <p:nvSpPr>
          <p:cNvPr id="20" name="TextBox 19"/>
          <p:cNvSpPr txBox="1"/>
          <p:nvPr/>
        </p:nvSpPr>
        <p:spPr>
          <a:xfrm>
            <a:off x="7243918" y="5033432"/>
            <a:ext cx="2568541" cy="50854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gl-ES" sz="2200" kern="1200" dirty="0" err="1"/>
              <a:t>Other</a:t>
            </a:r>
            <a:r>
              <a:rPr lang="gl-ES" sz="2200" kern="1200" dirty="0"/>
              <a:t> </a:t>
            </a:r>
            <a:r>
              <a:rPr lang="gl-ES" sz="2200" kern="1200" dirty="0" err="1"/>
              <a:t>users</a:t>
            </a:r>
            <a:endParaRPr lang="nb-NO" sz="2200" kern="1200" dirty="0"/>
          </a:p>
        </p:txBody>
      </p:sp>
    </p:spTree>
    <p:extLst>
      <p:ext uri="{BB962C8B-B14F-4D97-AF65-F5344CB8AC3E}">
        <p14:creationId xmlns:p14="http://schemas.microsoft.com/office/powerpoint/2010/main" val="22943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2A5C26A1-04FF-4EF0-B3C9-F60169FE5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1600" dirty="0">
                <a:solidFill>
                  <a:schemeClr val="accent1"/>
                </a:solidFill>
              </a:rPr>
              <a:t>Energy Smart Supermarkets</a:t>
            </a:r>
            <a:r>
              <a:rPr lang="da-DK" sz="1600" b="1" dirty="0"/>
              <a:t/>
            </a:r>
            <a:br>
              <a:rPr lang="da-DK" sz="1600" b="1" dirty="0"/>
            </a:br>
            <a:r>
              <a:rPr lang="da-DK" b="1" dirty="0"/>
              <a:t>Integrated CO</a:t>
            </a:r>
            <a:r>
              <a:rPr lang="da-DK" b="1" baseline="-25000" dirty="0"/>
              <a:t>2</a:t>
            </a:r>
            <a:r>
              <a:rPr lang="da-DK" b="1" dirty="0"/>
              <a:t> units for Supermarkets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584" y="1052186"/>
            <a:ext cx="4145942" cy="16062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08649" y="2484697"/>
            <a:ext cx="4158641" cy="461663"/>
          </a:xfrm>
          <a:prstGeom prst="rect">
            <a:avLst/>
          </a:prstGeom>
          <a:solidFill>
            <a:schemeClr val="bg1"/>
          </a:solidFill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algn="ctr"/>
            <a:r>
              <a:rPr lang="nb-NO" dirty="0"/>
              <a:t>www.ntnu.edu/multipack</a:t>
            </a:r>
            <a:endParaRPr kumimoji="0" lang="nb-NO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47" name="Text Placeholder 2">
            <a:extLst>
              <a:ext uri="{FF2B5EF4-FFF2-40B4-BE49-F238E27FC236}">
                <a16:creationId xmlns:a16="http://schemas.microsoft.com/office/drawing/2014/main" id="{1F793B4F-E35F-4B7E-BDA5-2135E8742B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71410" y="3819832"/>
            <a:ext cx="4789962" cy="2421552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MultiPACK Demo site for warm European regions</a:t>
            </a:r>
          </a:p>
          <a:p>
            <a:pPr marL="182245" indent="-182245"/>
            <a:r>
              <a:rPr lang="en-US" sz="2000" b="1" dirty="0"/>
              <a:t>Parallel compression </a:t>
            </a:r>
            <a:endParaRPr lang="en-US" sz="2000" b="1" dirty="0" smtClean="0"/>
          </a:p>
          <a:p>
            <a:pPr marL="182245" indent="-182245"/>
            <a:r>
              <a:rPr lang="en-US" sz="2000" b="1" dirty="0" smtClean="0"/>
              <a:t>AC/heat pump integration</a:t>
            </a:r>
            <a:endParaRPr lang="en-US" sz="2000" b="1" dirty="0" smtClean="0">
              <a:ea typeface="Verdana"/>
              <a:cs typeface="Verdana"/>
            </a:endParaRPr>
          </a:p>
          <a:p>
            <a:pPr marL="182245" indent="-182245"/>
            <a:r>
              <a:rPr lang="en-US" sz="2000" b="1" dirty="0" smtClean="0"/>
              <a:t>Flooded evaporators</a:t>
            </a:r>
          </a:p>
          <a:p>
            <a:pPr marL="182245" indent="-182245"/>
            <a:r>
              <a:rPr lang="en-US" sz="2000" b="1" dirty="0" smtClean="0">
                <a:ea typeface="Verdana"/>
                <a:cs typeface="Verdana"/>
              </a:rPr>
              <a:t>Vapor/liquid ejectors</a:t>
            </a:r>
            <a:endParaRPr lang="en-US" sz="2000" b="1" dirty="0" smtClean="0">
              <a:ea typeface="Verdana"/>
              <a:cs typeface="Verdana"/>
            </a:endParaRP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/>
          </a:p>
        </p:txBody>
      </p:sp>
      <p:pic>
        <p:nvPicPr>
          <p:cNvPr id="348" name="Picture 3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3599" y="2930196"/>
            <a:ext cx="1263691" cy="81299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80219" y="1061876"/>
            <a:ext cx="6622026" cy="5179508"/>
            <a:chOff x="280219" y="1061876"/>
            <a:chExt cx="6622026" cy="517950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0219" y="1061876"/>
              <a:ext cx="6622026" cy="5179508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" name="Rectangle 1"/>
            <p:cNvSpPr/>
            <p:nvPr/>
          </p:nvSpPr>
          <p:spPr>
            <a:xfrm>
              <a:off x="5766179" y="5179325"/>
              <a:ext cx="1125940" cy="106205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noProof="0" dirty="0" err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16051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A4E3333-5AF3-4E18-BC42-3667AA5431D4}"/>
              </a:ext>
            </a:extLst>
          </p:cNvPr>
          <p:cNvCxnSpPr>
            <a:cxnSpLocks/>
          </p:cNvCxnSpPr>
          <p:nvPr/>
        </p:nvCxnSpPr>
        <p:spPr>
          <a:xfrm flipH="1">
            <a:off x="6151350" y="1595902"/>
            <a:ext cx="13" cy="4800000"/>
          </a:xfrm>
          <a:prstGeom prst="line">
            <a:avLst/>
          </a:prstGeom>
          <a:ln w="190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6">
            <a:extLst>
              <a:ext uri="{FF2B5EF4-FFF2-40B4-BE49-F238E27FC236}">
                <a16:creationId xmlns:a16="http://schemas.microsoft.com/office/drawing/2014/main" id="{2A5C26A1-04FF-4EF0-B3C9-F60169FE5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1600" dirty="0">
                <a:solidFill>
                  <a:schemeClr val="accent1"/>
                </a:solidFill>
              </a:rPr>
              <a:t>Energy Smart Supermarkets</a:t>
            </a:r>
            <a:r>
              <a:rPr lang="da-DK" sz="1600" b="1" dirty="0"/>
              <a:t/>
            </a:r>
            <a:br>
              <a:rPr lang="da-DK" sz="1600" b="1" dirty="0"/>
            </a:br>
            <a:r>
              <a:rPr lang="da-DK" b="1" dirty="0"/>
              <a:t>Integrated CO</a:t>
            </a:r>
            <a:r>
              <a:rPr lang="da-DK" b="1" baseline="-25000" dirty="0"/>
              <a:t>2</a:t>
            </a:r>
            <a:r>
              <a:rPr lang="da-DK" b="1" dirty="0"/>
              <a:t> units for Supermarkets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24495" y="1141262"/>
            <a:ext cx="5040000" cy="2340000"/>
            <a:chOff x="524495" y="1141262"/>
            <a:chExt cx="5040000" cy="2340000"/>
          </a:xfrm>
        </p:grpSpPr>
        <p:sp>
          <p:nvSpPr>
            <p:cNvPr id="26" name="Text Box 7">
              <a:extLst>
                <a:ext uri="{FF2B5EF4-FFF2-40B4-BE49-F238E27FC236}">
                  <a16:creationId xmlns:a16="http://schemas.microsoft.com/office/drawing/2014/main" id="{AE0CD01D-B686-4142-AC5C-895216006B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495" y="1141262"/>
              <a:ext cx="5040000" cy="2340000"/>
            </a:xfrm>
            <a:prstGeom prst="rect">
              <a:avLst/>
            </a:prstGeom>
            <a:solidFill>
              <a:srgbClr val="DC0810"/>
            </a:solidFill>
            <a:ln w="9525">
              <a:noFill/>
              <a:miter lim="800000"/>
              <a:headEnd/>
              <a:tailEnd/>
            </a:ln>
          </p:spPr>
          <p:txBody>
            <a:bodyPr wrap="none" lIns="60960" tIns="30480" rIns="60960" bIns="30480">
              <a:no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Flooded evaporators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4496" y="1480398"/>
              <a:ext cx="3179999" cy="190800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6627506" y="1480398"/>
            <a:ext cx="5040000" cy="2340000"/>
            <a:chOff x="6610573" y="1480398"/>
            <a:chExt cx="5040000" cy="2340000"/>
          </a:xfrm>
        </p:grpSpPr>
        <p:sp>
          <p:nvSpPr>
            <p:cNvPr id="37" name="Text Box 7">
              <a:extLst>
                <a:ext uri="{FF2B5EF4-FFF2-40B4-BE49-F238E27FC236}">
                  <a16:creationId xmlns:a16="http://schemas.microsoft.com/office/drawing/2014/main" id="{AE0CD01D-B686-4142-AC5C-895216006B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0573" y="1480398"/>
              <a:ext cx="5040000" cy="2340000"/>
            </a:xfrm>
            <a:prstGeom prst="rect">
              <a:avLst/>
            </a:prstGeom>
            <a:solidFill>
              <a:srgbClr val="DC0810"/>
            </a:solidFill>
            <a:ln w="9525">
              <a:noFill/>
              <a:miter lim="800000"/>
              <a:headEnd/>
              <a:tailEnd/>
            </a:ln>
          </p:spPr>
          <p:txBody>
            <a:bodyPr wrap="none" lIns="60960" tIns="30480" rIns="60960" bIns="30480">
              <a:noAutofit/>
            </a:bodyPr>
            <a:lstStyle/>
            <a:p>
              <a:pPr algn="r"/>
              <a:r>
                <a:rPr lang="en-US" sz="1600" b="1" dirty="0">
                  <a:solidFill>
                    <a:schemeClr val="bg1"/>
                  </a:solidFill>
                </a:rPr>
                <a:t>Ejector supported operation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92F3C1-AA50-4802-9E6A-6290B0DD38C2}"/>
                </a:ext>
              </a:extLst>
            </p:cNvPr>
            <p:cNvSpPr/>
            <p:nvPr/>
          </p:nvSpPr>
          <p:spPr>
            <a:xfrm>
              <a:off x="6755150" y="2009900"/>
              <a:ext cx="298266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bg1"/>
                  </a:solidFill>
                </a:rPr>
                <a:t>Shifting </a:t>
              </a:r>
              <a:r>
                <a:rPr lang="en-US" sz="1400" dirty="0">
                  <a:solidFill>
                    <a:schemeClr val="bg1"/>
                  </a:solidFill>
                </a:rPr>
                <a:t>load from MT to AUX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bg1"/>
                  </a:solidFill>
                </a:rPr>
                <a:t>Liquid pumping</a:t>
              </a:r>
              <a:endParaRPr lang="en-US" sz="1400" dirty="0">
                <a:solidFill>
                  <a:schemeClr val="bg1"/>
                </a:solidFill>
              </a:endParaRP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bg1"/>
                  </a:solidFill>
                </a:rPr>
                <a:t>AC loop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bg1"/>
                  </a:solidFill>
                </a:rPr>
                <a:t>Other </a:t>
              </a:r>
              <a:r>
                <a:rPr lang="en-US" sz="1400" dirty="0">
                  <a:solidFill>
                    <a:schemeClr val="bg1"/>
                  </a:solidFill>
                </a:rPr>
                <a:t>uses: oil pumping, replacement LT compressors, open cabinets. 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32" r="16536"/>
            <a:stretch/>
          </p:blipFill>
          <p:spPr>
            <a:xfrm>
              <a:off x="9932194" y="1894149"/>
              <a:ext cx="1593056" cy="165674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9" name="Text Box 7">
            <a:extLst>
              <a:ext uri="{FF2B5EF4-FFF2-40B4-BE49-F238E27FC236}">
                <a16:creationId xmlns:a16="http://schemas.microsoft.com/office/drawing/2014/main" id="{AE0CD01D-B686-4142-AC5C-895216006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7506" y="3964645"/>
            <a:ext cx="5040000" cy="2340000"/>
          </a:xfrm>
          <a:prstGeom prst="rect">
            <a:avLst/>
          </a:prstGeom>
          <a:solidFill>
            <a:srgbClr val="DC0810"/>
          </a:solidFill>
          <a:ln w="9525">
            <a:noFill/>
            <a:miter lim="800000"/>
            <a:headEnd/>
            <a:tailEnd/>
          </a:ln>
        </p:spPr>
        <p:txBody>
          <a:bodyPr wrap="none" lIns="60960" tIns="30480" rIns="60960" bIns="30480">
            <a:no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</a:rPr>
              <a:t>Adaptation of compressor pack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4495" y="3616440"/>
            <a:ext cx="5040000" cy="2340000"/>
            <a:chOff x="507562" y="3616440"/>
            <a:chExt cx="5040000" cy="2340000"/>
          </a:xfrm>
        </p:grpSpPr>
        <p:sp>
          <p:nvSpPr>
            <p:cNvPr id="63" name="Text Box 7">
              <a:extLst>
                <a:ext uri="{FF2B5EF4-FFF2-40B4-BE49-F238E27FC236}">
                  <a16:creationId xmlns:a16="http://schemas.microsoft.com/office/drawing/2014/main" id="{AE0CD01D-B686-4142-AC5C-895216006B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562" y="3616440"/>
              <a:ext cx="5040000" cy="2340000"/>
            </a:xfrm>
            <a:prstGeom prst="rect">
              <a:avLst/>
            </a:prstGeom>
            <a:solidFill>
              <a:srgbClr val="DC0810"/>
            </a:solidFill>
            <a:ln w="9525">
              <a:noFill/>
              <a:miter lim="800000"/>
              <a:headEnd/>
              <a:tailEnd/>
            </a:ln>
          </p:spPr>
          <p:txBody>
            <a:bodyPr wrap="none" lIns="60960" tIns="30480" rIns="60960" bIns="30480">
              <a:no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AC integration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192F3C1-AA50-4802-9E6A-6290B0DD38C2}"/>
                </a:ext>
              </a:extLst>
            </p:cNvPr>
            <p:cNvSpPr/>
            <p:nvPr/>
          </p:nvSpPr>
          <p:spPr>
            <a:xfrm>
              <a:off x="521664" y="3983953"/>
              <a:ext cx="245837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bg1"/>
                  </a:solidFill>
                </a:rPr>
                <a:t>Air </a:t>
              </a:r>
              <a:r>
                <a:rPr lang="en-US" sz="1400" dirty="0">
                  <a:solidFill>
                    <a:schemeClr val="bg1"/>
                  </a:solidFill>
                </a:rPr>
                <a:t>to CO</a:t>
              </a:r>
              <a:r>
                <a:rPr lang="en-US" sz="1400" baseline="-25000" dirty="0">
                  <a:solidFill>
                    <a:schemeClr val="bg1"/>
                  </a:solidFill>
                </a:rPr>
                <a:t>2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smtClean="0">
                  <a:solidFill>
                    <a:schemeClr val="bg1"/>
                  </a:solidFill>
                </a:rPr>
                <a:t>evaporators</a:t>
              </a:r>
              <a:r>
                <a:rPr lang="en-US" sz="1400" dirty="0">
                  <a:solidFill>
                    <a:schemeClr val="bg1"/>
                  </a:solidFill>
                </a:rPr>
                <a:t/>
              </a:r>
              <a:br>
                <a:rPr lang="en-US" sz="1400" dirty="0">
                  <a:solidFill>
                    <a:schemeClr val="bg1"/>
                  </a:solidFill>
                </a:rPr>
              </a:br>
              <a:endParaRPr lang="en-US" sz="1400" dirty="0" smtClean="0">
                <a:solidFill>
                  <a:schemeClr val="bg1"/>
                </a:solidFill>
              </a:endParaRPr>
            </a:p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bg1"/>
                  </a:solidFill>
                </a:rPr>
                <a:t>Ejector</a:t>
              </a:r>
              <a:r>
                <a:rPr lang="en-US" sz="1400" dirty="0">
                  <a:solidFill>
                    <a:schemeClr val="bg1"/>
                  </a:solidFill>
                </a:rPr>
                <a:t>: ↑ Receiver pressure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/>
            <a:srcRect b="15795"/>
            <a:stretch/>
          </p:blipFill>
          <p:spPr>
            <a:xfrm>
              <a:off x="3076374" y="3679783"/>
              <a:ext cx="2374853" cy="1566340"/>
            </a:xfrm>
            <a:prstGeom prst="rect">
              <a:avLst/>
            </a:prstGeom>
          </p:spPr>
        </p:pic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192F3C1-AA50-4802-9E6A-6290B0DD38C2}"/>
                </a:ext>
              </a:extLst>
            </p:cNvPr>
            <p:cNvSpPr/>
            <p:nvPr/>
          </p:nvSpPr>
          <p:spPr>
            <a:xfrm>
              <a:off x="3061555" y="5395419"/>
              <a:ext cx="2404490" cy="538609"/>
            </a:xfrm>
            <a:prstGeom prst="rect">
              <a:avLst/>
            </a:prstGeom>
          </p:spPr>
          <p:txBody>
            <a:bodyPr wrap="square" lIns="0" tIns="0" rIns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</a:rPr>
                <a:t>From </a:t>
              </a:r>
              <a:r>
                <a:rPr lang="en-US" sz="800" dirty="0" err="1">
                  <a:solidFill>
                    <a:schemeClr val="bg1"/>
                  </a:solidFill>
                </a:rPr>
                <a:t>Girotto</a:t>
              </a:r>
              <a:r>
                <a:rPr lang="en-US" sz="800" dirty="0">
                  <a:solidFill>
                    <a:schemeClr val="bg1"/>
                  </a:solidFill>
                </a:rPr>
                <a:t>. Direct space heating and cooling with CO</a:t>
              </a:r>
              <a:r>
                <a:rPr lang="en-US" sz="800" baseline="-25000" dirty="0">
                  <a:solidFill>
                    <a:schemeClr val="bg1"/>
                  </a:solidFill>
                </a:rPr>
                <a:t>2</a:t>
              </a:r>
              <a:r>
                <a:rPr lang="en-US" sz="800" dirty="0">
                  <a:solidFill>
                    <a:schemeClr val="bg1"/>
                  </a:solidFill>
                </a:rPr>
                <a:t> refrigerant. A new solution for commercial buildings. </a:t>
              </a:r>
              <a:r>
                <a:rPr lang="en-US" sz="800" dirty="0" err="1">
                  <a:solidFill>
                    <a:schemeClr val="bg1"/>
                  </a:solidFill>
                </a:rPr>
                <a:t>ATMOsphere</a:t>
              </a:r>
              <a:r>
                <a:rPr lang="en-US" sz="800" dirty="0">
                  <a:solidFill>
                    <a:schemeClr val="bg1"/>
                  </a:solidFill>
                </a:rPr>
                <a:t> EUROPE </a:t>
              </a:r>
              <a:r>
                <a:rPr lang="en-US" sz="800" dirty="0" smtClean="0">
                  <a:solidFill>
                    <a:schemeClr val="bg1"/>
                  </a:solidFill>
                </a:rPr>
                <a:t>2016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t="23080" b="23621"/>
          <a:stretch/>
        </p:blipFill>
        <p:spPr>
          <a:xfrm>
            <a:off x="6755150" y="4357850"/>
            <a:ext cx="2474575" cy="1553591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192F3C1-AA50-4802-9E6A-6290B0DD38C2}"/>
              </a:ext>
            </a:extLst>
          </p:cNvPr>
          <p:cNvSpPr/>
          <p:nvPr/>
        </p:nvSpPr>
        <p:spPr>
          <a:xfrm>
            <a:off x="9323064" y="4355677"/>
            <a:ext cx="220218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Simple booster?</a:t>
            </a:r>
          </a:p>
          <a:p>
            <a:r>
              <a:rPr lang="en-US" sz="1400" dirty="0">
                <a:solidFill>
                  <a:schemeClr val="bg1"/>
                </a:solidFill>
              </a:rPr>
              <a:t>Parallel compression?</a:t>
            </a:r>
          </a:p>
          <a:p>
            <a:r>
              <a:rPr lang="en-US" sz="1400" dirty="0">
                <a:solidFill>
                  <a:schemeClr val="bg1"/>
                </a:solidFill>
              </a:rPr>
              <a:t>Ejector supported?</a:t>
            </a:r>
          </a:p>
          <a:p>
            <a:r>
              <a:rPr lang="en-US" sz="1400" dirty="0">
                <a:solidFill>
                  <a:schemeClr val="bg1"/>
                </a:solidFill>
              </a:rPr>
              <a:t>Consider: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Climate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Demands and integration</a:t>
            </a:r>
          </a:p>
        </p:txBody>
      </p:sp>
    </p:spTree>
    <p:extLst>
      <p:ext uri="{BB962C8B-B14F-4D97-AF65-F5344CB8AC3E}">
        <p14:creationId xmlns:p14="http://schemas.microsoft.com/office/powerpoint/2010/main" val="192678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44476B4-03C8-46B3-8355-ACF94FDA7C3F}"/>
              </a:ext>
            </a:extLst>
          </p:cNvPr>
          <p:cNvSpPr/>
          <p:nvPr/>
        </p:nvSpPr>
        <p:spPr>
          <a:xfrm rot="10800000">
            <a:off x="3769521" y="1936809"/>
            <a:ext cx="7845844" cy="3389083"/>
          </a:xfrm>
          <a:prstGeom prst="rect">
            <a:avLst/>
          </a:prstGeom>
          <a:solidFill>
            <a:schemeClr val="dk1">
              <a:alpha val="7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en-US" sz="140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7" name="Freeform 41"/>
          <p:cNvSpPr/>
          <p:nvPr/>
        </p:nvSpPr>
        <p:spPr>
          <a:xfrm>
            <a:off x="3961628" y="4288249"/>
            <a:ext cx="7440000" cy="0"/>
          </a:xfrm>
          <a:custGeom>
            <a:avLst/>
            <a:gdLst>
              <a:gd name="connsiteX0" fmla="*/ 0 w 4502727"/>
              <a:gd name="connsiteY0" fmla="*/ 0 h 0"/>
              <a:gd name="connsiteX1" fmla="*/ 4502727 w 450272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02727">
                <a:moveTo>
                  <a:pt x="0" y="0"/>
                </a:moveTo>
                <a:lnTo>
                  <a:pt x="4502727" y="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Freeform 42"/>
          <p:cNvSpPr/>
          <p:nvPr/>
        </p:nvSpPr>
        <p:spPr>
          <a:xfrm>
            <a:off x="3961628" y="2156047"/>
            <a:ext cx="7488000" cy="0"/>
          </a:xfrm>
          <a:custGeom>
            <a:avLst/>
            <a:gdLst>
              <a:gd name="connsiteX0" fmla="*/ 0 w 4502727"/>
              <a:gd name="connsiteY0" fmla="*/ 0 h 0"/>
              <a:gd name="connsiteX1" fmla="*/ 4502727 w 450272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02727">
                <a:moveTo>
                  <a:pt x="0" y="0"/>
                </a:moveTo>
                <a:lnTo>
                  <a:pt x="4502727" y="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Rectangle 8"/>
          <p:cNvSpPr/>
          <p:nvPr/>
        </p:nvSpPr>
        <p:spPr>
          <a:xfrm>
            <a:off x="558799" y="1936810"/>
            <a:ext cx="2794001" cy="3389084"/>
          </a:xfrm>
          <a:prstGeom prst="rect">
            <a:avLst/>
          </a:prstGeom>
          <a:gradFill flip="none" rotWithShape="1">
            <a:gsLst>
              <a:gs pos="100000">
                <a:srgbClr val="8E0E0D"/>
              </a:gs>
              <a:gs pos="48000">
                <a:srgbClr val="B20C0C"/>
              </a:gs>
              <a:gs pos="0">
                <a:srgbClr val="DB0C1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lIns="182880" tIns="1005840" rIns="91440" bIns="91440" rtlCol="0" anchor="ctr" anchorCtr="0">
            <a:noAutofit/>
          </a:bodyPr>
          <a:lstStyle/>
          <a:p>
            <a:pPr algn="ctr">
              <a:spcAft>
                <a:spcPts val="600"/>
              </a:spcAft>
              <a:buClr>
                <a:schemeClr val="accent4">
                  <a:lumMod val="50000"/>
                  <a:lumOff val="50000"/>
                </a:schemeClr>
              </a:buClr>
            </a:pPr>
            <a:r>
              <a:rPr lang="en-GB" b="1" dirty="0">
                <a:solidFill>
                  <a:schemeClr val="bg1"/>
                </a:solidFill>
              </a:rPr>
              <a:t>Key Messages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10" name="Group 11"/>
          <p:cNvGrpSpPr>
            <a:grpSpLocks noChangeAspect="1"/>
          </p:cNvGrpSpPr>
          <p:nvPr/>
        </p:nvGrpSpPr>
        <p:grpSpPr bwMode="auto">
          <a:xfrm>
            <a:off x="1524793" y="3016250"/>
            <a:ext cx="862012" cy="825500"/>
            <a:chOff x="907" y="2002"/>
            <a:chExt cx="543" cy="520"/>
          </a:xfrm>
        </p:grpSpPr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907" y="2002"/>
              <a:ext cx="520" cy="426"/>
            </a:xfrm>
            <a:custGeom>
              <a:avLst/>
              <a:gdLst>
                <a:gd name="T0" fmla="*/ 32 w 88"/>
                <a:gd name="T1" fmla="*/ 72 h 72"/>
                <a:gd name="T2" fmla="*/ 0 w 88"/>
                <a:gd name="T3" fmla="*/ 66 h 72"/>
                <a:gd name="T4" fmla="*/ 0 w 88"/>
                <a:gd name="T5" fmla="*/ 0 h 72"/>
                <a:gd name="T6" fmla="*/ 44 w 88"/>
                <a:gd name="T7" fmla="*/ 14 h 72"/>
                <a:gd name="T8" fmla="*/ 88 w 88"/>
                <a:gd name="T9" fmla="*/ 0 h 72"/>
                <a:gd name="T10" fmla="*/ 88 w 88"/>
                <a:gd name="T11" fmla="*/ 66 h 72"/>
                <a:gd name="T12" fmla="*/ 84 w 88"/>
                <a:gd name="T13" fmla="*/ 6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72">
                  <a:moveTo>
                    <a:pt x="32" y="72"/>
                  </a:moveTo>
                  <a:cubicBezTo>
                    <a:pt x="24" y="68"/>
                    <a:pt x="12" y="66"/>
                    <a:pt x="0" y="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44" y="6"/>
                    <a:pt x="44" y="14"/>
                  </a:cubicBezTo>
                  <a:cubicBezTo>
                    <a:pt x="44" y="6"/>
                    <a:pt x="65" y="0"/>
                    <a:pt x="88" y="0"/>
                  </a:cubicBezTo>
                  <a:cubicBezTo>
                    <a:pt x="88" y="66"/>
                    <a:pt x="88" y="66"/>
                    <a:pt x="88" y="66"/>
                  </a:cubicBezTo>
                  <a:cubicBezTo>
                    <a:pt x="87" y="66"/>
                    <a:pt x="84" y="66"/>
                    <a:pt x="84" y="66"/>
                  </a:cubicBezTo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167" y="2085"/>
              <a:ext cx="0" cy="11"/>
            </a:xfrm>
            <a:prstGeom prst="line">
              <a:avLst/>
            </a:pr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954" y="2108"/>
              <a:ext cx="154" cy="30"/>
            </a:xfrm>
            <a:custGeom>
              <a:avLst/>
              <a:gdLst>
                <a:gd name="T0" fmla="*/ 26 w 26"/>
                <a:gd name="T1" fmla="*/ 5 h 5"/>
                <a:gd name="T2" fmla="*/ 0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26" y="5"/>
                  </a:moveTo>
                  <a:cubicBezTo>
                    <a:pt x="20" y="2"/>
                    <a:pt x="10" y="1"/>
                    <a:pt x="0" y="0"/>
                  </a:cubicBezTo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954" y="2179"/>
              <a:ext cx="106" cy="18"/>
            </a:xfrm>
            <a:custGeom>
              <a:avLst/>
              <a:gdLst>
                <a:gd name="T0" fmla="*/ 18 w 18"/>
                <a:gd name="T1" fmla="*/ 3 h 3"/>
                <a:gd name="T2" fmla="*/ 0 w 18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3">
                  <a:moveTo>
                    <a:pt x="18" y="3"/>
                  </a:moveTo>
                  <a:cubicBezTo>
                    <a:pt x="13" y="1"/>
                    <a:pt x="7" y="0"/>
                    <a:pt x="0" y="0"/>
                  </a:cubicBezTo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954" y="2250"/>
              <a:ext cx="83" cy="12"/>
            </a:xfrm>
            <a:custGeom>
              <a:avLst/>
              <a:gdLst>
                <a:gd name="T0" fmla="*/ 14 w 14"/>
                <a:gd name="T1" fmla="*/ 2 h 2"/>
                <a:gd name="T2" fmla="*/ 0 w 14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2">
                  <a:moveTo>
                    <a:pt x="14" y="2"/>
                  </a:moveTo>
                  <a:cubicBezTo>
                    <a:pt x="10" y="1"/>
                    <a:pt x="5" y="0"/>
                    <a:pt x="0" y="0"/>
                  </a:cubicBezTo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954" y="2321"/>
              <a:ext cx="83" cy="12"/>
            </a:xfrm>
            <a:custGeom>
              <a:avLst/>
              <a:gdLst>
                <a:gd name="T0" fmla="*/ 14 w 14"/>
                <a:gd name="T1" fmla="*/ 2 h 2"/>
                <a:gd name="T2" fmla="*/ 0 w 14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2">
                  <a:moveTo>
                    <a:pt x="14" y="2"/>
                  </a:moveTo>
                  <a:cubicBezTo>
                    <a:pt x="10" y="1"/>
                    <a:pt x="5" y="0"/>
                    <a:pt x="0" y="0"/>
                  </a:cubicBezTo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1285" y="2108"/>
              <a:ext cx="94" cy="12"/>
            </a:xfrm>
            <a:custGeom>
              <a:avLst/>
              <a:gdLst>
                <a:gd name="T0" fmla="*/ 0 w 16"/>
                <a:gd name="T1" fmla="*/ 2 h 2"/>
                <a:gd name="T2" fmla="*/ 16 w 16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2">
                  <a:moveTo>
                    <a:pt x="0" y="2"/>
                  </a:moveTo>
                  <a:cubicBezTo>
                    <a:pt x="5" y="1"/>
                    <a:pt x="10" y="0"/>
                    <a:pt x="16" y="0"/>
                  </a:cubicBezTo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1356" y="2179"/>
              <a:ext cx="23" cy="0"/>
            </a:xfrm>
            <a:custGeom>
              <a:avLst/>
              <a:gdLst>
                <a:gd name="T0" fmla="*/ 0 w 4"/>
                <a:gd name="T1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20"/>
            <p:cNvSpPr>
              <a:spLocks noChangeArrowheads="1"/>
            </p:cNvSpPr>
            <p:nvPr/>
          </p:nvSpPr>
          <p:spPr bwMode="auto">
            <a:xfrm>
              <a:off x="1072" y="2144"/>
              <a:ext cx="284" cy="284"/>
            </a:xfrm>
            <a:prstGeom prst="ellipse">
              <a:avLst/>
            </a:prstGeom>
            <a:noFill/>
            <a:ln w="381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314" y="2386"/>
              <a:ext cx="136" cy="136"/>
            </a:xfrm>
            <a:prstGeom prst="line">
              <a:avLst/>
            </a:pr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1167" y="2238"/>
              <a:ext cx="94" cy="48"/>
            </a:xfrm>
            <a:custGeom>
              <a:avLst/>
              <a:gdLst>
                <a:gd name="T0" fmla="*/ 0 w 94"/>
                <a:gd name="T1" fmla="*/ 48 h 48"/>
                <a:gd name="T2" fmla="*/ 0 w 94"/>
                <a:gd name="T3" fmla="*/ 0 h 48"/>
                <a:gd name="T4" fmla="*/ 94 w 94"/>
                <a:gd name="T5" fmla="*/ 0 h 48"/>
                <a:gd name="T6" fmla="*/ 94 w 94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48">
                  <a:moveTo>
                    <a:pt x="0" y="48"/>
                  </a:moveTo>
                  <a:lnTo>
                    <a:pt x="0" y="0"/>
                  </a:lnTo>
                  <a:lnTo>
                    <a:pt x="94" y="0"/>
                  </a:lnTo>
                  <a:lnTo>
                    <a:pt x="94" y="48"/>
                  </a:lnTo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1214" y="2238"/>
              <a:ext cx="0" cy="119"/>
            </a:xfrm>
            <a:prstGeom prst="line">
              <a:avLst/>
            </a:pr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1179" y="2357"/>
              <a:ext cx="70" cy="0"/>
            </a:xfrm>
            <a:prstGeom prst="line">
              <a:avLst/>
            </a:pr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Freeform 42">
            <a:extLst>
              <a:ext uri="{FF2B5EF4-FFF2-40B4-BE49-F238E27FC236}">
                <a16:creationId xmlns:a16="http://schemas.microsoft.com/office/drawing/2014/main" id="{EFA3C29D-8FF6-437C-8003-263C53635169}"/>
              </a:ext>
            </a:extLst>
          </p:cNvPr>
          <p:cNvSpPr/>
          <p:nvPr/>
        </p:nvSpPr>
        <p:spPr>
          <a:xfrm flipV="1">
            <a:off x="3961628" y="3232052"/>
            <a:ext cx="7440000" cy="0"/>
          </a:xfrm>
          <a:custGeom>
            <a:avLst/>
            <a:gdLst>
              <a:gd name="connsiteX0" fmla="*/ 0 w 4502727"/>
              <a:gd name="connsiteY0" fmla="*/ 0 h 0"/>
              <a:gd name="connsiteX1" fmla="*/ 4502727 w 450272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02727">
                <a:moveTo>
                  <a:pt x="0" y="0"/>
                </a:moveTo>
                <a:lnTo>
                  <a:pt x="4502727" y="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59DA0E-D4C9-4DD6-AD17-F60426D02A37}"/>
              </a:ext>
            </a:extLst>
          </p:cNvPr>
          <p:cNvSpPr txBox="1"/>
          <p:nvPr/>
        </p:nvSpPr>
        <p:spPr>
          <a:xfrm>
            <a:off x="3967724" y="3352749"/>
            <a:ext cx="746000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da-DK" dirty="0">
                <a:solidFill>
                  <a:schemeClr val="bg1"/>
                </a:solidFill>
              </a:rPr>
              <a:t>Significant energy savings can be achieved when applying integrated designs adapted to local conditions (climate and load profile)</a:t>
            </a:r>
            <a:endParaRPr lang="da-DK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80B4C5-C316-4DFD-A3E9-7F1BFA71F9AA}"/>
              </a:ext>
            </a:extLst>
          </p:cNvPr>
          <p:cNvSpPr txBox="1"/>
          <p:nvPr/>
        </p:nvSpPr>
        <p:spPr>
          <a:xfrm>
            <a:off x="3961628" y="2283770"/>
            <a:ext cx="746609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da-DK" dirty="0">
                <a:solidFill>
                  <a:schemeClr val="bg1"/>
                </a:solidFill>
              </a:rPr>
              <a:t>CO</a:t>
            </a:r>
            <a:r>
              <a:rPr lang="da-DK" baseline="-25000" dirty="0">
                <a:solidFill>
                  <a:schemeClr val="bg1"/>
                </a:solidFill>
              </a:rPr>
              <a:t>2</a:t>
            </a:r>
            <a:r>
              <a:rPr lang="da-DK" dirty="0">
                <a:solidFill>
                  <a:schemeClr val="bg1"/>
                </a:solidFill>
              </a:rPr>
              <a:t> is a global, energy efficient working fluid for integrated supermarket units preserving foodstuff and delivering AC and heating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26E770-8E87-4ECC-9B74-1DFD74F334B4}"/>
              </a:ext>
            </a:extLst>
          </p:cNvPr>
          <p:cNvSpPr txBox="1"/>
          <p:nvPr/>
        </p:nvSpPr>
        <p:spPr>
          <a:xfrm>
            <a:off x="3961628" y="4504672"/>
            <a:ext cx="746609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da-DK" dirty="0">
                <a:solidFill>
                  <a:schemeClr val="bg1"/>
                </a:solidFill>
              </a:rPr>
              <a:t>No legal uncertainties or restrictions globally, avoiding costly replacements in the future </a:t>
            </a:r>
          </a:p>
        </p:txBody>
      </p:sp>
      <p:sp>
        <p:nvSpPr>
          <p:cNvPr id="31" name="Title 2">
            <a:extLst>
              <a:ext uri="{FF2B5EF4-FFF2-40B4-BE49-F238E27FC236}">
                <a16:creationId xmlns:a16="http://schemas.microsoft.com/office/drawing/2014/main" id="{2E545D4E-303A-441D-805B-6DC094790CC8}"/>
              </a:ext>
            </a:extLst>
          </p:cNvPr>
          <p:cNvSpPr txBox="1">
            <a:spLocks/>
          </p:cNvSpPr>
          <p:nvPr/>
        </p:nvSpPr>
        <p:spPr>
          <a:xfrm>
            <a:off x="558799" y="292735"/>
            <a:ext cx="11078633" cy="2762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1600" dirty="0">
                <a:solidFill>
                  <a:schemeClr val="accent1"/>
                </a:solidFill>
              </a:rPr>
              <a:t>Energy Smart Supermarkets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9733EB1-369C-4DE4-84CA-522213912E29}"/>
              </a:ext>
            </a:extLst>
          </p:cNvPr>
          <p:cNvSpPr txBox="1"/>
          <p:nvPr/>
        </p:nvSpPr>
        <p:spPr>
          <a:xfrm>
            <a:off x="558799" y="628650"/>
            <a:ext cx="11078633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2800" b="1" dirty="0"/>
              <a:t>KEY MESSAGES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1134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True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IAK8egSY6WEOfd8IPdjw"/>
</p:tagLst>
</file>

<file path=ppt/theme/theme1.xml><?xml version="1.0" encoding="utf-8"?>
<a:theme xmlns:a="http://schemas.openxmlformats.org/drawingml/2006/main" name="Danfoss 4_3_template">
  <a:themeElements>
    <a:clrScheme name="Danfoss">
      <a:dk1>
        <a:srgbClr val="000000"/>
      </a:dk1>
      <a:lt1>
        <a:sysClr val="window" lastClr="FFFFFF"/>
      </a:lt1>
      <a:dk2>
        <a:srgbClr val="878786"/>
      </a:dk2>
      <a:lt2>
        <a:srgbClr val="B4BCC3"/>
      </a:lt2>
      <a:accent1>
        <a:srgbClr val="B10A11"/>
      </a:accent1>
      <a:accent2>
        <a:srgbClr val="E60A11"/>
      </a:accent2>
      <a:accent3>
        <a:srgbClr val="869199"/>
      </a:accent3>
      <a:accent4>
        <a:srgbClr val="C44A34"/>
      </a:accent4>
      <a:accent5>
        <a:srgbClr val="9DA7AF"/>
      </a:accent5>
      <a:accent6>
        <a:srgbClr val="575757"/>
      </a:accent6>
      <a:hlink>
        <a:srgbClr val="E2000F"/>
      </a:hlink>
      <a:folHlink>
        <a:srgbClr val="869098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0A11"/>
        </a:solidFill>
        <a:ln w="9525">
          <a:solidFill>
            <a:srgbClr val="E60A11"/>
          </a:solidFill>
        </a:ln>
      </a:spPr>
      <a:bodyPr rtlCol="0" anchor="ctr"/>
      <a:lstStyle>
        <a:defPPr algn="ctr">
          <a:defRPr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custClrLst>
    <a:custClr name="Danfoss Red">
      <a:srgbClr val="E2000F"/>
    </a:custClr>
    <a:custClr name="Danfoss Deep Red">
      <a:srgbClr val="B6000F"/>
    </a:custClr>
    <a:custClr name="White">
      <a:srgbClr val="FFFFFF"/>
    </a:custClr>
    <a:custClr name="Black">
      <a:srgbClr val="000000"/>
    </a:custClr>
    <a:custClr name="Gray">
      <a:srgbClr val="869098"/>
    </a:custClr>
    <a:custClr name="80% Danfoss Deep Red">
      <a:srgbClr val="C44A34"/>
    </a:custClr>
    <a:custClr name="60% Danfoss Deep Red">
      <a:srgbClr val="D3785E"/>
    </a:custClr>
    <a:custClr name="40% Danfoss Deep Red">
      <a:srgbClr val="E2A690"/>
    </a:custClr>
    <a:custClr name="20% Danfoss Deep Red">
      <a:srgbClr val="F1D3C7"/>
    </a:custClr>
    <a:custClr name="10% Danfoss Deep Red">
      <a:srgbClr val="F8E9E3"/>
    </a:custClr>
    <a:custClr name="80% Black">
      <a:srgbClr val="575756"/>
    </a:custClr>
    <a:custClr name="60% Black">
      <a:srgbClr val="878786"/>
    </a:custClr>
    <a:custClr name="40% Black (Text)">
      <a:srgbClr val="B0B0B1"/>
    </a:custClr>
    <a:custClr name="20% Black">
      <a:srgbClr val="D8D8D9"/>
    </a:custClr>
    <a:custClr name="10% Black">
      <a:srgbClr val="EBEBEB"/>
    </a:custClr>
    <a:custClr name="80% Gray">
      <a:srgbClr val="869098"/>
    </a:custClr>
    <a:custClr name="60% Gray">
      <a:srgbClr val="B4BCC3"/>
    </a:custClr>
    <a:custClr name="40% Gray">
      <a:srgbClr val="CCD3D8"/>
    </a:custClr>
    <a:custClr name="20% Gray">
      <a:srgbClr val="E5E8EB"/>
    </a:custClr>
    <a:custClr name="10% Gray">
      <a:srgbClr val="F1F3F5"/>
    </a:custClr>
  </a:custClrLst>
</a:theme>
</file>

<file path=ppt/theme/theme2.xml><?xml version="1.0" encoding="utf-8"?>
<a:theme xmlns:a="http://schemas.openxmlformats.org/drawingml/2006/main" name="Case stories">
  <a:themeElements>
    <a:clrScheme name="Danfoss">
      <a:dk1>
        <a:srgbClr val="000000"/>
      </a:dk1>
      <a:lt1>
        <a:sysClr val="window" lastClr="FFFFFF"/>
      </a:lt1>
      <a:dk2>
        <a:srgbClr val="878786"/>
      </a:dk2>
      <a:lt2>
        <a:srgbClr val="B4BCC3"/>
      </a:lt2>
      <a:accent1>
        <a:srgbClr val="B10A11"/>
      </a:accent1>
      <a:accent2>
        <a:srgbClr val="E60A11"/>
      </a:accent2>
      <a:accent3>
        <a:srgbClr val="869199"/>
      </a:accent3>
      <a:accent4>
        <a:srgbClr val="C44A34"/>
      </a:accent4>
      <a:accent5>
        <a:srgbClr val="9DA7AF"/>
      </a:accent5>
      <a:accent6>
        <a:srgbClr val="575757"/>
      </a:accent6>
      <a:hlink>
        <a:srgbClr val="E2000F"/>
      </a:hlink>
      <a:folHlink>
        <a:srgbClr val="869098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0A11"/>
        </a:solidFill>
        <a:ln w="9525">
          <a:solidFill>
            <a:srgbClr val="E60A11"/>
          </a:solidFill>
        </a:ln>
      </a:spPr>
      <a:bodyPr rtlCol="0" anchor="ctr"/>
      <a:lstStyle>
        <a:defPPr algn="ctr">
          <a:defRPr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custClrLst>
    <a:custClr name="Danfoss Red">
      <a:srgbClr val="E2000F"/>
    </a:custClr>
    <a:custClr name="Danfoss Deep Red">
      <a:srgbClr val="B6000F"/>
    </a:custClr>
    <a:custClr name="White">
      <a:srgbClr val="FFFFFF"/>
    </a:custClr>
    <a:custClr name="Black">
      <a:srgbClr val="000000"/>
    </a:custClr>
    <a:custClr name="Gray">
      <a:srgbClr val="869098"/>
    </a:custClr>
    <a:custClr name="80% Danfoss Deep Red">
      <a:srgbClr val="C44A34"/>
    </a:custClr>
    <a:custClr name="60% Danfoss Deep Red">
      <a:srgbClr val="D3785E"/>
    </a:custClr>
    <a:custClr name="40% Danfoss Deep Red">
      <a:srgbClr val="E2A690"/>
    </a:custClr>
    <a:custClr name="20% Danfoss Deep Red">
      <a:srgbClr val="F1D3C7"/>
    </a:custClr>
    <a:custClr name="10% Danfoss Deep Red">
      <a:srgbClr val="F8E9E3"/>
    </a:custClr>
    <a:custClr name="80% Black">
      <a:srgbClr val="575756"/>
    </a:custClr>
    <a:custClr name="60% Black">
      <a:srgbClr val="878786"/>
    </a:custClr>
    <a:custClr name="40% Black (Text)">
      <a:srgbClr val="B0B0B1"/>
    </a:custClr>
    <a:custClr name="20% Black">
      <a:srgbClr val="D8D8D9"/>
    </a:custClr>
    <a:custClr name="10% Black">
      <a:srgbClr val="EBEBEB"/>
    </a:custClr>
    <a:custClr name="80% Gray">
      <a:srgbClr val="869098"/>
    </a:custClr>
    <a:custClr name="60% Gray">
      <a:srgbClr val="B4BCC3"/>
    </a:custClr>
    <a:custClr name="40% Gray">
      <a:srgbClr val="CCD3D8"/>
    </a:custClr>
    <a:custClr name="20% Gray">
      <a:srgbClr val="E5E8EB"/>
    </a:custClr>
    <a:custClr name="10% Gray">
      <a:srgbClr val="F1F3F5"/>
    </a:custClr>
  </a:custClrLst>
</a:theme>
</file>

<file path=ppt/theme/theme3.xml><?xml version="1.0" encoding="utf-8"?>
<a:theme xmlns:a="http://schemas.openxmlformats.org/drawingml/2006/main" name="Conception personnalisée">
  <a:themeElements>
    <a:clrScheme name="District Energy">
      <a:dk1>
        <a:sysClr val="windowText" lastClr="000000"/>
      </a:dk1>
      <a:lt1>
        <a:sysClr val="window" lastClr="FFFFFF"/>
      </a:lt1>
      <a:dk2>
        <a:srgbClr val="6D6E6F"/>
      </a:dk2>
      <a:lt2>
        <a:srgbClr val="91A3A9"/>
      </a:lt2>
      <a:accent1>
        <a:srgbClr val="397095"/>
      </a:accent1>
      <a:accent2>
        <a:srgbClr val="DB902B"/>
      </a:accent2>
      <a:accent3>
        <a:srgbClr val="BC989D"/>
      </a:accent3>
      <a:accent4>
        <a:srgbClr val="BC7279"/>
      </a:accent4>
      <a:accent5>
        <a:srgbClr val="AD6732"/>
      </a:accent5>
      <a:accent6>
        <a:srgbClr val="879775"/>
      </a:accent6>
      <a:hlink>
        <a:srgbClr val="007FD4"/>
      </a:hlink>
      <a:folHlink>
        <a:srgbClr val="BB2F8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487ca6b-e58a-4e48-b918-66fa98021994">
      <UserInfo>
        <DisplayName>Hamann Jonas Loholm</DisplayName>
        <AccountId>1884</AccountId>
        <AccountType/>
      </UserInfo>
    </SharedWithUsers>
    <CorpSiteZipContact xmlns="8bbd4995-53b7-43e2-b62f-10947586ac31" xsi:nil="true"/>
    <CorpSiteProjectLeader xmlns="8bbd4995-53b7-43e2-b62f-10947586ac31">
      <UserInfo>
        <DisplayName/>
        <AccountId xsi:nil="true"/>
        <AccountType/>
      </UserInfo>
    </CorpSiteProjectLeader>
    <CorpSiteSubTitle xmlns="8bbd4995-53b7-43e2-b62f-10947586ac31" xsi:nil="true"/>
    <CorpSiteTags xmlns="8bbd4995-53b7-43e2-b62f-10947586ac31" xsi:nil="true"/>
    <CorpSiteISBN xmlns="8bbd4995-53b7-43e2-b62f-10947586ac31" xsi:nil="true"/>
    <CorpWorkflowFeedback xmlns="8bbd4995-53b7-43e2-b62f-10947586ac31" xsi:nil="true"/>
    <CorpSiteAccess xmlns="8bbd4995-53b7-43e2-b62f-10947586ac31">Kun navngitte medlemmer</CorpSiteAccess>
    <CorpSiteRecipientPerson xmlns="8bbd4995-53b7-43e2-b62f-10947586ac31" xsi:nil="true"/>
    <CorpSiteProjectNumber xmlns="8bbd4995-53b7-43e2-b62f-10947586ac31" xsi:nil="true"/>
    <CorpSiteProjectName xmlns="8bbd4995-53b7-43e2-b62f-10947586ac31" xsi:nil="true"/>
    <CorpDocInstitute xmlns="8bbd4995-53b7-43e2-b62f-10947586ac31" xsi:nil="true"/>
    <CorpSiteInstitutePhone xmlns="8bbd4995-53b7-43e2-b62f-10947586ac31" xsi:nil="true"/>
    <CorpSiteProjectOwner xmlns="8bbd4995-53b7-43e2-b62f-10947586ac31">
      <UserInfo>
        <DisplayName/>
        <AccountId xsi:nil="true"/>
        <AccountType/>
      </UserInfo>
    </CorpSiteProjectOwner>
    <CorpDocPageClassificationNbNo xmlns="8bbd4995-53b7-43e2-b62f-10947586ac31">Åpen</CorpDocPageClassificationNbNo>
    <CorpDocClassificationEnUs xmlns="8bbd4995-53b7-43e2-b62f-10947586ac31">Unrestricted</CorpDocClassificationEnUs>
    <CorpDocClassificationNbNo xmlns="8bbd4995-53b7-43e2-b62f-10947586ac31">Åpen</CorpDocClassificationNbNo>
    <CorpSiteClassification xmlns="8bbd4995-53b7-43e2-b62f-10947586ac31">Åpen</CorpSiteClassification>
    <CorpSiteInstituteEmail xmlns="8bbd4995-53b7-43e2-b62f-10947586ac31" xsi:nil="true"/>
    <CorpSiteCoAuthors xmlns="8bbd4995-53b7-43e2-b62f-10947586ac31" xsi:nil="true"/>
    <CorpSiteDocumentAuthor xmlns="8bbd4995-53b7-43e2-b62f-10947586ac31">
      <UserInfo>
        <DisplayName/>
        <AccountId xsi:nil="true"/>
        <AccountType/>
      </UserInfo>
    </CorpSiteDocumentAuthor>
    <CorpSiteInstituteEnUs xmlns="8bbd4995-53b7-43e2-b62f-10947586ac31" xsi:nil="true"/>
    <CorpSiteRecipientCompany xmlns="8bbd4995-53b7-43e2-b62f-10947586ac31" xsi:nil="true"/>
    <CorpSiteDocLanguage xmlns="8bbd4995-53b7-43e2-b62f-10947586ac31" xsi:nil="true"/>
    <CorpDocVersion xmlns="8bbd4995-53b7-43e2-b62f-10947586ac31" xsi:nil="true"/>
    <CorpWorkflowApproval xmlns="8bbd4995-53b7-43e2-b62f-10947586ac31" xsi:nil="true"/>
    <ArchiveStatus xmlns="8bbd4995-53b7-43e2-b62f-10947586ac31" xsi:nil="true"/>
    <CorpSiteProjectQA xmlns="8bbd4995-53b7-43e2-b62f-10947586ac31">
      <UserInfo>
        <DisplayName/>
        <AccountId xsi:nil="true"/>
        <AccountType/>
      </UserInfo>
    </CorpSiteProjectQA>
    <CorpSiteZipAddress xmlns="8bbd4995-53b7-43e2-b62f-10947586ac31" xsi:nil="true"/>
    <CorpSiteVATNumber xmlns="8bbd4995-53b7-43e2-b62f-10947586ac31" xsi:nil="true"/>
    <CorpSiteReportNumber xmlns="8bbd4995-53b7-43e2-b62f-10947586ac31" xsi:nil="true"/>
    <CorpSiteOurRef xmlns="8bbd4995-53b7-43e2-b62f-10947586ac31" xsi:nil="true"/>
    <CorpDocPageClassificationEnUs xmlns="8bbd4995-53b7-43e2-b62f-10947586ac31">Unrestricted</CorpDocPageClassificationEn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Generic document" ma:contentTypeID="0x01010031B82B69D2361148B4D8F7EC15680213080021EE3CB77B83F64EA66E4491DFAA4B7E" ma:contentTypeVersion="8" ma:contentTypeDescription="Opprett et nytt dokument." ma:contentTypeScope="" ma:versionID="08772e6d3934dd7a7cd9c295eeb1eba0">
  <xsd:schema xmlns:xsd="http://www.w3.org/2001/XMLSchema" xmlns:xs="http://www.w3.org/2001/XMLSchema" xmlns:p="http://schemas.microsoft.com/office/2006/metadata/properties" xmlns:ns2="8bbd4995-53b7-43e2-b62f-10947586ac31" xmlns:ns3="b9b642a3-f1d2-4fc9-86a1-9c3c36092067" xmlns:ns4="e487ca6b-e58a-4e48-b918-66fa98021994" targetNamespace="http://schemas.microsoft.com/office/2006/metadata/properties" ma:root="true" ma:fieldsID="b557b62ded9d2508b333738dbfe8f2ee" ns2:_="" ns3:_="" ns4:_="">
    <xsd:import namespace="8bbd4995-53b7-43e2-b62f-10947586ac31"/>
    <xsd:import namespace="b9b642a3-f1d2-4fc9-86a1-9c3c36092067"/>
    <xsd:import namespace="e487ca6b-e58a-4e48-b918-66fa98021994"/>
    <xsd:element name="properties">
      <xsd:complexType>
        <xsd:sequence>
          <xsd:element name="documentManagement">
            <xsd:complexType>
              <xsd:all>
                <xsd:element ref="ns2:ArchiveStatus" minOccurs="0"/>
                <xsd:element ref="ns2:CorpWorkflowApproval" minOccurs="0"/>
                <xsd:element ref="ns2:CorpWorkflowFeedback" minOccurs="0"/>
                <xsd:element ref="ns2:CorpSiteProjectNumber" minOccurs="0"/>
                <xsd:element ref="ns2:CorpSiteProjectName" minOccurs="0"/>
                <xsd:element ref="ns2:CorpSiteSubTitle" minOccurs="0"/>
                <xsd:element ref="ns2:CorpSiteAccess" minOccurs="0"/>
                <xsd:element ref="ns2:CorpSiteClassification" minOccurs="0"/>
                <xsd:element ref="ns2:CorpSiteTags" minOccurs="0"/>
                <xsd:element ref="ns2:CorpSiteProjectQA" minOccurs="0"/>
                <xsd:element ref="ns2:CorpSiteProjectOwner" minOccurs="0"/>
                <xsd:element ref="ns2:CorpSiteProjectLeader" minOccurs="0"/>
                <xsd:element ref="ns2:CorpSiteReportNumber" minOccurs="0"/>
                <xsd:element ref="ns2:CorpSiteISBN" minOccurs="0"/>
                <xsd:element ref="ns2:CorpSiteCoAuthors" minOccurs="0"/>
                <xsd:element ref="ns2:CorpSiteRecipientCompany" minOccurs="0"/>
                <xsd:element ref="ns2:CorpSiteRecipientPerson" minOccurs="0"/>
                <xsd:element ref="ns2:CorpSiteOurRef" minOccurs="0"/>
                <xsd:element ref="ns2:CorpSiteDocumentAuthor" minOccurs="0"/>
                <xsd:element ref="ns2:CorpSiteZipAddress" minOccurs="0"/>
                <xsd:element ref="ns2:CorpSiteZipContact" minOccurs="0"/>
                <xsd:element ref="ns2:CorpSiteVATNumber" minOccurs="0"/>
                <xsd:element ref="ns2:CorpSiteInstituteEmail" minOccurs="0"/>
                <xsd:element ref="ns2:CorpDocPageClassificationNbNo" minOccurs="0"/>
                <xsd:element ref="ns2:CorpDocClassificationEnUs" minOccurs="0"/>
                <xsd:element ref="ns2:CorpDocPageClassificationEnUs" minOccurs="0"/>
                <xsd:element ref="ns2:CorpDocClassificationNbNo" minOccurs="0"/>
                <xsd:element ref="ns2:CorpSiteInstituteEnUs" minOccurs="0"/>
                <xsd:element ref="ns2:CorpSiteInstitutePhone" minOccurs="0"/>
                <xsd:element ref="ns2:CorpSiteDocLanguage" minOccurs="0"/>
                <xsd:element ref="ns2:CorpDocInstitute" minOccurs="0"/>
                <xsd:element ref="ns2:CorpDocVersion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bd4995-53b7-43e2-b62f-10947586ac31" elementFormDefault="qualified">
    <xsd:import namespace="http://schemas.microsoft.com/office/2006/documentManagement/types"/>
    <xsd:import namespace="http://schemas.microsoft.com/office/infopath/2007/PartnerControls"/>
    <xsd:element name="ArchiveStatus" ma:index="8" nillable="true" ma:displayName="Arkivstatus" ma:internalName="ArchiveStatus">
      <xsd:simpleType>
        <xsd:restriction base="dms:Text">
          <xsd:maxLength value="255"/>
        </xsd:restriction>
      </xsd:simpleType>
    </xsd:element>
    <xsd:element name="CorpWorkflowApproval" ma:index="9" nillable="true" ma:displayName="Status godkjenning" ma:internalName="CorpWorkflowApproval">
      <xsd:simpleType>
        <xsd:restriction base="dms:Text">
          <xsd:maxLength value="255"/>
        </xsd:restriction>
      </xsd:simpleType>
    </xsd:element>
    <xsd:element name="CorpWorkflowFeedback" ma:index="10" nillable="true" ma:displayName="Status kvalitetssikring" ma:internalName="CorpWorkflowFeedback">
      <xsd:simpleType>
        <xsd:restriction base="dms:Text">
          <xsd:maxLength value="255"/>
        </xsd:restriction>
      </xsd:simpleType>
    </xsd:element>
    <xsd:element name="CorpSiteProjectNumber" ma:index="11" nillable="true" ma:displayName="Prosjektnummer" ma:default="" ma:internalName="CorpSiteProjectNumber">
      <xsd:simpleType>
        <xsd:restriction base="dms:Text">
          <xsd:maxLength value="255"/>
        </xsd:restriction>
      </xsd:simpleType>
    </xsd:element>
    <xsd:element name="CorpSiteProjectName" ma:index="12" nillable="true" ma:displayName="Prosjektnavn" ma:internalName="CorpSiteProjectName">
      <xsd:simpleType>
        <xsd:restriction base="dms:Text">
          <xsd:maxLength value="255"/>
        </xsd:restriction>
      </xsd:simpleType>
    </xsd:element>
    <xsd:element name="CorpSiteSubTitle" ma:index="13" nillable="true" ma:displayName="Undertittel" ma:internalName="CorpSiteSubTitle">
      <xsd:simpleType>
        <xsd:restriction base="dms:Text">
          <xsd:maxLength value="255"/>
        </xsd:restriction>
      </xsd:simpleType>
    </xsd:element>
    <xsd:element name="CorpSiteAccess" ma:index="14" nillable="true" ma:displayName="Lesetilgang" ma:default="Kun navngitte medlemmer" ma:format="Dropdown" ma:internalName="CorpSiteAccess">
      <xsd:simpleType>
        <xsd:restriction base="dms:Choice">
          <xsd:enumeration value="Kun navngitte medlemmer"/>
          <xsd:enumeration value="SINTEF"/>
          <xsd:enumeration value="Institutt"/>
          <xsd:enumeration value="Avdeling"/>
          <xsd:maxLength value="255"/>
        </xsd:restriction>
      </xsd:simpleType>
    </xsd:element>
    <xsd:element name="CorpSiteClassification" ma:index="15" nillable="true" ma:displayName="Gradering" ma:default="Åpen" ma:internalName="CorpSiteClassification">
      <xsd:simpleType>
        <xsd:restriction base="dms:Choice">
          <xsd:enumeration value="Åpen"/>
          <xsd:enumeration value="Fortrolig"/>
          <xsd:enumeration value="Strengt fortrolig"/>
          <xsd:maxLength value="255"/>
        </xsd:restriction>
      </xsd:simpleType>
    </xsd:element>
    <xsd:element name="CorpSiteTags" ma:index="16" nillable="true" ma:displayName="Tags" ma:internalName="CorpSiteTags">
      <xsd:simpleType>
        <xsd:restriction base="dms:Text">
          <xsd:maxLength value="255"/>
        </xsd:restriction>
      </xsd:simpleType>
    </xsd:element>
    <xsd:element name="CorpSiteProjectQA" ma:index="17" nillable="true" ma:displayName="Kvalitestsansvarlig" ma:list="UserInfo" ma:SharePointGroup="0" ma:internalName="CorpSiteProjectQA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Owner" ma:index="18" nillable="true" ma:displayName="Prosjekteier" ma:list="UserInfo" ma:SharePointGroup="0" ma:internalName="CorpSiteProjec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Leader" ma:index="19" nillable="true" ma:displayName="Prosjektleder" ma:list="UserInfo" ma:SharePointGroup="0" ma:internalName="CorpSiteProjectLead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ReportNumber" ma:index="20" nillable="true" ma:displayName="Rapport nummer" ma:internalName="CorpSiteReportNumber">
      <xsd:simpleType>
        <xsd:restriction base="dms:Text">
          <xsd:maxLength value="255"/>
        </xsd:restriction>
      </xsd:simpleType>
    </xsd:element>
    <xsd:element name="CorpSiteISBN" ma:index="21" nillable="true" ma:displayName="ISBN" ma:internalName="CorpSiteISBN">
      <xsd:simpleType>
        <xsd:restriction base="dms:Text">
          <xsd:maxLength value="255"/>
        </xsd:restriction>
      </xsd:simpleType>
    </xsd:element>
    <xsd:element name="CorpSiteCoAuthors" ma:index="22" nillable="true" ma:displayName="Medforfattere" ma:internalName="CorpSiteCoAuthors">
      <xsd:simpleType>
        <xsd:restriction base="dms:Text">
          <xsd:maxLength value="255"/>
        </xsd:restriction>
      </xsd:simpleType>
    </xsd:element>
    <xsd:element name="CorpSiteRecipientCompany" ma:index="23" nillable="true" ma:displayName="Mottakende selskap" ma:internalName="CorpSiteRecipientCompany">
      <xsd:simpleType>
        <xsd:restriction base="dms:Text">
          <xsd:maxLength value="255"/>
        </xsd:restriction>
      </xsd:simpleType>
    </xsd:element>
    <xsd:element name="CorpSiteRecipientPerson" ma:index="24" nillable="true" ma:displayName="Mottakende person" ma:internalName="CorpSiteRecipientPerson">
      <xsd:simpleType>
        <xsd:restriction base="dms:Text">
          <xsd:maxLength value="255"/>
        </xsd:restriction>
      </xsd:simpleType>
    </xsd:element>
    <xsd:element name="CorpSiteOurRef" ma:index="25" nillable="true" ma:displayName="Vår ref" ma:internalName="CorpSiteOurRef">
      <xsd:simpleType>
        <xsd:restriction base="dms:Text">
          <xsd:maxLength value="255"/>
        </xsd:restriction>
      </xsd:simpleType>
    </xsd:element>
    <xsd:element name="CorpSiteDocumentAuthor" ma:index="26" nillable="true" ma:displayName="Hovedforfatter" ma:internalName="CorpSiteDocum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ZipAddress" ma:index="27" nillable="true" ma:displayName="Adresse" ma:internalName="CorpSiteZipAddress">
      <xsd:simpleType>
        <xsd:restriction base="dms:Note">
          <xsd:maxLength value="255"/>
        </xsd:restriction>
      </xsd:simpleType>
    </xsd:element>
    <xsd:element name="CorpSiteZipContact" ma:index="28" nillable="true" ma:displayName="Kontakt" ma:internalName="CorpSiteZipContact">
      <xsd:simpleType>
        <xsd:restriction base="dms:Note">
          <xsd:maxLength value="255"/>
        </xsd:restriction>
      </xsd:simpleType>
    </xsd:element>
    <xsd:element name="CorpSiteVATNumber" ma:index="29" nillable="true" ma:displayName="Foretaksnummer" ma:internalName="CorpSiteVATNumber">
      <xsd:simpleType>
        <xsd:restriction base="dms:Text">
          <xsd:maxLength value="255"/>
        </xsd:restriction>
      </xsd:simpleType>
    </xsd:element>
    <xsd:element name="CorpSiteInstituteEmail" ma:index="30" nillable="true" ma:displayName="E-post institutt" ma:internalName="CorpSiteInstituteEmail">
      <xsd:simpleType>
        <xsd:restriction base="dms:Text">
          <xsd:maxLength value="255"/>
        </xsd:restriction>
      </xsd:simpleType>
    </xsd:element>
    <xsd:element name="CorpDocPageClassificationNbNo" ma:index="31" nillable="true" ma:displayName="Gradering Denne Siden" ma:default="Åpen" ma:internalName="CorpDocPageClassificationNbNo">
      <xsd:simpleType>
        <xsd:restriction base="dms:Choice">
          <xsd:enumeration value="Åpen"/>
          <xsd:enumeration value="Intern"/>
          <xsd:enumeration value="Fortrolig"/>
          <xsd:enumeration value="Strengt fortrolig"/>
          <xsd:maxLength value="255"/>
        </xsd:restriction>
      </xsd:simpleType>
    </xsd:element>
    <xsd:element name="CorpDocClassificationEnUs" ma:index="32" nillable="true" ma:displayName="Classification" ma:default="Unrestricted" ma:internalName="CorpDocClassificationEnUs">
      <xsd:simpleType>
        <xsd:restriction base="dms:Choice">
          <xsd:enumeration value="Unrestricted"/>
          <xsd:enumeration value="Internal"/>
          <xsd:enumeration value="Restricted"/>
          <xsd:enumeration value="Confidential"/>
          <xsd:maxLength value="255"/>
        </xsd:restriction>
      </xsd:simpleType>
    </xsd:element>
    <xsd:element name="CorpDocPageClassificationEnUs" ma:index="33" nillable="true" ma:displayName="Classification This Page" ma:default="Unrestricted" ma:internalName="CorpDocPageClassificationEnUs">
      <xsd:simpleType>
        <xsd:restriction base="dms:Choice">
          <xsd:enumeration value="Unrestricted"/>
          <xsd:enumeration value="Internal"/>
          <xsd:enumeration value="Restricted"/>
          <xsd:enumeration value="Confidential"/>
          <xsd:maxLength value="255"/>
        </xsd:restriction>
      </xsd:simpleType>
    </xsd:element>
    <xsd:element name="CorpDocClassificationNbNo" ma:index="34" nillable="true" ma:displayName="Gradering" ma:default="Åpen" ma:internalName="CorpDocClassificationNbNo">
      <xsd:simpleType>
        <xsd:restriction base="dms:Choice">
          <xsd:enumeration value="Åpen"/>
          <xsd:enumeration value="Intern"/>
          <xsd:enumeration value="Fortrolig"/>
          <xsd:enumeration value="Strengt fortrolig"/>
          <xsd:maxLength value="255"/>
        </xsd:restriction>
      </xsd:simpleType>
    </xsd:element>
    <xsd:element name="CorpSiteInstituteEnUs" ma:index="35" nillable="true" ma:displayName="InstituteEng" ma:internalName="CorpSiteInstituteEnUs">
      <xsd:simpleType>
        <xsd:restriction base="dms:Text">
          <xsd:maxLength value="255"/>
        </xsd:restriction>
      </xsd:simpleType>
    </xsd:element>
    <xsd:element name="CorpSiteInstitutePhone" ma:index="36" nillable="true" ma:displayName="Institutt telefon" ma:internalName="CorpSiteInstitutePhone">
      <xsd:simpleType>
        <xsd:restriction base="dms:Text">
          <xsd:maxLength value="255"/>
        </xsd:restriction>
      </xsd:simpleType>
    </xsd:element>
    <xsd:element name="CorpSiteDocLanguage" ma:index="37" nillable="true" ma:displayName="Språk" ma:internalName="CorpSiteDocLanguage">
      <xsd:simpleType>
        <xsd:restriction base="dms:Text">
          <xsd:maxLength value="255"/>
        </xsd:restriction>
      </xsd:simpleType>
    </xsd:element>
    <xsd:element name="CorpDocInstitute" ma:index="38" nillable="true" ma:displayName="Institutt" ma:internalName="CorpDocInstitute">
      <xsd:simpleType>
        <xsd:restriction base="dms:Text">
          <xsd:maxLength value="255"/>
        </xsd:restriction>
      </xsd:simpleType>
    </xsd:element>
    <xsd:element name="CorpDocVersion" ma:index="39" nillable="true" ma:displayName="Versjon" ma:internalName="CorpDocVersio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b642a3-f1d2-4fc9-86a1-9c3c360920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42" nillable="true" ma:displayName="MediaServiceAutoTags" ma:internalName="MediaServiceAutoTags" ma:readOnly="true">
      <xsd:simpleType>
        <xsd:restriction base="dms:Text"/>
      </xsd:simpleType>
    </xsd:element>
    <xsd:element name="MediaServiceOCR" ma:index="4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87ca6b-e58a-4e48-b918-66fa98021994" elementFormDefault="qualified">
    <xsd:import namespace="http://schemas.microsoft.com/office/2006/documentManagement/types"/>
    <xsd:import namespace="http://schemas.microsoft.com/office/infopath/2007/PartnerControls"/>
    <xsd:element name="SharedWithUsers" ma:index="4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383FAC-0178-47E2-AAA0-95CF6D52B1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925ED0-3A5A-4139-A70E-00AB0CEA0DB1}">
  <ds:schemaRefs>
    <ds:schemaRef ds:uri="http://schemas.openxmlformats.org/package/2006/metadata/core-properties"/>
    <ds:schemaRef ds:uri="b9b642a3-f1d2-4fc9-86a1-9c3c36092067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8bbd4995-53b7-43e2-b62f-10947586ac31"/>
    <ds:schemaRef ds:uri="http://schemas.microsoft.com/office/infopath/2007/PartnerControls"/>
    <ds:schemaRef ds:uri="e487ca6b-e58a-4e48-b918-66fa98021994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76C4C01-3508-4317-83F5-AA86A271C0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bd4995-53b7-43e2-b62f-10947586ac31"/>
    <ds:schemaRef ds:uri="b9b642a3-f1d2-4fc9-86a1-9c3c36092067"/>
    <ds:schemaRef ds:uri="e487ca6b-e58a-4e48-b918-66fa980219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657</Words>
  <Application>Microsoft Office PowerPoint</Application>
  <PresentationFormat>Widescreen</PresentationFormat>
  <Paragraphs>97</Paragraphs>
  <Slides>8</Slides>
  <Notes>7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SimHei</vt:lpstr>
      <vt:lpstr>Verdana</vt:lpstr>
      <vt:lpstr>Danfoss 4_3_template</vt:lpstr>
      <vt:lpstr>Case stories</vt:lpstr>
      <vt:lpstr>Conception personnalisée</vt:lpstr>
      <vt:lpstr>think-cell Slide</vt:lpstr>
      <vt:lpstr>CO2 units for supermarkets and efficient integration</vt:lpstr>
      <vt:lpstr>Krzysztof Banasiak Researcher at  SINTEF Energi </vt:lpstr>
      <vt:lpstr>Energy Smart Supermarkets CO2 units for Supermarkets </vt:lpstr>
      <vt:lpstr>Energy Smart Supermarkets Why integrated CO2 units?</vt:lpstr>
      <vt:lpstr>Energy Smart Supermarkets Integrated CO2 units for Supermarkets </vt:lpstr>
      <vt:lpstr>Energy Smart Supermarkets Integrated CO2 units for Supermarkets </vt:lpstr>
      <vt:lpstr>Energy Smart Supermarkets Integrated CO2 units for Supermarkets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Speakers Template Internal Expert Talk</dc:title>
  <dc:creator/>
  <cp:lastModifiedBy/>
  <cp:revision>113</cp:revision>
  <dcterms:created xsi:type="dcterms:W3CDTF">1601-01-01T00:00:00Z</dcterms:created>
  <dcterms:modified xsi:type="dcterms:W3CDTF">2019-02-21T11:52:47Z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www.skabelondesign.com</vt:lpwstr>
  </property>
  <property fmtid="{D5CDD505-2E9C-101B-9397-08002B2CF9AE}" pid="3" name="ContentTypeId">
    <vt:lpwstr>0x01010031B82B69D2361148B4D8F7EC15680213080021EE3CB77B83F64EA66E4491DFAA4B7E</vt:lpwstr>
  </property>
  <property fmtid="{D5CDD505-2E9C-101B-9397-08002B2CF9AE}" pid="5" name="_NewReviewCycle">
    <vt:lpwstr/>
  </property>
  <property fmtid="{D5CDD505-2E9C-101B-9397-08002B2CF9AE}" pid="6" name="AuthorIds_UIVersion_2560">
    <vt:lpwstr>21</vt:lpwstr>
  </property>
</Properties>
</file>