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7" r:id="rId2"/>
    <p:sldId id="271" r:id="rId3"/>
    <p:sldId id="272" r:id="rId4"/>
    <p:sldId id="268" r:id="rId5"/>
    <p:sldId id="269" r:id="rId6"/>
  </p:sldIdLst>
  <p:sldSz cx="9144000" cy="5143500" type="screen16x9"/>
  <p:notesSz cx="6858000" cy="9144000"/>
  <p:defaultTextStyle>
    <a:defPPr>
      <a:defRPr lang="nb-NO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3475"/>
    <a:srgbClr val="BBAC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14" autoAdjust="0"/>
    <p:restoredTop sz="94674"/>
  </p:normalViewPr>
  <p:slideViewPr>
    <p:cSldViewPr snapToGrid="0" snapToObjects="1">
      <p:cViewPr varScale="1">
        <p:scale>
          <a:sx n="165" d="100"/>
          <a:sy n="165" d="100"/>
        </p:scale>
        <p:origin x="864" y="1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114753" y="2008061"/>
            <a:ext cx="7772400" cy="675821"/>
          </a:xfrm>
        </p:spPr>
        <p:txBody>
          <a:bodyPr anchor="t" anchorCtr="0"/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114753" y="2733866"/>
            <a:ext cx="7772400" cy="131445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dirty="0"/>
              <a:t>Klikk for å redigere undertittelstil i malen</a:t>
            </a:r>
          </a:p>
        </p:txBody>
      </p:sp>
    </p:spTree>
    <p:extLst>
      <p:ext uri="{BB962C8B-B14F-4D97-AF65-F5344CB8AC3E}">
        <p14:creationId xmlns:p14="http://schemas.microsoft.com/office/powerpoint/2010/main" val="1000159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1983850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1017751" y="205979"/>
            <a:ext cx="5459249" cy="4388644"/>
          </a:xfrm>
        </p:spPr>
        <p:txBody>
          <a:bodyPr vert="eaVert"/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3031831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lysbildenummer 5"/>
          <p:cNvSpPr txBox="1">
            <a:spLocks/>
          </p:cNvSpPr>
          <p:nvPr userDrawn="1"/>
        </p:nvSpPr>
        <p:spPr>
          <a:xfrm>
            <a:off x="-1" y="4815936"/>
            <a:ext cx="640523" cy="273844"/>
          </a:xfrm>
          <a:prstGeom prst="rect">
            <a:avLst/>
          </a:prstGeom>
        </p:spPr>
        <p:txBody>
          <a:bodyPr/>
          <a:lstStyle>
            <a:defPPr>
              <a:defRPr lang="nb-NO"/>
            </a:defPPr>
            <a:lvl1pPr marL="0" algn="l" defTabSz="4572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91853A39-49B3-554A-AE82-85611CEBD8E3}" type="slidenum">
              <a:rPr lang="nb-NO" b="1" i="0" smtClean="0">
                <a:latin typeface="Arial"/>
                <a:cs typeface="Arial"/>
              </a:rPr>
              <a:pPr algn="ctr"/>
              <a:t>‹#›</a:t>
            </a:fld>
            <a:endParaRPr lang="nb-NO" b="1" i="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60019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35765" y="3305176"/>
            <a:ext cx="7458948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035765" y="2180035"/>
            <a:ext cx="7458948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dirty="0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2982460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95551" y="205979"/>
            <a:ext cx="7407404" cy="857250"/>
          </a:xfrm>
        </p:spPr>
        <p:txBody>
          <a:bodyPr/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1114712" y="1200151"/>
            <a:ext cx="3667845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5305712" y="1200151"/>
            <a:ext cx="3673943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1372914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59523" y="205979"/>
            <a:ext cx="7407404" cy="857250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069676" y="1151335"/>
            <a:ext cx="376691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1069676" y="1631156"/>
            <a:ext cx="376691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5257502" y="1151335"/>
            <a:ext cx="381221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5257502" y="1631156"/>
            <a:ext cx="3812219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702236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3172249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9718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2464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142491" y="204788"/>
            <a:ext cx="4765084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02464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1596486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3532236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1194628" y="205979"/>
            <a:ext cx="740740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194628" y="1200151"/>
            <a:ext cx="7407404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pic>
        <p:nvPicPr>
          <p:cNvPr id="4" name="Bilde 3" descr="stripe_16_9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45602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7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600" b="1" i="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4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karen-elisabeth.sodahl@ntnu.no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70597" y="338541"/>
            <a:ext cx="7242650" cy="857250"/>
          </a:xfrm>
        </p:spPr>
        <p:txBody>
          <a:bodyPr>
            <a:normAutofit/>
          </a:bodyPr>
          <a:lstStyle/>
          <a:p>
            <a:pPr fontAlgn="base"/>
            <a:br>
              <a:rPr lang="nb-NO" sz="1400" dirty="0"/>
            </a:br>
            <a:endParaRPr lang="nb-NO" sz="1400" dirty="0"/>
          </a:p>
        </p:txBody>
      </p:sp>
      <p:sp>
        <p:nvSpPr>
          <p:cNvPr id="14" name="Plassholder for innhold 2"/>
          <p:cNvSpPr>
            <a:spLocks noGrp="1"/>
          </p:cNvSpPr>
          <p:nvPr>
            <p:ph idx="1"/>
          </p:nvPr>
        </p:nvSpPr>
        <p:spPr>
          <a:xfrm>
            <a:off x="909227" y="998956"/>
            <a:ext cx="8234773" cy="4371207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sz="5100" b="1" dirty="0"/>
              <a:t>QUANTUM SPINTRONICS </a:t>
            </a:r>
            <a:endParaRPr lang="nb-NO" sz="5100" dirty="0"/>
          </a:p>
          <a:p>
            <a:pPr marL="0" indent="0">
              <a:buNone/>
            </a:pPr>
            <a:r>
              <a:rPr lang="en-US" sz="5100" b="1" dirty="0"/>
              <a:t>INTERNATIONAL WORKSHOP</a:t>
            </a:r>
            <a:endParaRPr lang="nb-NO" sz="5100" dirty="0"/>
          </a:p>
          <a:p>
            <a:pPr marL="0" indent="0">
              <a:buNone/>
            </a:pPr>
            <a:r>
              <a:rPr lang="en-US" sz="5100" b="1" dirty="0"/>
              <a:t>October 4</a:t>
            </a:r>
            <a:r>
              <a:rPr lang="en-US" sz="5100" b="1" baseline="30000" dirty="0"/>
              <a:t>th</a:t>
            </a:r>
            <a:r>
              <a:rPr lang="en-US" sz="5100" b="1" dirty="0"/>
              <a:t>- 5</a:t>
            </a:r>
            <a:r>
              <a:rPr lang="en-US" sz="5100" b="1" baseline="30000" dirty="0"/>
              <a:t>th</a:t>
            </a:r>
            <a:r>
              <a:rPr lang="en-US" sz="5100" b="1" dirty="0"/>
              <a:t> 2018 </a:t>
            </a:r>
            <a:endParaRPr lang="nb-NO" sz="5100" dirty="0"/>
          </a:p>
          <a:p>
            <a:pPr marL="0" indent="0">
              <a:buNone/>
            </a:pPr>
            <a:r>
              <a:rPr lang="en-US" dirty="0"/>
              <a:t> </a:t>
            </a:r>
            <a:endParaRPr lang="nb-NO" dirty="0"/>
          </a:p>
          <a:p>
            <a:pPr marL="0" indent="0">
              <a:buNone/>
            </a:pPr>
            <a:r>
              <a:rPr lang="en-US" dirty="0"/>
              <a:t> </a:t>
            </a:r>
            <a:endParaRPr lang="nb-NO" dirty="0"/>
          </a:p>
          <a:p>
            <a:pPr marL="0" indent="0">
              <a:buNone/>
            </a:pPr>
            <a:r>
              <a:rPr lang="en-US" dirty="0"/>
              <a:t>Conference Center </a:t>
            </a:r>
            <a:r>
              <a:rPr lang="en-US" dirty="0" err="1"/>
              <a:t>Scandic</a:t>
            </a:r>
            <a:r>
              <a:rPr lang="en-US" dirty="0"/>
              <a:t> </a:t>
            </a:r>
            <a:r>
              <a:rPr lang="en-US" dirty="0" err="1"/>
              <a:t>Nidelven</a:t>
            </a:r>
            <a:r>
              <a:rPr lang="en-US" dirty="0"/>
              <a:t>, </a:t>
            </a:r>
            <a:r>
              <a:rPr lang="en-US" dirty="0" err="1"/>
              <a:t>Havnegata</a:t>
            </a:r>
            <a:r>
              <a:rPr lang="en-US" dirty="0"/>
              <a:t> 4, Trondheim. </a:t>
            </a:r>
            <a:endParaRPr lang="nb-NO" dirty="0"/>
          </a:p>
          <a:p>
            <a:pPr marL="0" indent="0">
              <a:buNone/>
            </a:pPr>
            <a:r>
              <a:rPr lang="en-US" dirty="0"/>
              <a:t> </a:t>
            </a:r>
            <a:endParaRPr lang="nb-NO" dirty="0"/>
          </a:p>
          <a:p>
            <a:pPr marL="0" indent="0">
              <a:buNone/>
            </a:pPr>
            <a:r>
              <a:rPr lang="en-US" dirty="0"/>
              <a:t> </a:t>
            </a:r>
            <a:endParaRPr lang="nb-NO" dirty="0"/>
          </a:p>
          <a:p>
            <a:pPr marL="0" indent="0">
              <a:buNone/>
            </a:pPr>
            <a:r>
              <a:rPr lang="en-US" dirty="0"/>
              <a:t> </a:t>
            </a:r>
            <a:endParaRPr lang="nb-NO" dirty="0"/>
          </a:p>
          <a:p>
            <a:pPr marL="0" indent="0">
              <a:buNone/>
            </a:pPr>
            <a:r>
              <a:rPr lang="en-US" dirty="0"/>
              <a:t> </a:t>
            </a:r>
            <a:endParaRPr lang="nb-NO" dirty="0"/>
          </a:p>
          <a:p>
            <a:pPr marL="0" indent="0">
              <a:buNone/>
            </a:pPr>
            <a:r>
              <a:rPr lang="en-US" dirty="0"/>
              <a:t> </a:t>
            </a:r>
            <a:endParaRPr lang="nb-NO" dirty="0"/>
          </a:p>
          <a:p>
            <a:pPr marL="0" indent="0">
              <a:buNone/>
            </a:pPr>
            <a:r>
              <a:rPr lang="en-US" dirty="0"/>
              <a:t> </a:t>
            </a:r>
            <a:endParaRPr lang="nb-NO" dirty="0"/>
          </a:p>
          <a:p>
            <a:pPr marL="0" indent="0">
              <a:buNone/>
            </a:pPr>
            <a:r>
              <a:rPr lang="en-US" dirty="0"/>
              <a:t> </a:t>
            </a:r>
            <a:endParaRPr lang="nb-NO" dirty="0"/>
          </a:p>
          <a:p>
            <a:pPr marL="0" indent="0">
              <a:buNone/>
            </a:pPr>
            <a:r>
              <a:rPr lang="en-US" dirty="0"/>
              <a:t> </a:t>
            </a:r>
            <a:endParaRPr lang="nb-NO" dirty="0"/>
          </a:p>
          <a:p>
            <a:pPr marL="0" indent="0">
              <a:buNone/>
            </a:pPr>
            <a:r>
              <a:rPr lang="en-US" dirty="0"/>
              <a:t> </a:t>
            </a:r>
            <a:endParaRPr lang="nb-NO" dirty="0"/>
          </a:p>
          <a:p>
            <a:pPr marL="0" indent="0">
              <a:buNone/>
            </a:pPr>
            <a:r>
              <a:rPr lang="en-US" dirty="0"/>
              <a:t> </a:t>
            </a:r>
            <a:endParaRPr lang="nb-NO" dirty="0"/>
          </a:p>
          <a:p>
            <a:pPr marL="0" indent="0">
              <a:buNone/>
            </a:pPr>
            <a:r>
              <a:rPr lang="en-US" dirty="0" err="1"/>
              <a:t>Organised</a:t>
            </a:r>
            <a:r>
              <a:rPr lang="en-US" dirty="0"/>
              <a:t> by the Center of Excellence, Quantum Spintronics (</a:t>
            </a:r>
            <a:r>
              <a:rPr lang="en-US" dirty="0" err="1"/>
              <a:t>QuSpin</a:t>
            </a:r>
            <a:r>
              <a:rPr lang="en-US" dirty="0"/>
              <a:t>)</a:t>
            </a:r>
            <a:endParaRPr lang="nb-NO" dirty="0"/>
          </a:p>
          <a:p>
            <a:pPr marL="0" indent="0">
              <a:buNone/>
            </a:pPr>
            <a:r>
              <a:rPr lang="en-US" dirty="0"/>
              <a:t>By Arne </a:t>
            </a:r>
            <a:r>
              <a:rPr lang="en-US" dirty="0" err="1"/>
              <a:t>Brataas</a:t>
            </a:r>
            <a:r>
              <a:rPr lang="en-US" dirty="0"/>
              <a:t>, </a:t>
            </a:r>
            <a:r>
              <a:rPr lang="en-US" dirty="0" err="1"/>
              <a:t>Asle</a:t>
            </a:r>
            <a:r>
              <a:rPr lang="en-US" dirty="0"/>
              <a:t> </a:t>
            </a:r>
            <a:r>
              <a:rPr lang="en-US" dirty="0" err="1"/>
              <a:t>Sudbø</a:t>
            </a:r>
            <a:r>
              <a:rPr lang="en-US" dirty="0"/>
              <a:t>, Jacob Linder, Justin Wells and Karen-Elisabeth Sødahl </a:t>
            </a:r>
            <a:endParaRPr lang="nb-NO" dirty="0"/>
          </a:p>
          <a:p>
            <a:pPr marL="0" indent="0">
              <a:buNone/>
            </a:pPr>
            <a:r>
              <a:rPr lang="en-US" dirty="0"/>
              <a:t>Contact info: </a:t>
            </a:r>
            <a:r>
              <a:rPr lang="en-US" u="sng" dirty="0">
                <a:hlinkClick r:id="rId2"/>
              </a:rPr>
              <a:t>karen-elisabeth.sodahl@ntnu.no</a:t>
            </a:r>
            <a:r>
              <a:rPr lang="en-US" dirty="0"/>
              <a:t>; Cell: + 47 91887782.</a:t>
            </a:r>
            <a:endParaRPr lang="nb-NO" dirty="0"/>
          </a:p>
          <a:p>
            <a:pPr marL="0" indent="0">
              <a:buNone/>
            </a:pPr>
            <a:endParaRPr lang="nb-NO" sz="1800" dirty="0"/>
          </a:p>
        </p:txBody>
      </p:sp>
      <p:pic>
        <p:nvPicPr>
          <p:cNvPr id="5" name="Bilde 3">
            <a:extLst>
              <a:ext uri="{FF2B5EF4-FFF2-40B4-BE49-F238E27FC236}">
                <a16:creationId xmlns:a16="http://schemas.microsoft.com/office/drawing/2014/main" id="{C6567CB4-07A0-8341-928F-BED760399446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3573" y="286649"/>
            <a:ext cx="694481" cy="54677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E7E1581-46E4-EF46-9BF0-75A57583CD99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42820" y="293560"/>
            <a:ext cx="892810" cy="679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192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909227" y="286649"/>
            <a:ext cx="7799344" cy="679450"/>
          </a:xfrm>
        </p:spPr>
        <p:txBody>
          <a:bodyPr>
            <a:normAutofit/>
          </a:bodyPr>
          <a:lstStyle/>
          <a:p>
            <a:pPr fontAlgn="base"/>
            <a:r>
              <a:rPr lang="nb-NO" sz="1400" dirty="0" err="1"/>
              <a:t>Thursday</a:t>
            </a:r>
            <a:r>
              <a:rPr lang="nb-NO" sz="1400" dirty="0"/>
              <a:t> </a:t>
            </a:r>
            <a:r>
              <a:rPr lang="nb-NO" sz="1400" dirty="0" err="1"/>
              <a:t>Morning</a:t>
            </a:r>
            <a:r>
              <a:rPr lang="nb-NO" sz="1400" dirty="0"/>
              <a:t>, </a:t>
            </a:r>
            <a:r>
              <a:rPr lang="nb-NO" sz="1400" dirty="0" err="1"/>
              <a:t>October</a:t>
            </a:r>
            <a:r>
              <a:rPr lang="nb-NO" sz="1400" dirty="0"/>
              <a:t> 4th</a:t>
            </a:r>
          </a:p>
        </p:txBody>
      </p:sp>
      <p:sp>
        <p:nvSpPr>
          <p:cNvPr id="14" name="Plassholder for innhold 2"/>
          <p:cNvSpPr>
            <a:spLocks noGrp="1"/>
          </p:cNvSpPr>
          <p:nvPr>
            <p:ph idx="1"/>
          </p:nvPr>
        </p:nvSpPr>
        <p:spPr>
          <a:xfrm>
            <a:off x="909227" y="874374"/>
            <a:ext cx="8234773" cy="4371207"/>
          </a:xfrm>
        </p:spPr>
        <p:txBody>
          <a:bodyPr>
            <a:normAutofit fontScale="62500" lnSpcReduction="20000"/>
          </a:bodyPr>
          <a:lstStyle/>
          <a:p>
            <a:pPr marL="0" indent="0" fontAlgn="base">
              <a:buNone/>
            </a:pPr>
            <a:r>
              <a:rPr lang="en-US" sz="1800" dirty="0"/>
              <a:t>08.30- 09.00	</a:t>
            </a:r>
            <a:r>
              <a:rPr lang="en-US" sz="1800" b="1" dirty="0"/>
              <a:t>Registration</a:t>
            </a:r>
            <a:r>
              <a:rPr lang="en-US" sz="1800" dirty="0"/>
              <a:t> and morning coffee</a:t>
            </a:r>
            <a:endParaRPr lang="nb-NO" sz="1800" dirty="0"/>
          </a:p>
          <a:p>
            <a:pPr marL="0" indent="0" fontAlgn="base">
              <a:buNone/>
            </a:pPr>
            <a:r>
              <a:rPr lang="en-US" sz="1800" dirty="0"/>
              <a:t> </a:t>
            </a:r>
            <a:endParaRPr lang="nb-NO" sz="1800" dirty="0"/>
          </a:p>
          <a:p>
            <a:pPr marL="0" indent="0" fontAlgn="base">
              <a:buNone/>
            </a:pPr>
            <a:r>
              <a:rPr lang="en-US" sz="1800" dirty="0"/>
              <a:t>09.00- 09.05	 Arne </a:t>
            </a:r>
            <a:r>
              <a:rPr lang="en-US" sz="1800" dirty="0" err="1"/>
              <a:t>Brataas</a:t>
            </a:r>
            <a:endParaRPr lang="en-US" sz="1800" dirty="0"/>
          </a:p>
          <a:p>
            <a:pPr marL="0" indent="0" fontAlgn="base">
              <a:buNone/>
            </a:pPr>
            <a:r>
              <a:rPr lang="en-US" sz="1800" dirty="0"/>
              <a:t>		</a:t>
            </a:r>
            <a:r>
              <a:rPr lang="nb-NO" sz="1800" i="1" dirty="0" err="1"/>
              <a:t>Opening</a:t>
            </a:r>
            <a:r>
              <a:rPr lang="nb-NO" sz="1800" i="1" dirty="0"/>
              <a:t> </a:t>
            </a:r>
            <a:r>
              <a:rPr lang="nb-NO" sz="1800" i="1" dirty="0" err="1"/>
              <a:t>remarks</a:t>
            </a:r>
            <a:endParaRPr lang="nb-NO" sz="1800" i="1" dirty="0"/>
          </a:p>
          <a:p>
            <a:pPr marL="0" indent="0" fontAlgn="base">
              <a:buNone/>
            </a:pPr>
            <a:r>
              <a:rPr lang="en-US" sz="1800" dirty="0"/>
              <a:t> </a:t>
            </a:r>
            <a:endParaRPr lang="nb-NO" sz="1800" dirty="0"/>
          </a:p>
          <a:p>
            <a:pPr marL="0" indent="0" fontAlgn="base">
              <a:buNone/>
            </a:pPr>
            <a:r>
              <a:rPr lang="en-US" sz="1800" dirty="0"/>
              <a:t>09.05-09.35	Stuart Parkin</a:t>
            </a:r>
          </a:p>
          <a:p>
            <a:pPr marL="0" indent="0" fontAlgn="base">
              <a:buNone/>
            </a:pPr>
            <a:r>
              <a:rPr lang="en-US" sz="1800" i="1" dirty="0"/>
              <a:t>		Anti-</a:t>
            </a:r>
            <a:r>
              <a:rPr lang="en-US" sz="1800" i="1" dirty="0" err="1"/>
              <a:t>skyrmions</a:t>
            </a:r>
            <a:r>
              <a:rPr lang="en-US" sz="1800" dirty="0"/>
              <a:t> </a:t>
            </a:r>
            <a:endParaRPr lang="nb-NO" sz="1800" dirty="0"/>
          </a:p>
          <a:p>
            <a:pPr marL="0" indent="0" fontAlgn="base">
              <a:buNone/>
            </a:pPr>
            <a:r>
              <a:rPr lang="en-US" sz="1800" dirty="0"/>
              <a:t> </a:t>
            </a:r>
            <a:endParaRPr lang="nb-NO" sz="1800" dirty="0"/>
          </a:p>
          <a:p>
            <a:pPr marL="0" indent="0" fontAlgn="base">
              <a:buNone/>
            </a:pPr>
            <a:r>
              <a:rPr lang="en-US" sz="1800" dirty="0"/>
              <a:t>09.35-10.05	Vincent </a:t>
            </a:r>
            <a:r>
              <a:rPr lang="en-US" sz="1800" dirty="0" err="1"/>
              <a:t>Cros</a:t>
            </a:r>
            <a:endParaRPr lang="en-US" sz="1800" dirty="0"/>
          </a:p>
          <a:p>
            <a:pPr marL="0" indent="0" fontAlgn="base">
              <a:buNone/>
            </a:pPr>
            <a:r>
              <a:rPr lang="en-US" sz="1800" dirty="0"/>
              <a:t>		</a:t>
            </a:r>
            <a:r>
              <a:rPr lang="en-US" sz="1800" i="1" dirty="0" err="1"/>
              <a:t>Skyrmions</a:t>
            </a:r>
            <a:r>
              <a:rPr lang="en-US" sz="1800" i="1" dirty="0"/>
              <a:t> in magnetic multilayers at room temperature: Manipulation, electrical detection and 3D shaping</a:t>
            </a:r>
            <a:r>
              <a:rPr lang="en-US" sz="1800" dirty="0"/>
              <a:t>  </a:t>
            </a:r>
            <a:endParaRPr lang="nb-NO" sz="1800" dirty="0"/>
          </a:p>
          <a:p>
            <a:pPr marL="0" indent="0" fontAlgn="base">
              <a:buNone/>
            </a:pPr>
            <a:r>
              <a:rPr lang="en-US" sz="1800" dirty="0"/>
              <a:t> </a:t>
            </a:r>
            <a:endParaRPr lang="nb-NO" sz="1800" dirty="0"/>
          </a:p>
          <a:p>
            <a:pPr marL="0" indent="0" fontAlgn="base">
              <a:buNone/>
            </a:pPr>
            <a:r>
              <a:rPr lang="en-US" sz="1800" dirty="0"/>
              <a:t>10.05-10.30	</a:t>
            </a:r>
            <a:r>
              <a:rPr lang="en-US" sz="1800" b="1" dirty="0"/>
              <a:t>Break</a:t>
            </a:r>
            <a:r>
              <a:rPr lang="en-US" sz="1800" dirty="0"/>
              <a:t> (25 minutes)  </a:t>
            </a:r>
            <a:endParaRPr lang="nb-NO" sz="1800" dirty="0"/>
          </a:p>
          <a:p>
            <a:pPr marL="0" indent="0" fontAlgn="base">
              <a:buNone/>
            </a:pPr>
            <a:r>
              <a:rPr lang="en-US" sz="1800" dirty="0"/>
              <a:t> </a:t>
            </a:r>
            <a:endParaRPr lang="nb-NO" sz="1800" dirty="0"/>
          </a:p>
          <a:p>
            <a:pPr marL="0" indent="0" fontAlgn="base">
              <a:buNone/>
            </a:pPr>
            <a:r>
              <a:rPr lang="en-US" sz="1800" dirty="0"/>
              <a:t>10.30-11.00	 </a:t>
            </a:r>
            <a:r>
              <a:rPr lang="en-US" sz="1800" dirty="0" err="1"/>
              <a:t>Anjan</a:t>
            </a:r>
            <a:r>
              <a:rPr lang="en-US" sz="1800" dirty="0"/>
              <a:t> </a:t>
            </a:r>
            <a:r>
              <a:rPr lang="en-US" sz="1800" dirty="0" err="1"/>
              <a:t>Soumyanarayan</a:t>
            </a:r>
            <a:endParaRPr lang="en-US" sz="1800" dirty="0"/>
          </a:p>
          <a:p>
            <a:pPr marL="0" indent="0" fontAlgn="base">
              <a:buNone/>
            </a:pPr>
            <a:r>
              <a:rPr lang="en-US" sz="1800" i="1" dirty="0"/>
              <a:t>		Nucleation, stability and dynamics of topological spin structures</a:t>
            </a:r>
            <a:r>
              <a:rPr lang="en-US" sz="1800" dirty="0"/>
              <a:t> </a:t>
            </a:r>
          </a:p>
          <a:p>
            <a:pPr marL="0" indent="0" fontAlgn="base">
              <a:buNone/>
            </a:pPr>
            <a:r>
              <a:rPr lang="en-US" sz="1800" dirty="0"/>
              <a:t> </a:t>
            </a:r>
            <a:endParaRPr lang="nb-NO" sz="1800" dirty="0"/>
          </a:p>
          <a:p>
            <a:pPr marL="0" indent="0" fontAlgn="base">
              <a:buNone/>
            </a:pPr>
            <a:r>
              <a:rPr lang="en-US" sz="1800" dirty="0"/>
              <a:t>11.00-11.30 	</a:t>
            </a:r>
            <a:r>
              <a:rPr lang="en-US" sz="1800" dirty="0" err="1"/>
              <a:t>Karsten</a:t>
            </a:r>
            <a:r>
              <a:rPr lang="en-US" sz="1800" dirty="0"/>
              <a:t> Rode</a:t>
            </a:r>
          </a:p>
          <a:p>
            <a:pPr marL="0" indent="0" fontAlgn="base">
              <a:buNone/>
            </a:pPr>
            <a:r>
              <a:rPr lang="en-US" sz="1800" i="1" dirty="0"/>
              <a:t>		Mn</a:t>
            </a:r>
            <a:r>
              <a:rPr lang="en-US" sz="1800" i="1" baseline="-25000" dirty="0"/>
              <a:t>2</a:t>
            </a:r>
            <a:r>
              <a:rPr lang="en-US" sz="1800" i="1" dirty="0"/>
              <a:t>Ru</a:t>
            </a:r>
            <a:r>
              <a:rPr lang="en-US" sz="1800" i="1" baseline="-25000" dirty="0"/>
              <a:t>x</a:t>
            </a:r>
            <a:r>
              <a:rPr lang="en-US" sz="1800" i="1" dirty="0"/>
              <a:t>Ga: Towards single-layer spintronics in the terahertz gap</a:t>
            </a:r>
            <a:r>
              <a:rPr lang="en-US" sz="1800" dirty="0"/>
              <a:t> </a:t>
            </a:r>
            <a:endParaRPr lang="nb-NO" sz="1800" dirty="0"/>
          </a:p>
          <a:p>
            <a:pPr marL="0" indent="0" fontAlgn="base">
              <a:buNone/>
            </a:pPr>
            <a:r>
              <a:rPr lang="en-US" sz="1800" dirty="0"/>
              <a:t>  </a:t>
            </a:r>
            <a:endParaRPr lang="nb-NO" sz="1800" dirty="0"/>
          </a:p>
          <a:p>
            <a:pPr marL="0" indent="0" fontAlgn="base">
              <a:buNone/>
            </a:pPr>
            <a:r>
              <a:rPr lang="en-US" sz="1800" dirty="0"/>
              <a:t>11.30-12.00 	</a:t>
            </a:r>
            <a:r>
              <a:rPr lang="en-US" sz="1800" dirty="0" err="1"/>
              <a:t>Aurelien</a:t>
            </a:r>
            <a:r>
              <a:rPr lang="en-US" sz="1800" dirty="0"/>
              <a:t> </a:t>
            </a:r>
            <a:r>
              <a:rPr lang="en-US" sz="1800" dirty="0" err="1"/>
              <a:t>Manchon</a:t>
            </a:r>
            <a:endParaRPr lang="en-US" sz="1800" dirty="0"/>
          </a:p>
          <a:p>
            <a:pPr marL="0" indent="0" fontAlgn="base">
              <a:buNone/>
            </a:pPr>
            <a:r>
              <a:rPr lang="en-US" sz="1800" i="1" dirty="0"/>
              <a:t>		Theory of spin transport and torque in non-collinear antiferromagnets</a:t>
            </a:r>
            <a:r>
              <a:rPr lang="en-US" sz="1800" dirty="0"/>
              <a:t>  </a:t>
            </a:r>
            <a:endParaRPr lang="nb-NO" sz="1800" dirty="0"/>
          </a:p>
          <a:p>
            <a:pPr marL="0" indent="0" fontAlgn="base">
              <a:buNone/>
            </a:pPr>
            <a:r>
              <a:rPr lang="en-US" sz="1800" dirty="0"/>
              <a:t> </a:t>
            </a:r>
            <a:endParaRPr lang="nb-NO" sz="1800" dirty="0"/>
          </a:p>
          <a:p>
            <a:pPr marL="0" indent="0" fontAlgn="base">
              <a:buNone/>
            </a:pPr>
            <a:r>
              <a:rPr lang="en-US" sz="1800" dirty="0"/>
              <a:t>12.00-13.00  	</a:t>
            </a:r>
            <a:r>
              <a:rPr lang="en-US" sz="1800" b="1" dirty="0"/>
              <a:t>Lunch</a:t>
            </a:r>
            <a:r>
              <a:rPr lang="en-US" sz="1800" dirty="0"/>
              <a:t> (60 minutes)</a:t>
            </a:r>
            <a:r>
              <a:rPr lang="en-US" sz="1800" b="1" dirty="0"/>
              <a:t> </a:t>
            </a:r>
            <a:endParaRPr lang="nb-NO" sz="1800" dirty="0"/>
          </a:p>
          <a:p>
            <a:pPr marL="0" indent="0">
              <a:buNone/>
            </a:pPr>
            <a:endParaRPr lang="nb-NO" sz="1800" dirty="0"/>
          </a:p>
        </p:txBody>
      </p:sp>
      <p:pic>
        <p:nvPicPr>
          <p:cNvPr id="5" name="Bilde 3">
            <a:extLst>
              <a:ext uri="{FF2B5EF4-FFF2-40B4-BE49-F238E27FC236}">
                <a16:creationId xmlns:a16="http://schemas.microsoft.com/office/drawing/2014/main" id="{C6567CB4-07A0-8341-928F-BED76039944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3573" y="286649"/>
            <a:ext cx="694481" cy="54677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E7E1581-46E4-EF46-9BF0-75A57583CD9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40246" y="286649"/>
            <a:ext cx="892810" cy="679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2969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70597" y="338541"/>
            <a:ext cx="7837974" cy="660415"/>
          </a:xfrm>
        </p:spPr>
        <p:txBody>
          <a:bodyPr>
            <a:normAutofit/>
          </a:bodyPr>
          <a:lstStyle/>
          <a:p>
            <a:pPr fontAlgn="base"/>
            <a:r>
              <a:rPr lang="nb-NO" sz="1400" dirty="0" err="1"/>
              <a:t>Thursday</a:t>
            </a:r>
            <a:r>
              <a:rPr lang="nb-NO" sz="1400" dirty="0"/>
              <a:t> </a:t>
            </a:r>
            <a:r>
              <a:rPr lang="nb-NO" sz="1400" dirty="0" err="1"/>
              <a:t>Afternoon</a:t>
            </a:r>
            <a:r>
              <a:rPr lang="nb-NO" sz="1400" dirty="0"/>
              <a:t>, </a:t>
            </a:r>
            <a:r>
              <a:rPr lang="nb-NO" sz="1400" dirty="0" err="1"/>
              <a:t>October</a:t>
            </a:r>
            <a:r>
              <a:rPr lang="nb-NO" sz="1400" dirty="0"/>
              <a:t> 4th</a:t>
            </a:r>
          </a:p>
        </p:txBody>
      </p:sp>
      <p:sp>
        <p:nvSpPr>
          <p:cNvPr id="14" name="Plassholder for innhold 2"/>
          <p:cNvSpPr>
            <a:spLocks noGrp="1"/>
          </p:cNvSpPr>
          <p:nvPr>
            <p:ph idx="1"/>
          </p:nvPr>
        </p:nvSpPr>
        <p:spPr>
          <a:xfrm>
            <a:off x="870597" y="885319"/>
            <a:ext cx="8234773" cy="4371207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sz="1100" dirty="0"/>
              <a:t>13.00-13.30 	Markus </a:t>
            </a:r>
            <a:r>
              <a:rPr lang="en-US" sz="1100" dirty="0" err="1"/>
              <a:t>Munzenberg</a:t>
            </a:r>
            <a:endParaRPr lang="en-US" sz="1100" dirty="0"/>
          </a:p>
          <a:p>
            <a:pPr marL="0" indent="0" fontAlgn="base">
              <a:buNone/>
            </a:pPr>
            <a:r>
              <a:rPr lang="en-US" sz="1100" i="1" dirty="0"/>
              <a:t>		Ways towards optical spin manipulation in topological systems</a:t>
            </a:r>
            <a:r>
              <a:rPr lang="en-US" sz="1100" dirty="0"/>
              <a:t> </a:t>
            </a:r>
            <a:endParaRPr lang="nb-NO" sz="1100" dirty="0"/>
          </a:p>
          <a:p>
            <a:pPr marL="0" indent="0" fontAlgn="base">
              <a:buNone/>
            </a:pPr>
            <a:r>
              <a:rPr lang="en-US" sz="1100" dirty="0"/>
              <a:t> </a:t>
            </a:r>
            <a:endParaRPr lang="nb-NO" sz="1100" dirty="0"/>
          </a:p>
          <a:p>
            <a:pPr marL="0" indent="0" fontAlgn="base">
              <a:buNone/>
            </a:pPr>
            <a:r>
              <a:rPr lang="en-US" sz="1100" dirty="0"/>
              <a:t>13.30-14.00 	Stefano Bonetti</a:t>
            </a:r>
          </a:p>
          <a:p>
            <a:pPr marL="0" indent="0" fontAlgn="base">
              <a:buNone/>
            </a:pPr>
            <a:r>
              <a:rPr lang="en-US" sz="1100" i="1" dirty="0"/>
              <a:t>		Terahertz-driven spin dynamics: towards ultrafast coherent magnetization switching</a:t>
            </a:r>
            <a:r>
              <a:rPr lang="en-US" sz="1100" dirty="0"/>
              <a:t> </a:t>
            </a:r>
            <a:endParaRPr lang="nb-NO" sz="1100" dirty="0"/>
          </a:p>
          <a:p>
            <a:pPr marL="0" indent="0" fontAlgn="base">
              <a:buNone/>
            </a:pPr>
            <a:r>
              <a:rPr lang="en-US" sz="1100" dirty="0"/>
              <a:t> </a:t>
            </a:r>
            <a:endParaRPr lang="nb-NO" sz="1100" dirty="0"/>
          </a:p>
          <a:p>
            <a:pPr marL="0" indent="0" fontAlgn="base">
              <a:buNone/>
            </a:pPr>
            <a:r>
              <a:rPr lang="en-US" sz="1100" dirty="0"/>
              <a:t>14.00-14.30	</a:t>
            </a:r>
            <a:r>
              <a:rPr lang="en-US" sz="1100" b="1" dirty="0"/>
              <a:t>Break</a:t>
            </a:r>
            <a:r>
              <a:rPr lang="en-US" sz="1100" dirty="0"/>
              <a:t>  (30 minutes)</a:t>
            </a:r>
            <a:endParaRPr lang="nb-NO" sz="1100" dirty="0"/>
          </a:p>
          <a:p>
            <a:pPr marL="0" indent="0" fontAlgn="base">
              <a:buNone/>
            </a:pPr>
            <a:r>
              <a:rPr lang="en-US" sz="1100" dirty="0"/>
              <a:t> </a:t>
            </a:r>
            <a:endParaRPr lang="nb-NO" sz="1100" dirty="0"/>
          </a:p>
          <a:p>
            <a:pPr marL="0" indent="0" fontAlgn="base">
              <a:buNone/>
            </a:pPr>
            <a:r>
              <a:rPr lang="en-US" sz="1100" dirty="0"/>
              <a:t>14.30-15.00	Isabella </a:t>
            </a:r>
            <a:r>
              <a:rPr lang="en-US" sz="1100" dirty="0" err="1"/>
              <a:t>Gierz</a:t>
            </a:r>
            <a:endParaRPr lang="en-US" sz="1100" dirty="0"/>
          </a:p>
          <a:p>
            <a:pPr marL="0" indent="0" fontAlgn="base">
              <a:buNone/>
            </a:pPr>
            <a:r>
              <a:rPr lang="en-US" sz="1100" dirty="0"/>
              <a:t>		 </a:t>
            </a:r>
            <a:r>
              <a:rPr lang="en-US" sz="1100" i="1" dirty="0"/>
              <a:t>Ultrafast charge and spin transfer in van-der-Waals heterostructures</a:t>
            </a:r>
            <a:r>
              <a:rPr lang="en-US" sz="1100" dirty="0"/>
              <a:t> </a:t>
            </a:r>
            <a:endParaRPr lang="nb-NO" sz="1100" dirty="0"/>
          </a:p>
          <a:p>
            <a:pPr marL="0" indent="0" fontAlgn="base">
              <a:buNone/>
            </a:pPr>
            <a:r>
              <a:rPr lang="en-US" sz="1100" dirty="0"/>
              <a:t> </a:t>
            </a:r>
            <a:endParaRPr lang="nb-NO" sz="1100" dirty="0"/>
          </a:p>
          <a:p>
            <a:pPr marL="0" indent="0" fontAlgn="base">
              <a:buNone/>
            </a:pPr>
            <a:r>
              <a:rPr lang="en-US" sz="1100" dirty="0"/>
              <a:t> 15.30-16.00	Romain </a:t>
            </a:r>
            <a:r>
              <a:rPr lang="en-US" sz="1100" dirty="0" err="1"/>
              <a:t>Lebruin</a:t>
            </a:r>
            <a:endParaRPr lang="en-US" sz="1100" dirty="0"/>
          </a:p>
          <a:p>
            <a:pPr marL="0" indent="0" fontAlgn="base">
              <a:buNone/>
            </a:pPr>
            <a:r>
              <a:rPr lang="en-US" sz="1100" dirty="0"/>
              <a:t>		</a:t>
            </a:r>
            <a:r>
              <a:rPr lang="en-US" sz="1100" i="1" dirty="0"/>
              <a:t>Tunable long distance spin-transport in antiferromagnetic insulating iron oxides</a:t>
            </a:r>
            <a:endParaRPr lang="nb-NO" sz="1100" dirty="0"/>
          </a:p>
          <a:p>
            <a:pPr marL="0" indent="0" fontAlgn="base">
              <a:buNone/>
            </a:pPr>
            <a:endParaRPr lang="nb-NO" sz="1100" dirty="0"/>
          </a:p>
          <a:p>
            <a:pPr marL="0" indent="0" fontAlgn="base">
              <a:buNone/>
            </a:pPr>
            <a:r>
              <a:rPr lang="en-US" sz="1100" dirty="0"/>
              <a:t>16.30-17.30	</a:t>
            </a:r>
            <a:r>
              <a:rPr lang="en-US" sz="1100" b="1" dirty="0"/>
              <a:t>A walk through Trondheim City </a:t>
            </a:r>
            <a:r>
              <a:rPr lang="en-US" sz="1100" dirty="0"/>
              <a:t>(60 minutes)</a:t>
            </a:r>
            <a:endParaRPr lang="nb-NO" sz="1100" dirty="0"/>
          </a:p>
          <a:p>
            <a:pPr marL="0" indent="0" fontAlgn="base">
              <a:buNone/>
            </a:pPr>
            <a:r>
              <a:rPr lang="nb-NO" sz="1100" dirty="0"/>
              <a:t>		</a:t>
            </a:r>
            <a:r>
              <a:rPr lang="nb-NO" sz="1100" i="1" dirty="0"/>
              <a:t>(Solsiden, Bakklandet, Gamle Bybro, Nidarosdomen, Elvegata, Ila, Skansen, </a:t>
            </a:r>
            <a:r>
              <a:rPr lang="nb-NO" sz="1100" i="1" dirty="0" err="1"/>
              <a:t>Brattøra</a:t>
            </a:r>
            <a:r>
              <a:rPr lang="nb-NO" sz="1100" i="1" dirty="0"/>
              <a:t>)</a:t>
            </a:r>
          </a:p>
          <a:p>
            <a:pPr marL="0" indent="0" fontAlgn="base">
              <a:buNone/>
            </a:pPr>
            <a:r>
              <a:rPr lang="nb-NO" sz="1100" i="1" dirty="0"/>
              <a:t> </a:t>
            </a:r>
          </a:p>
          <a:p>
            <a:pPr marL="0" indent="0" fontAlgn="base">
              <a:buNone/>
            </a:pPr>
            <a:r>
              <a:rPr lang="en-US" sz="1100" dirty="0"/>
              <a:t>19.00-21.00   </a:t>
            </a:r>
            <a:r>
              <a:rPr lang="en-US" sz="1100" b="1" dirty="0"/>
              <a:t>Workshop dinner</a:t>
            </a:r>
            <a:r>
              <a:rPr lang="en-US" sz="1100" dirty="0"/>
              <a:t> </a:t>
            </a:r>
            <a:endParaRPr lang="nb-NO" sz="1100" dirty="0"/>
          </a:p>
          <a:p>
            <a:pPr marL="0" indent="0" fontAlgn="base">
              <a:buNone/>
            </a:pPr>
            <a:r>
              <a:rPr lang="en-US" sz="1100" dirty="0"/>
              <a:t>		</a:t>
            </a:r>
            <a:r>
              <a:rPr lang="en-US" sz="1100" i="1" dirty="0"/>
              <a:t>Opening with Special Advisor Liv </a:t>
            </a:r>
            <a:r>
              <a:rPr lang="en-US" sz="1100" i="1" dirty="0" err="1"/>
              <a:t>Furuberg</a:t>
            </a:r>
            <a:r>
              <a:rPr lang="en-US" sz="1100" i="1" dirty="0"/>
              <a:t>, the Norwegian Research Council handing out the 					Center of Excellence plaque, </a:t>
            </a:r>
            <a:r>
              <a:rPr lang="en-US" sz="1100" i="1" dirty="0" err="1"/>
              <a:t>Prorektor</a:t>
            </a:r>
            <a:r>
              <a:rPr lang="en-US" sz="1100" i="1" dirty="0"/>
              <a:t> Bjarne Foss, NTNU  and </a:t>
            </a:r>
            <a:r>
              <a:rPr lang="en-US" sz="1100" i="1" dirty="0" err="1"/>
              <a:t>Prodekan</a:t>
            </a:r>
            <a:r>
              <a:rPr lang="en-US" sz="1100" i="1" dirty="0"/>
              <a:t> and Head of </a:t>
            </a:r>
            <a:r>
              <a:rPr lang="en-US" sz="1100" i="1" dirty="0" err="1"/>
              <a:t>QuSpin</a:t>
            </a:r>
            <a:r>
              <a:rPr lang="en-US" sz="1100" i="1" dirty="0"/>
              <a:t> 					Board, Tor Grande, NTNU</a:t>
            </a:r>
            <a:endParaRPr lang="nb-NO" sz="1100" i="1" dirty="0"/>
          </a:p>
          <a:p>
            <a:pPr marL="0" indent="0">
              <a:buNone/>
            </a:pPr>
            <a:endParaRPr lang="nb-NO" sz="1800" dirty="0"/>
          </a:p>
        </p:txBody>
      </p:sp>
      <p:pic>
        <p:nvPicPr>
          <p:cNvPr id="5" name="Bilde 3">
            <a:extLst>
              <a:ext uri="{FF2B5EF4-FFF2-40B4-BE49-F238E27FC236}">
                <a16:creationId xmlns:a16="http://schemas.microsoft.com/office/drawing/2014/main" id="{C6567CB4-07A0-8341-928F-BED76039944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6302" y="286649"/>
            <a:ext cx="694481" cy="54677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E7E1581-46E4-EF46-9BF0-75A57583CD9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59212" y="286649"/>
            <a:ext cx="892810" cy="679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55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909227" y="220388"/>
            <a:ext cx="7242650" cy="857250"/>
          </a:xfrm>
        </p:spPr>
        <p:txBody>
          <a:bodyPr>
            <a:normAutofit/>
          </a:bodyPr>
          <a:lstStyle/>
          <a:p>
            <a:pPr fontAlgn="base"/>
            <a:r>
              <a:rPr lang="nb-NO" sz="1400" dirty="0"/>
              <a:t>Friday </a:t>
            </a:r>
            <a:r>
              <a:rPr lang="nb-NO" sz="1400" dirty="0" err="1"/>
              <a:t>Morning</a:t>
            </a:r>
            <a:r>
              <a:rPr lang="nb-NO" sz="1400" dirty="0"/>
              <a:t>, </a:t>
            </a:r>
            <a:r>
              <a:rPr lang="nb-NO" sz="1400" dirty="0" err="1"/>
              <a:t>October</a:t>
            </a:r>
            <a:r>
              <a:rPr lang="nb-NO" sz="1400" dirty="0"/>
              <a:t> 5th</a:t>
            </a:r>
          </a:p>
        </p:txBody>
      </p:sp>
      <p:sp>
        <p:nvSpPr>
          <p:cNvPr id="14" name="Plassholder for innhold 2"/>
          <p:cNvSpPr>
            <a:spLocks noGrp="1"/>
          </p:cNvSpPr>
          <p:nvPr>
            <p:ph idx="1"/>
          </p:nvPr>
        </p:nvSpPr>
        <p:spPr>
          <a:xfrm>
            <a:off x="909227" y="833493"/>
            <a:ext cx="8234773" cy="4371207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sz="1100" dirty="0"/>
              <a:t>08.30- 09.00	</a:t>
            </a:r>
            <a:r>
              <a:rPr lang="en-US" sz="1100" b="1" dirty="0"/>
              <a:t>Registration</a:t>
            </a:r>
            <a:r>
              <a:rPr lang="en-US" sz="1100" dirty="0"/>
              <a:t>  and morning coffee</a:t>
            </a:r>
            <a:endParaRPr lang="nb-NO" sz="1100" dirty="0"/>
          </a:p>
          <a:p>
            <a:pPr marL="0" indent="0" fontAlgn="base">
              <a:buNone/>
            </a:pPr>
            <a:r>
              <a:rPr lang="en-US" sz="1100" dirty="0"/>
              <a:t> </a:t>
            </a:r>
            <a:endParaRPr lang="nb-NO" sz="1100" dirty="0"/>
          </a:p>
          <a:p>
            <a:pPr marL="0" indent="0" fontAlgn="base">
              <a:buNone/>
            </a:pPr>
            <a:r>
              <a:rPr lang="en-US" sz="1100" dirty="0"/>
              <a:t>09.00-09.30	 Manuel </a:t>
            </a:r>
            <a:r>
              <a:rPr lang="en-US" sz="1100" dirty="0" err="1"/>
              <a:t>Houzet</a:t>
            </a:r>
            <a:endParaRPr lang="en-US" sz="1100" dirty="0"/>
          </a:p>
          <a:p>
            <a:pPr marL="0" indent="0" fontAlgn="base">
              <a:buNone/>
            </a:pPr>
            <a:r>
              <a:rPr lang="en-US" sz="1100" i="1" dirty="0"/>
              <a:t>		Spin dynamics of excess quasiparticles in superconductors</a:t>
            </a:r>
            <a:r>
              <a:rPr lang="en-US" sz="1100" dirty="0"/>
              <a:t> </a:t>
            </a:r>
            <a:endParaRPr lang="nb-NO" sz="1100" dirty="0"/>
          </a:p>
          <a:p>
            <a:pPr marL="0" indent="0" fontAlgn="base">
              <a:buNone/>
            </a:pPr>
            <a:r>
              <a:rPr lang="en-US" sz="1100" dirty="0"/>
              <a:t> </a:t>
            </a:r>
            <a:endParaRPr lang="nb-NO" sz="1100" dirty="0"/>
          </a:p>
          <a:p>
            <a:pPr marL="0" indent="0" fontAlgn="base">
              <a:buNone/>
            </a:pPr>
            <a:r>
              <a:rPr lang="en-US" sz="1100" dirty="0"/>
              <a:t>09.30-10.00	 Jabir Ali </a:t>
            </a:r>
            <a:r>
              <a:rPr lang="en-US" sz="1100" dirty="0" err="1"/>
              <a:t>Oussou</a:t>
            </a:r>
            <a:endParaRPr lang="en-US" sz="1100" dirty="0"/>
          </a:p>
          <a:p>
            <a:pPr marL="0" indent="0" fontAlgn="base">
              <a:buNone/>
            </a:pPr>
            <a:r>
              <a:rPr lang="en-US" sz="1100" i="1" dirty="0"/>
              <a:t>		Voltage-induced superconductivity in high magnetic fields</a:t>
            </a:r>
            <a:r>
              <a:rPr lang="en-US" sz="1100" dirty="0"/>
              <a:t> </a:t>
            </a:r>
            <a:endParaRPr lang="nb-NO" sz="1100" dirty="0"/>
          </a:p>
          <a:p>
            <a:pPr marL="0" indent="0" fontAlgn="base">
              <a:buNone/>
            </a:pPr>
            <a:r>
              <a:rPr lang="en-US" sz="1100" dirty="0"/>
              <a:t> </a:t>
            </a:r>
            <a:endParaRPr lang="nb-NO" sz="1100" dirty="0"/>
          </a:p>
          <a:p>
            <a:pPr marL="0" indent="0" fontAlgn="base">
              <a:buNone/>
            </a:pPr>
            <a:r>
              <a:rPr lang="en-US" sz="1100" dirty="0"/>
              <a:t>10.00-10.30	</a:t>
            </a:r>
            <a:r>
              <a:rPr lang="en-US" sz="1100" b="1" dirty="0"/>
              <a:t> Break</a:t>
            </a:r>
            <a:r>
              <a:rPr lang="en-US" sz="1100" dirty="0"/>
              <a:t> (30 minutes)</a:t>
            </a:r>
            <a:endParaRPr lang="nb-NO" sz="1100" dirty="0"/>
          </a:p>
          <a:p>
            <a:pPr marL="0" indent="0" fontAlgn="base">
              <a:buNone/>
            </a:pPr>
            <a:r>
              <a:rPr lang="en-US" sz="1100" dirty="0"/>
              <a:t> </a:t>
            </a:r>
            <a:endParaRPr lang="nb-NO" sz="1100" dirty="0"/>
          </a:p>
          <a:p>
            <a:pPr marL="0" indent="0" fontAlgn="base">
              <a:buNone/>
            </a:pPr>
            <a:r>
              <a:rPr lang="en-US" sz="1100" dirty="0"/>
              <a:t>10.30-11.00	 Katharina Franke</a:t>
            </a:r>
          </a:p>
          <a:p>
            <a:pPr marL="0" indent="0" fontAlgn="base">
              <a:buNone/>
            </a:pPr>
            <a:r>
              <a:rPr lang="en-US" sz="1100" i="1" dirty="0"/>
              <a:t>		Yu-Shiba-</a:t>
            </a:r>
            <a:r>
              <a:rPr lang="en-US" sz="1100" i="1" dirty="0" err="1"/>
              <a:t>Rusinov</a:t>
            </a:r>
            <a:r>
              <a:rPr lang="en-US" sz="1100" i="1" dirty="0"/>
              <a:t> states in single atoms and molecules in 	superconductors</a:t>
            </a:r>
            <a:r>
              <a:rPr lang="en-US" sz="1100" dirty="0"/>
              <a:t> </a:t>
            </a:r>
            <a:endParaRPr lang="nb-NO" sz="1100" dirty="0"/>
          </a:p>
          <a:p>
            <a:pPr marL="0" indent="0" fontAlgn="base">
              <a:buNone/>
            </a:pPr>
            <a:r>
              <a:rPr lang="en-US" sz="1100" dirty="0"/>
              <a:t> </a:t>
            </a:r>
            <a:endParaRPr lang="nb-NO" sz="1100" dirty="0"/>
          </a:p>
          <a:p>
            <a:pPr marL="0" indent="0" fontAlgn="base">
              <a:buNone/>
            </a:pPr>
            <a:r>
              <a:rPr lang="en-US" sz="1100" dirty="0"/>
              <a:t>11.00-11.30	 Sol Jacobsen</a:t>
            </a:r>
          </a:p>
          <a:p>
            <a:pPr marL="0" indent="0" fontAlgn="base">
              <a:buNone/>
            </a:pPr>
            <a:r>
              <a:rPr lang="en-US" sz="1100" i="1" dirty="0"/>
              <a:t>		</a:t>
            </a:r>
            <a:r>
              <a:rPr lang="nb-NO" sz="1100" i="1" dirty="0"/>
              <a:t>Spin </a:t>
            </a:r>
            <a:r>
              <a:rPr lang="nb-NO" sz="1100" i="1" dirty="0" err="1"/>
              <a:t>Supercurrent</a:t>
            </a:r>
            <a:r>
              <a:rPr lang="nb-NO" sz="1100" i="1" dirty="0"/>
              <a:t> Conservation in </a:t>
            </a:r>
            <a:r>
              <a:rPr lang="nb-NO" sz="1100" i="1" dirty="0" err="1"/>
              <a:t>Superconductors</a:t>
            </a:r>
            <a:r>
              <a:rPr lang="nb-NO" sz="1100" i="1" dirty="0"/>
              <a:t> and </a:t>
            </a:r>
            <a:r>
              <a:rPr lang="nb-NO" sz="1100" i="1" dirty="0" err="1"/>
              <a:t>Ferromagets</a:t>
            </a:r>
            <a:r>
              <a:rPr lang="en-US" sz="1100" i="1" dirty="0"/>
              <a:t> </a:t>
            </a:r>
          </a:p>
          <a:p>
            <a:pPr marL="0" indent="0" fontAlgn="base">
              <a:buNone/>
            </a:pPr>
            <a:endParaRPr lang="en-US" sz="1100" dirty="0"/>
          </a:p>
          <a:p>
            <a:pPr marL="0" indent="0" fontAlgn="base">
              <a:buNone/>
            </a:pPr>
            <a:r>
              <a:rPr lang="en-US" sz="1100" dirty="0"/>
              <a:t>11.30-12.00	</a:t>
            </a:r>
            <a:r>
              <a:rPr lang="en-US" sz="1100" dirty="0" err="1"/>
              <a:t>Akashdeep</a:t>
            </a:r>
            <a:r>
              <a:rPr lang="en-US" sz="1100" dirty="0"/>
              <a:t> </a:t>
            </a:r>
            <a:r>
              <a:rPr lang="en-US" sz="1100" dirty="0" err="1"/>
              <a:t>Kamra</a:t>
            </a:r>
            <a:endParaRPr lang="en-US" sz="1100" dirty="0"/>
          </a:p>
          <a:p>
            <a:pPr marL="0" indent="0" fontAlgn="base">
              <a:buNone/>
            </a:pPr>
            <a:r>
              <a:rPr lang="en-US" sz="1100" i="1" dirty="0"/>
              <a:t>		Spin-pumping and magnetic dissipation beyond the Gilbert description</a:t>
            </a:r>
            <a:r>
              <a:rPr lang="en-US" sz="1100" dirty="0"/>
              <a:t> </a:t>
            </a:r>
            <a:endParaRPr lang="nb-NO" sz="1100" dirty="0"/>
          </a:p>
          <a:p>
            <a:pPr marL="0" indent="0" fontAlgn="base">
              <a:buNone/>
            </a:pPr>
            <a:r>
              <a:rPr lang="en-US" sz="1100" dirty="0"/>
              <a:t> </a:t>
            </a:r>
            <a:endParaRPr lang="nb-NO" sz="1100" dirty="0"/>
          </a:p>
          <a:p>
            <a:pPr marL="0" indent="0" fontAlgn="base">
              <a:buNone/>
            </a:pPr>
            <a:r>
              <a:rPr lang="en-US" sz="1100" dirty="0"/>
              <a:t>12.00-13.00	</a:t>
            </a:r>
            <a:r>
              <a:rPr lang="en-US" sz="1100" b="1" dirty="0"/>
              <a:t>Lunch </a:t>
            </a:r>
            <a:r>
              <a:rPr lang="en-US" sz="1100" dirty="0"/>
              <a:t>(60 minutes)</a:t>
            </a:r>
            <a:endParaRPr lang="nb-NO" sz="1100" dirty="0"/>
          </a:p>
          <a:p>
            <a:pPr marL="0" indent="0">
              <a:buNone/>
            </a:pPr>
            <a:endParaRPr lang="nb-NO" sz="1800" dirty="0"/>
          </a:p>
        </p:txBody>
      </p:sp>
      <p:pic>
        <p:nvPicPr>
          <p:cNvPr id="5" name="Bilde 3">
            <a:extLst>
              <a:ext uri="{FF2B5EF4-FFF2-40B4-BE49-F238E27FC236}">
                <a16:creationId xmlns:a16="http://schemas.microsoft.com/office/drawing/2014/main" id="{C6567CB4-07A0-8341-928F-BED76039944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6217" y="286715"/>
            <a:ext cx="694481" cy="54677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5D93FAF-9DC8-524B-9A76-AB2E98DBD324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90565" y="309288"/>
            <a:ext cx="892810" cy="679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147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46726" y="338541"/>
            <a:ext cx="7242650" cy="857250"/>
          </a:xfrm>
        </p:spPr>
        <p:txBody>
          <a:bodyPr>
            <a:normAutofit/>
          </a:bodyPr>
          <a:lstStyle/>
          <a:p>
            <a:pPr fontAlgn="base"/>
            <a:r>
              <a:rPr lang="nb-NO" sz="1400" dirty="0"/>
              <a:t>Friday </a:t>
            </a:r>
            <a:r>
              <a:rPr lang="nb-NO" sz="1400" dirty="0" err="1"/>
              <a:t>Afternoon</a:t>
            </a:r>
            <a:r>
              <a:rPr lang="nb-NO" sz="1400" dirty="0"/>
              <a:t>, </a:t>
            </a:r>
            <a:r>
              <a:rPr lang="nb-NO" sz="1400" dirty="0" err="1"/>
              <a:t>October</a:t>
            </a:r>
            <a:r>
              <a:rPr lang="nb-NO" sz="1400" dirty="0"/>
              <a:t> 5th</a:t>
            </a:r>
          </a:p>
        </p:txBody>
      </p:sp>
      <p:sp>
        <p:nvSpPr>
          <p:cNvPr id="14" name="Plassholder for innhold 2"/>
          <p:cNvSpPr>
            <a:spLocks noGrp="1"/>
          </p:cNvSpPr>
          <p:nvPr>
            <p:ph idx="1"/>
          </p:nvPr>
        </p:nvSpPr>
        <p:spPr>
          <a:xfrm>
            <a:off x="712392" y="945285"/>
            <a:ext cx="7769823" cy="4438327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sz="1100" dirty="0"/>
              <a:t>13.00-13.30		Jairo </a:t>
            </a:r>
            <a:r>
              <a:rPr lang="en-US" sz="1100" dirty="0" err="1"/>
              <a:t>Sinova</a:t>
            </a:r>
            <a:r>
              <a:rPr lang="en-US" sz="1100" dirty="0"/>
              <a:t>, </a:t>
            </a:r>
          </a:p>
          <a:p>
            <a:pPr marL="0" indent="0" fontAlgn="base">
              <a:buNone/>
            </a:pPr>
            <a:r>
              <a:rPr lang="en-US" sz="1100" dirty="0"/>
              <a:t>			</a:t>
            </a:r>
            <a:r>
              <a:rPr lang="en-US" sz="1100" i="1" dirty="0"/>
              <a:t>Topological Antiferromagnetic Spin-</a:t>
            </a:r>
            <a:r>
              <a:rPr lang="en-US" sz="1100" i="1" dirty="0" err="1"/>
              <a:t>orbitronics</a:t>
            </a:r>
            <a:endParaRPr lang="en-US" sz="1100" i="1" dirty="0"/>
          </a:p>
          <a:p>
            <a:pPr marL="0" indent="0" fontAlgn="base">
              <a:buNone/>
            </a:pPr>
            <a:r>
              <a:rPr lang="en-US" sz="1100" dirty="0"/>
              <a:t>  </a:t>
            </a:r>
            <a:endParaRPr lang="nb-NO" sz="1100" dirty="0"/>
          </a:p>
          <a:p>
            <a:pPr marL="0" indent="0" fontAlgn="base">
              <a:buNone/>
            </a:pPr>
            <a:r>
              <a:rPr lang="en-US" sz="1100" dirty="0"/>
              <a:t>13.30-14.00		Justin Wells, </a:t>
            </a:r>
            <a:r>
              <a:rPr lang="en-US" sz="1100" i="1" dirty="0"/>
              <a:t>Exploring the electronic structure of artificial 2D metals; a novel playground for 				experimentalists</a:t>
            </a:r>
            <a:r>
              <a:rPr lang="en-US" sz="1100" dirty="0"/>
              <a:t> </a:t>
            </a:r>
            <a:endParaRPr lang="nb-NO" sz="1100" dirty="0"/>
          </a:p>
          <a:p>
            <a:pPr marL="0" indent="0" fontAlgn="base">
              <a:buNone/>
            </a:pPr>
            <a:endParaRPr lang="en-US" sz="1100" b="1" dirty="0"/>
          </a:p>
          <a:p>
            <a:pPr marL="0" indent="0" fontAlgn="base">
              <a:buNone/>
            </a:pPr>
            <a:r>
              <a:rPr lang="en-US" sz="1100" dirty="0"/>
              <a:t>14.00- 14.30 </a:t>
            </a:r>
            <a:r>
              <a:rPr lang="en-US" sz="1100" b="1" dirty="0"/>
              <a:t>		Break  </a:t>
            </a:r>
            <a:r>
              <a:rPr lang="en-US" sz="1100" dirty="0"/>
              <a:t>(30 minutes)</a:t>
            </a:r>
            <a:endParaRPr lang="nb-NO" sz="1100" dirty="0"/>
          </a:p>
          <a:p>
            <a:pPr marL="0" indent="0" fontAlgn="base">
              <a:buNone/>
            </a:pPr>
            <a:r>
              <a:rPr lang="en-US" sz="1100" dirty="0"/>
              <a:t> 		 </a:t>
            </a:r>
            <a:endParaRPr lang="nb-NO" sz="1100" dirty="0"/>
          </a:p>
          <a:p>
            <a:pPr marL="0" indent="0" fontAlgn="base">
              <a:buNone/>
            </a:pPr>
            <a:r>
              <a:rPr lang="en-US" sz="1100" dirty="0"/>
              <a:t>14.30-15.00		Mario </a:t>
            </a:r>
            <a:r>
              <a:rPr lang="en-US" sz="1100" dirty="0" err="1"/>
              <a:t>Cuoco</a:t>
            </a:r>
            <a:endParaRPr lang="en-US" sz="1100" dirty="0"/>
          </a:p>
          <a:p>
            <a:pPr marL="0" indent="0" fontAlgn="base">
              <a:buNone/>
            </a:pPr>
            <a:r>
              <a:rPr lang="en-US" sz="1100" i="1" dirty="0"/>
              <a:t>			Geometric design of electron spin and topological states</a:t>
            </a:r>
            <a:r>
              <a:rPr lang="en-US" sz="1100" dirty="0"/>
              <a:t> </a:t>
            </a:r>
            <a:endParaRPr lang="nb-NO" sz="1100" dirty="0"/>
          </a:p>
          <a:p>
            <a:pPr marL="0" indent="0" fontAlgn="base">
              <a:buNone/>
            </a:pPr>
            <a:r>
              <a:rPr lang="en-US" sz="1100" dirty="0"/>
              <a:t> </a:t>
            </a:r>
            <a:endParaRPr lang="nb-NO" sz="1100" dirty="0"/>
          </a:p>
          <a:p>
            <a:pPr marL="0" indent="0" fontAlgn="base">
              <a:buNone/>
            </a:pPr>
            <a:r>
              <a:rPr lang="en-US" sz="1100" dirty="0"/>
              <a:t>15.00-15.30		Maxim </a:t>
            </a:r>
            <a:r>
              <a:rPr lang="en-US" sz="1100" dirty="0" err="1"/>
              <a:t>Mostovoy</a:t>
            </a:r>
            <a:endParaRPr lang="en-US" sz="1100" dirty="0"/>
          </a:p>
          <a:p>
            <a:pPr marL="0" indent="0" fontAlgn="base">
              <a:buNone/>
            </a:pPr>
            <a:r>
              <a:rPr lang="en-US" sz="1100" dirty="0"/>
              <a:t>			 </a:t>
            </a:r>
            <a:r>
              <a:rPr lang="nb-NO" sz="1100" i="1" dirty="0"/>
              <a:t>Electric </a:t>
            </a:r>
            <a:r>
              <a:rPr lang="nb-NO" sz="1100" i="1" dirty="0" err="1"/>
              <a:t>excitation</a:t>
            </a:r>
            <a:r>
              <a:rPr lang="nb-NO" sz="1100" i="1" dirty="0"/>
              <a:t> </a:t>
            </a:r>
            <a:r>
              <a:rPr lang="nb-NO" sz="1100" i="1" dirty="0" err="1"/>
              <a:t>of</a:t>
            </a:r>
            <a:r>
              <a:rPr lang="nb-NO" sz="1100" i="1" dirty="0"/>
              <a:t> </a:t>
            </a:r>
            <a:r>
              <a:rPr lang="nb-NO" sz="1100" i="1" dirty="0" err="1"/>
              <a:t>skyrmions</a:t>
            </a:r>
            <a:r>
              <a:rPr lang="nb-NO" sz="1100" i="1" dirty="0"/>
              <a:t> and </a:t>
            </a:r>
            <a:r>
              <a:rPr lang="nb-NO" sz="1100" i="1" dirty="0" err="1"/>
              <a:t>merons</a:t>
            </a:r>
            <a:r>
              <a:rPr lang="nb-NO" sz="1100" i="1" dirty="0"/>
              <a:t> in </a:t>
            </a:r>
            <a:r>
              <a:rPr lang="nb-NO" sz="1100" i="1" dirty="0" err="1"/>
              <a:t>frustrated</a:t>
            </a:r>
            <a:r>
              <a:rPr lang="nb-NO" sz="1100" i="1" dirty="0"/>
              <a:t> magnets</a:t>
            </a:r>
            <a:endParaRPr lang="en-US" sz="1100" i="1" dirty="0"/>
          </a:p>
          <a:p>
            <a:pPr marL="0" indent="0" fontAlgn="base">
              <a:buNone/>
            </a:pPr>
            <a:endParaRPr lang="en-US" sz="1100" dirty="0"/>
          </a:p>
          <a:p>
            <a:pPr marL="0" indent="0" fontAlgn="base">
              <a:buNone/>
            </a:pPr>
            <a:r>
              <a:rPr lang="en-US" sz="1100" dirty="0"/>
              <a:t>15.30- 15.40		Arne </a:t>
            </a:r>
            <a:r>
              <a:rPr lang="en-US" sz="1100" dirty="0" err="1"/>
              <a:t>Brataas</a:t>
            </a:r>
            <a:r>
              <a:rPr lang="en-US" sz="1100" dirty="0"/>
              <a:t> </a:t>
            </a:r>
          </a:p>
          <a:p>
            <a:pPr marL="0" indent="0" fontAlgn="base">
              <a:buNone/>
            </a:pPr>
            <a:r>
              <a:rPr lang="en-US" sz="1100" dirty="0"/>
              <a:t>			Closing Remarks</a:t>
            </a:r>
          </a:p>
          <a:p>
            <a:pPr marL="0" indent="0" fontAlgn="base">
              <a:buNone/>
            </a:pPr>
            <a:endParaRPr lang="en-US" sz="1100" dirty="0"/>
          </a:p>
          <a:p>
            <a:pPr marL="0" indent="0" fontAlgn="base">
              <a:buNone/>
            </a:pPr>
            <a:endParaRPr lang="en-US" sz="1100" dirty="0"/>
          </a:p>
          <a:p>
            <a:pPr marL="0" indent="0" fontAlgn="base">
              <a:buNone/>
            </a:pPr>
            <a:r>
              <a:rPr lang="en-US" sz="1050" i="1"/>
              <a:t>			The </a:t>
            </a:r>
            <a:r>
              <a:rPr lang="en-US" sz="1050" i="1" dirty="0"/>
              <a:t>program might be subject to change </a:t>
            </a:r>
          </a:p>
          <a:p>
            <a:pPr marL="0" indent="0" fontAlgn="base">
              <a:buNone/>
            </a:pPr>
            <a:endParaRPr lang="en-US" sz="1100" dirty="0"/>
          </a:p>
          <a:p>
            <a:pPr marL="0" indent="0" fontAlgn="base">
              <a:buNone/>
            </a:pPr>
            <a:r>
              <a:rPr lang="en-US" sz="1100" dirty="0"/>
              <a:t>			</a:t>
            </a:r>
            <a:endParaRPr lang="nb-NO" sz="1800" dirty="0"/>
          </a:p>
        </p:txBody>
      </p:sp>
      <p:pic>
        <p:nvPicPr>
          <p:cNvPr id="5" name="Bilde 3">
            <a:extLst>
              <a:ext uri="{FF2B5EF4-FFF2-40B4-BE49-F238E27FC236}">
                <a16:creationId xmlns:a16="http://schemas.microsoft.com/office/drawing/2014/main" id="{C6567CB4-07A0-8341-928F-BED76039944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1314" y="338541"/>
            <a:ext cx="694481" cy="54677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ED19998-6A8A-664A-A86F-4A854D2DAEB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02085" y="302188"/>
            <a:ext cx="892810" cy="6794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92EAF67-608F-6446-BEB9-8B3DD2326361}"/>
              </a:ext>
            </a:extLst>
          </p:cNvPr>
          <p:cNvSpPr txBox="1"/>
          <p:nvPr/>
        </p:nvSpPr>
        <p:spPr>
          <a:xfrm>
            <a:off x="2549471" y="461849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192292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3593</TotalTime>
  <Words>34</Words>
  <Application>Microsoft Macintosh PowerPoint</Application>
  <PresentationFormat>On-screen Show (16:9)</PresentationFormat>
  <Paragraphs>110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Office-tema</vt:lpstr>
      <vt:lpstr> </vt:lpstr>
      <vt:lpstr>Thursday Morning, October 4th</vt:lpstr>
      <vt:lpstr>Thursday Afternoon, October 4th</vt:lpstr>
      <vt:lpstr>Friday Morning, October 5th</vt:lpstr>
      <vt:lpstr>Friday Afternoon, October 5th</vt:lpstr>
    </vt:vector>
  </TitlesOfParts>
  <Company>NTNU</Company>
  <LinksUpToDate>false</LinksUpToDate>
  <SharedDoc>false</SharedDoc>
  <HyperlinksChanged>false</HyperlinksChanged>
  <AppVersion>16.0013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Kolbjørn Skarpnes</dc:creator>
  <cp:lastModifiedBy>Karen-Elisabeth Sødahl</cp:lastModifiedBy>
  <cp:revision>127</cp:revision>
  <cp:lastPrinted>2018-09-13T11:03:02Z</cp:lastPrinted>
  <dcterms:created xsi:type="dcterms:W3CDTF">2013-06-10T16:56:09Z</dcterms:created>
  <dcterms:modified xsi:type="dcterms:W3CDTF">2018-09-14T09:59:42Z</dcterms:modified>
</cp:coreProperties>
</file>