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94" r:id="rId2"/>
    <p:sldId id="295" r:id="rId3"/>
    <p:sldId id="259" r:id="rId4"/>
    <p:sldId id="258" r:id="rId5"/>
    <p:sldId id="260" r:id="rId6"/>
    <p:sldId id="292" r:id="rId7"/>
    <p:sldId id="266" r:id="rId8"/>
    <p:sldId id="267" r:id="rId9"/>
    <p:sldId id="268" r:id="rId10"/>
    <p:sldId id="269" r:id="rId11"/>
    <p:sldId id="270" r:id="rId12"/>
    <p:sldId id="271" r:id="rId13"/>
    <p:sldId id="283" r:id="rId14"/>
    <p:sldId id="272" r:id="rId15"/>
    <p:sldId id="262" r:id="rId16"/>
    <p:sldId id="274" r:id="rId17"/>
    <p:sldId id="275" r:id="rId18"/>
    <p:sldId id="273" r:id="rId19"/>
    <p:sldId id="276" r:id="rId20"/>
    <p:sldId id="277" r:id="rId21"/>
    <p:sldId id="278" r:id="rId22"/>
    <p:sldId id="279" r:id="rId23"/>
    <p:sldId id="280" r:id="rId24"/>
    <p:sldId id="281" r:id="rId25"/>
    <p:sldId id="282" r:id="rId26"/>
    <p:sldId id="284" r:id="rId27"/>
    <p:sldId id="285" r:id="rId28"/>
    <p:sldId id="286" r:id="rId29"/>
    <p:sldId id="287" r:id="rId30"/>
    <p:sldId id="288" r:id="rId31"/>
    <p:sldId id="289" r:id="rId32"/>
    <p:sldId id="290" r:id="rId33"/>
    <p:sldId id="291" r:id="rId34"/>
    <p:sldId id="293"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E5D29B-B9B8-535E-724E-1ED8BE999BB3}" v="123" dt="2022-09-09T10:03:03.523"/>
    <p1510:client id="{1E1B9F90-DD2A-1CDB-AE93-A5B8CAE1BB96}" v="846" dt="2022-09-09T09:22:29.405"/>
    <p1510:client id="{2866276E-4A80-3858-0CB4-9866A9D7B5C2}" v="272" dt="2022-09-08T12:46:11.980"/>
    <p1510:client id="{2B4959F1-419F-2B18-7033-87D6D5815E40}" v="70" dt="2022-09-09T07:28:12.816"/>
    <p1510:client id="{5033AAD8-741B-1B4B-38A2-444147C024BE}" v="18" dt="2022-09-09T09:22:27.053"/>
    <p1510:client id="{5725246E-D109-4388-BBA0-3C1F72D86721}" v="299" dt="2022-09-08T13:23:20.966"/>
    <p1510:client id="{5939AA0B-244C-1BDB-B0CC-027BA8F1806B}" v="14" dt="2022-09-09T09:57:45.644"/>
    <p1510:client id="{5CE8D595-DA92-4E30-DCBC-72B89EF7995D}" v="17" dt="2022-09-09T07:59:20.102"/>
    <p1510:client id="{6FF22811-DEAC-B71C-DAD9-060E96039DAF}" v="5" dt="2022-09-08T14:08:04.563"/>
    <p1510:client id="{70EDE5F7-A6D4-3D2A-B018-8DE548255E6B}" v="27" dt="2022-09-08T14:03:44.747"/>
    <p1510:client id="{7A47C674-76EB-064E-724A-43AEB86638F0}" v="42" dt="2022-09-08T14:15:51.648"/>
    <p1510:client id="{A44C7B73-BC5F-71BB-48DB-16EB42C65A60}" v="177" dt="2022-09-09T07:53:00.883"/>
    <p1510:client id="{B473AF42-B8D5-AF5B-589C-00B43B4B6368}" v="253" dt="2022-09-08T13:24:35.280"/>
    <p1510:client id="{C90F131D-A513-7E4C-FB1F-5E05C2B0D006}" v="781" dt="2022-09-08T13:32:40.951"/>
    <p1510:client id="{D34D454A-1018-D4A7-DDDD-4BCD2CC1C148}" v="2303" dt="2022-09-08T14:14:46.973"/>
    <p1510:client id="{E96923F4-5674-7AE8-7C6A-B7E73D9D0DA8}" v="105" dt="2022-09-09T08:04:44.196"/>
    <p1510:client id="{F0028EAB-A0ED-336B-46B6-ADFF979FAC47}" v="348" dt="2022-09-09T09:34:37.271"/>
    <p1510:client id="{F94E768D-2DD2-A5D0-51EC-3E82FB26A2C1}" v="1376" dt="2022-09-09T10:10:21.3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99"/>
  </p:normalViewPr>
  <p:slideViewPr>
    <p:cSldViewPr snapToGrid="0">
      <p:cViewPr varScale="1">
        <p:scale>
          <a:sx n="103" d="100"/>
          <a:sy n="103" d="100"/>
        </p:scale>
        <p:origin x="89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9/9/22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9/9/22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9/9/22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9/9/22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9/9/22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9/9/22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9/9/22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 name="Rectangle 21">
            <a:extLst>
              <a:ext uri="{FF2B5EF4-FFF2-40B4-BE49-F238E27FC236}">
                <a16:creationId xmlns:a16="http://schemas.microsoft.com/office/drawing/2014/main" id="{0EFD753D-6A49-46DD-9E82-AA6E2C62B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23">
            <a:extLst>
              <a:ext uri="{FF2B5EF4-FFF2-40B4-BE49-F238E27FC236}">
                <a16:creationId xmlns:a16="http://schemas.microsoft.com/office/drawing/2014/main" id="{138A5824-1F4A-4EE7-BC13-5BB48FC080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044" y="321732"/>
            <a:ext cx="4568741" cy="6192603"/>
          </a:xfrm>
          <a:prstGeom prst="rect">
            <a:avLst/>
          </a:prstGeom>
          <a:solidFill>
            <a:srgbClr val="333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81B276C-C30F-8063-E6A2-C3DC5DD8E331}"/>
              </a:ext>
            </a:extLst>
          </p:cNvPr>
          <p:cNvSpPr txBox="1"/>
          <p:nvPr/>
        </p:nvSpPr>
        <p:spPr>
          <a:xfrm>
            <a:off x="321706" y="925391"/>
            <a:ext cx="4564417" cy="2600553"/>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r>
              <a:rPr lang="en-US" sz="3600" kern="1200">
                <a:solidFill>
                  <a:srgbClr val="FFFFFF"/>
                </a:solidFill>
                <a:latin typeface="+mj-lt"/>
                <a:ea typeface="+mj-ea"/>
                <a:cs typeface="+mj-cs"/>
              </a:rPr>
              <a:t>Engaging in critical research within institutions</a:t>
            </a:r>
            <a:r>
              <a:rPr lang="en-US" sz="3600">
                <a:solidFill>
                  <a:srgbClr val="FFFFFF"/>
                </a:solidFill>
                <a:latin typeface="+mj-lt"/>
                <a:ea typeface="+mj-ea"/>
                <a:cs typeface="+mj-cs"/>
              </a:rPr>
              <a:t>  - </a:t>
            </a:r>
            <a:r>
              <a:rPr lang="en-US" sz="3200" i="1">
                <a:solidFill>
                  <a:srgbClr val="FFFF00"/>
                </a:solidFill>
                <a:latin typeface="+mj-lt"/>
                <a:ea typeface="+mj-ea"/>
                <a:cs typeface="+mj-cs"/>
              </a:rPr>
              <a:t>Gap between intentions and outcomes in research</a:t>
            </a:r>
            <a:endParaRPr lang="en-US" sz="3200" i="1" kern="1200">
              <a:solidFill>
                <a:srgbClr val="FFFF00"/>
              </a:solidFill>
              <a:latin typeface="+mj-lt"/>
              <a:ea typeface="+mj-ea"/>
              <a:cs typeface="Calibri Light"/>
            </a:endParaRPr>
          </a:p>
        </p:txBody>
      </p:sp>
      <p:pic>
        <p:nvPicPr>
          <p:cNvPr id="8" name="Graphic 8">
            <a:extLst>
              <a:ext uri="{FF2B5EF4-FFF2-40B4-BE49-F238E27FC236}">
                <a16:creationId xmlns:a16="http://schemas.microsoft.com/office/drawing/2014/main" id="{2B3D147F-918D-B518-2A5B-91040629A13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55080" y="526664"/>
            <a:ext cx="3211039" cy="1452355"/>
          </a:xfrm>
          <a:prstGeom prst="rect">
            <a:avLst/>
          </a:prstGeom>
        </p:spPr>
      </p:pic>
      <p:pic>
        <p:nvPicPr>
          <p:cNvPr id="14" name="Picture 14" descr="Logo&#10;&#10;Description automatically generated">
            <a:extLst>
              <a:ext uri="{FF2B5EF4-FFF2-40B4-BE49-F238E27FC236}">
                <a16:creationId xmlns:a16="http://schemas.microsoft.com/office/drawing/2014/main" id="{984D2A62-FACE-3BDA-5ECE-6ADF7427C4BC}"/>
              </a:ext>
            </a:extLst>
          </p:cNvPr>
          <p:cNvPicPr>
            <a:picLocks noChangeAspect="1"/>
          </p:cNvPicPr>
          <p:nvPr/>
        </p:nvPicPr>
        <p:blipFill>
          <a:blip r:embed="rId4"/>
          <a:stretch>
            <a:fillRect/>
          </a:stretch>
        </p:blipFill>
        <p:spPr>
          <a:xfrm>
            <a:off x="8860743" y="129962"/>
            <a:ext cx="2841183" cy="1853874"/>
          </a:xfrm>
          <a:prstGeom prst="rect">
            <a:avLst/>
          </a:prstGeom>
        </p:spPr>
      </p:pic>
      <p:sp>
        <p:nvSpPr>
          <p:cNvPr id="10" name="TextBox 9">
            <a:extLst>
              <a:ext uri="{FF2B5EF4-FFF2-40B4-BE49-F238E27FC236}">
                <a16:creationId xmlns:a16="http://schemas.microsoft.com/office/drawing/2014/main" id="{93672445-1EE0-EB5B-A61E-1C111FC16CCA}"/>
              </a:ext>
            </a:extLst>
          </p:cNvPr>
          <p:cNvSpPr txBox="1"/>
          <p:nvPr/>
        </p:nvSpPr>
        <p:spPr>
          <a:xfrm>
            <a:off x="550304" y="4489326"/>
            <a:ext cx="4396539" cy="2109616"/>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indent="-228600">
              <a:lnSpc>
                <a:spcPct val="90000"/>
              </a:lnSpc>
              <a:spcAft>
                <a:spcPts val="600"/>
              </a:spcAft>
              <a:buFont typeface="Arial" panose="020B0604020202020204" pitchFamily="34" charset="0"/>
              <a:buChar char="•"/>
            </a:pPr>
            <a:r>
              <a:rPr lang="en-US" sz="2000">
                <a:solidFill>
                  <a:schemeClr val="accent2"/>
                </a:solidFill>
              </a:rPr>
              <a:t>Rohit Agarwal – </a:t>
            </a:r>
            <a:r>
              <a:rPr lang="en-US" sz="2000" err="1">
                <a:solidFill>
                  <a:schemeClr val="accent2"/>
                </a:solidFill>
              </a:rPr>
              <a:t>UiT</a:t>
            </a:r>
            <a:r>
              <a:rPr lang="en-US" sz="2000">
                <a:solidFill>
                  <a:schemeClr val="accent2"/>
                </a:solidFill>
              </a:rPr>
              <a:t> (PhD)</a:t>
            </a:r>
            <a:endParaRPr lang="en-US" sz="2000">
              <a:solidFill>
                <a:schemeClr val="accent2"/>
              </a:solidFill>
              <a:cs typeface="Calibri"/>
            </a:endParaRPr>
          </a:p>
          <a:p>
            <a:pPr indent="-228600">
              <a:lnSpc>
                <a:spcPct val="90000"/>
              </a:lnSpc>
              <a:spcAft>
                <a:spcPts val="600"/>
              </a:spcAft>
              <a:buFont typeface="Arial" panose="020B0604020202020204" pitchFamily="34" charset="0"/>
              <a:buChar char="•"/>
            </a:pPr>
            <a:r>
              <a:rPr lang="en-US" sz="2000">
                <a:solidFill>
                  <a:schemeClr val="accent2"/>
                </a:solidFill>
              </a:rPr>
              <a:t>Judy Huang - </a:t>
            </a:r>
            <a:r>
              <a:rPr lang="en-US" sz="2000" err="1">
                <a:solidFill>
                  <a:schemeClr val="accent2"/>
                </a:solidFill>
              </a:rPr>
              <a:t>UiS</a:t>
            </a:r>
            <a:r>
              <a:rPr lang="en-US" sz="2000">
                <a:solidFill>
                  <a:schemeClr val="accent2"/>
                </a:solidFill>
              </a:rPr>
              <a:t> (PhD)</a:t>
            </a:r>
            <a:endParaRPr lang="en-US" sz="2000">
              <a:solidFill>
                <a:schemeClr val="accent2"/>
              </a:solidFill>
              <a:cs typeface="Calibri"/>
            </a:endParaRPr>
          </a:p>
          <a:p>
            <a:pPr indent="-228600">
              <a:lnSpc>
                <a:spcPct val="90000"/>
              </a:lnSpc>
              <a:spcAft>
                <a:spcPts val="600"/>
              </a:spcAft>
              <a:buFont typeface="Arial" panose="020B0604020202020204" pitchFamily="34" charset="0"/>
              <a:buChar char="•"/>
            </a:pPr>
            <a:r>
              <a:rPr lang="en-US" sz="2000">
                <a:solidFill>
                  <a:schemeClr val="accent2"/>
                </a:solidFill>
              </a:rPr>
              <a:t>Mathias Venning - NORCE/</a:t>
            </a:r>
            <a:r>
              <a:rPr lang="en-US" sz="2000" err="1">
                <a:solidFill>
                  <a:schemeClr val="accent2"/>
                </a:solidFill>
              </a:rPr>
              <a:t>UiB</a:t>
            </a:r>
            <a:r>
              <a:rPr lang="en-US" sz="2000">
                <a:solidFill>
                  <a:schemeClr val="accent2"/>
                </a:solidFill>
              </a:rPr>
              <a:t> (PhD)</a:t>
            </a:r>
            <a:endParaRPr lang="en-US" sz="2000">
              <a:solidFill>
                <a:schemeClr val="accent2"/>
              </a:solidFill>
              <a:cs typeface="Calibri"/>
            </a:endParaRPr>
          </a:p>
          <a:p>
            <a:pPr indent="-228600">
              <a:lnSpc>
                <a:spcPct val="90000"/>
              </a:lnSpc>
              <a:spcAft>
                <a:spcPts val="600"/>
              </a:spcAft>
              <a:buFont typeface="Arial" panose="020B0604020202020204" pitchFamily="34" charset="0"/>
              <a:buChar char="•"/>
            </a:pPr>
            <a:r>
              <a:rPr lang="en-US" sz="2000">
                <a:solidFill>
                  <a:schemeClr val="accent2"/>
                </a:solidFill>
              </a:rPr>
              <a:t>Aistė </a:t>
            </a:r>
            <a:r>
              <a:rPr lang="en-US" sz="2000" err="1">
                <a:solidFill>
                  <a:schemeClr val="accent2"/>
                </a:solidFill>
              </a:rPr>
              <a:t>Klimašauskaitė</a:t>
            </a:r>
            <a:r>
              <a:rPr lang="en-US" sz="2000">
                <a:solidFill>
                  <a:schemeClr val="accent2"/>
                </a:solidFill>
              </a:rPr>
              <a:t> – UiB (</a:t>
            </a:r>
            <a:r>
              <a:rPr lang="en-US" sz="2000" err="1">
                <a:solidFill>
                  <a:schemeClr val="accent2"/>
                </a:solidFill>
              </a:rPr>
              <a:t>PostDoc</a:t>
            </a:r>
            <a:r>
              <a:rPr lang="en-US" sz="2000">
                <a:solidFill>
                  <a:schemeClr val="accent2"/>
                </a:solidFill>
              </a:rPr>
              <a:t>)</a:t>
            </a:r>
            <a:endParaRPr lang="en-US" sz="2000">
              <a:solidFill>
                <a:schemeClr val="accent2"/>
              </a:solidFill>
              <a:cs typeface="Calibri"/>
            </a:endParaRPr>
          </a:p>
          <a:p>
            <a:pPr indent="-228600">
              <a:lnSpc>
                <a:spcPct val="90000"/>
              </a:lnSpc>
              <a:spcAft>
                <a:spcPts val="600"/>
              </a:spcAft>
              <a:buFont typeface="Arial" panose="020B0604020202020204" pitchFamily="34" charset="0"/>
              <a:buChar char="•"/>
            </a:pPr>
            <a:r>
              <a:rPr lang="en-US" sz="2000">
                <a:solidFill>
                  <a:schemeClr val="accent2"/>
                </a:solidFill>
              </a:rPr>
              <a:t>Hafiz Wajahat Hassan – </a:t>
            </a:r>
            <a:r>
              <a:rPr lang="en-US" sz="2000" err="1">
                <a:solidFill>
                  <a:schemeClr val="accent2"/>
                </a:solidFill>
              </a:rPr>
              <a:t>OsloMet</a:t>
            </a:r>
            <a:r>
              <a:rPr lang="en-US" sz="2000">
                <a:solidFill>
                  <a:schemeClr val="accent2"/>
                </a:solidFill>
              </a:rPr>
              <a:t> (</a:t>
            </a:r>
            <a:r>
              <a:rPr lang="en-US" sz="2000" err="1">
                <a:solidFill>
                  <a:schemeClr val="accent2"/>
                </a:solidFill>
              </a:rPr>
              <a:t>Phd</a:t>
            </a:r>
            <a:r>
              <a:rPr lang="en-US" sz="2000">
                <a:solidFill>
                  <a:schemeClr val="accent2"/>
                </a:solidFill>
              </a:rPr>
              <a:t>)</a:t>
            </a:r>
            <a:endParaRPr lang="en-US" sz="2000">
              <a:solidFill>
                <a:schemeClr val="accent2"/>
              </a:solidFill>
              <a:cs typeface="Calibri"/>
            </a:endParaRPr>
          </a:p>
        </p:txBody>
      </p:sp>
      <p:pic>
        <p:nvPicPr>
          <p:cNvPr id="9" name="Graphic 9">
            <a:extLst>
              <a:ext uri="{FF2B5EF4-FFF2-40B4-BE49-F238E27FC236}">
                <a16:creationId xmlns:a16="http://schemas.microsoft.com/office/drawing/2014/main" id="{8572A748-7CBD-0E80-9DE5-754BD5F863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29253" y="6066530"/>
            <a:ext cx="5948661" cy="603226"/>
          </a:xfrm>
          <a:prstGeom prst="rect">
            <a:avLst/>
          </a:prstGeom>
        </p:spPr>
      </p:pic>
      <p:pic>
        <p:nvPicPr>
          <p:cNvPr id="16" name="Picture 16" descr="Logo, company name&#10;&#10;Description automatically generated">
            <a:extLst>
              <a:ext uri="{FF2B5EF4-FFF2-40B4-BE49-F238E27FC236}">
                <a16:creationId xmlns:a16="http://schemas.microsoft.com/office/drawing/2014/main" id="{BF324B74-31CF-95FD-00D0-5369DB655CBB}"/>
              </a:ext>
            </a:extLst>
          </p:cNvPr>
          <p:cNvPicPr>
            <a:picLocks noChangeAspect="1"/>
          </p:cNvPicPr>
          <p:nvPr/>
        </p:nvPicPr>
        <p:blipFill>
          <a:blip r:embed="rId7"/>
          <a:stretch>
            <a:fillRect/>
          </a:stretch>
        </p:blipFill>
        <p:spPr>
          <a:xfrm>
            <a:off x="9341821" y="2068523"/>
            <a:ext cx="1891605" cy="1850097"/>
          </a:xfrm>
          <a:prstGeom prst="rect">
            <a:avLst/>
          </a:prstGeom>
        </p:spPr>
      </p:pic>
      <p:pic>
        <p:nvPicPr>
          <p:cNvPr id="5" name="Picture 5" descr="Icon&#10;&#10;Description automatically generated">
            <a:extLst>
              <a:ext uri="{FF2B5EF4-FFF2-40B4-BE49-F238E27FC236}">
                <a16:creationId xmlns:a16="http://schemas.microsoft.com/office/drawing/2014/main" id="{19B9B2AA-083E-0B66-95CD-B8D6094F2D43}"/>
              </a:ext>
            </a:extLst>
          </p:cNvPr>
          <p:cNvPicPr>
            <a:picLocks noChangeAspect="1"/>
          </p:cNvPicPr>
          <p:nvPr/>
        </p:nvPicPr>
        <p:blipFill>
          <a:blip r:embed="rId8"/>
          <a:stretch>
            <a:fillRect/>
          </a:stretch>
        </p:blipFill>
        <p:spPr>
          <a:xfrm>
            <a:off x="5163486" y="3681505"/>
            <a:ext cx="3211571" cy="1619167"/>
          </a:xfrm>
          <a:prstGeom prst="rect">
            <a:avLst/>
          </a:prstGeom>
        </p:spPr>
      </p:pic>
      <p:pic>
        <p:nvPicPr>
          <p:cNvPr id="15" name="Picture 15">
            <a:extLst>
              <a:ext uri="{FF2B5EF4-FFF2-40B4-BE49-F238E27FC236}">
                <a16:creationId xmlns:a16="http://schemas.microsoft.com/office/drawing/2014/main" id="{A5F320B8-41F3-C512-60AC-7A0EAE4C5EDA}"/>
              </a:ext>
            </a:extLst>
          </p:cNvPr>
          <p:cNvPicPr>
            <a:picLocks noChangeAspect="1"/>
          </p:cNvPicPr>
          <p:nvPr/>
        </p:nvPicPr>
        <p:blipFill>
          <a:blip r:embed="rId9"/>
          <a:stretch>
            <a:fillRect/>
          </a:stretch>
        </p:blipFill>
        <p:spPr>
          <a:xfrm>
            <a:off x="9400135" y="4054608"/>
            <a:ext cx="1878513" cy="1878513"/>
          </a:xfrm>
          <a:prstGeom prst="rect">
            <a:avLst/>
          </a:prstGeom>
        </p:spPr>
      </p:pic>
      <p:pic>
        <p:nvPicPr>
          <p:cNvPr id="17" name="Picture 17" descr="A picture containing logo&#10;&#10;Description automatically generated">
            <a:extLst>
              <a:ext uri="{FF2B5EF4-FFF2-40B4-BE49-F238E27FC236}">
                <a16:creationId xmlns:a16="http://schemas.microsoft.com/office/drawing/2014/main" id="{C46C4BD6-8967-26FD-F454-9B4256BD57D8}"/>
              </a:ext>
            </a:extLst>
          </p:cNvPr>
          <p:cNvPicPr>
            <a:picLocks noChangeAspect="1"/>
          </p:cNvPicPr>
          <p:nvPr/>
        </p:nvPicPr>
        <p:blipFill>
          <a:blip r:embed="rId10"/>
          <a:stretch>
            <a:fillRect/>
          </a:stretch>
        </p:blipFill>
        <p:spPr>
          <a:xfrm>
            <a:off x="5783943" y="2336801"/>
            <a:ext cx="2416629" cy="1226456"/>
          </a:xfrm>
          <a:prstGeom prst="rect">
            <a:avLst/>
          </a:prstGeom>
        </p:spPr>
      </p:pic>
    </p:spTree>
    <p:extLst>
      <p:ext uri="{BB962C8B-B14F-4D97-AF65-F5344CB8AC3E}">
        <p14:creationId xmlns:p14="http://schemas.microsoft.com/office/powerpoint/2010/main" val="40241352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088795-E231-8977-09AA-23DC824B234F}"/>
              </a:ext>
            </a:extLst>
          </p:cNvPr>
          <p:cNvSpPr txBox="1"/>
          <p:nvPr/>
        </p:nvSpPr>
        <p:spPr>
          <a:xfrm>
            <a:off x="950613" y="679009"/>
            <a:ext cx="970229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Calibri"/>
              </a:rPr>
              <a:t>Judy: Don't worry, you're not the only one that feels lost! This sums me up perfectly</a:t>
            </a:r>
          </a:p>
        </p:txBody>
      </p:sp>
      <p:pic>
        <p:nvPicPr>
          <p:cNvPr id="3" name="Picture 3" descr="A picture containing text&#10;&#10;Description automatically generated">
            <a:extLst>
              <a:ext uri="{FF2B5EF4-FFF2-40B4-BE49-F238E27FC236}">
                <a16:creationId xmlns:a16="http://schemas.microsoft.com/office/drawing/2014/main" id="{70D35CF8-2A83-E062-7AA0-C1A742C2ED65}"/>
              </a:ext>
            </a:extLst>
          </p:cNvPr>
          <p:cNvPicPr>
            <a:picLocks noChangeAspect="1"/>
          </p:cNvPicPr>
          <p:nvPr/>
        </p:nvPicPr>
        <p:blipFill>
          <a:blip r:embed="rId2"/>
          <a:stretch>
            <a:fillRect/>
          </a:stretch>
        </p:blipFill>
        <p:spPr>
          <a:xfrm>
            <a:off x="4461675" y="1160352"/>
            <a:ext cx="3057403" cy="5095592"/>
          </a:xfrm>
          <a:prstGeom prst="rect">
            <a:avLst/>
          </a:prstGeom>
        </p:spPr>
      </p:pic>
    </p:spTree>
    <p:extLst>
      <p:ext uri="{BB962C8B-B14F-4D97-AF65-F5344CB8AC3E}">
        <p14:creationId xmlns:p14="http://schemas.microsoft.com/office/powerpoint/2010/main" val="29944167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762F75B-1A25-F055-DB1D-030B27BA7AA7}"/>
              </a:ext>
            </a:extLst>
          </p:cNvPr>
          <p:cNvSpPr txBox="1"/>
          <p:nvPr/>
        </p:nvSpPr>
        <p:spPr>
          <a:xfrm>
            <a:off x="941293" y="762000"/>
            <a:ext cx="993756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Calibri"/>
              </a:rPr>
              <a:t>Mats: So why did we get into it in the first place? Are we idiots? </a:t>
            </a:r>
          </a:p>
        </p:txBody>
      </p:sp>
      <p:sp>
        <p:nvSpPr>
          <p:cNvPr id="3" name="TextBox 2">
            <a:extLst>
              <a:ext uri="{FF2B5EF4-FFF2-40B4-BE49-F238E27FC236}">
                <a16:creationId xmlns:a16="http://schemas.microsoft.com/office/drawing/2014/main" id="{43769CE0-6C06-2223-F98E-2D7928E4E9B1}"/>
              </a:ext>
            </a:extLst>
          </p:cNvPr>
          <p:cNvSpPr txBox="1"/>
          <p:nvPr/>
        </p:nvSpPr>
        <p:spPr>
          <a:xfrm>
            <a:off x="941294" y="1299881"/>
            <a:ext cx="696258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Calibri"/>
              </a:rPr>
              <a:t>Rohit: I genuinely thought it would be a good career choice</a:t>
            </a:r>
          </a:p>
        </p:txBody>
      </p:sp>
      <p:pic>
        <p:nvPicPr>
          <p:cNvPr id="4" name="Picture 4" descr="A picture containing text, dog, mammal, wild dog&#10;&#10;Description automatically generated">
            <a:extLst>
              <a:ext uri="{FF2B5EF4-FFF2-40B4-BE49-F238E27FC236}">
                <a16:creationId xmlns:a16="http://schemas.microsoft.com/office/drawing/2014/main" id="{30230898-78E6-B25B-EA4C-EFA0BFBD8C3C}"/>
              </a:ext>
            </a:extLst>
          </p:cNvPr>
          <p:cNvPicPr>
            <a:picLocks noChangeAspect="1"/>
          </p:cNvPicPr>
          <p:nvPr/>
        </p:nvPicPr>
        <p:blipFill>
          <a:blip r:embed="rId2"/>
          <a:stretch>
            <a:fillRect/>
          </a:stretch>
        </p:blipFill>
        <p:spPr>
          <a:xfrm>
            <a:off x="3698341" y="2159567"/>
            <a:ext cx="4425635" cy="3278232"/>
          </a:xfrm>
          <a:prstGeom prst="rect">
            <a:avLst/>
          </a:prstGeom>
        </p:spPr>
      </p:pic>
    </p:spTree>
    <p:extLst>
      <p:ext uri="{BB962C8B-B14F-4D97-AF65-F5344CB8AC3E}">
        <p14:creationId xmlns:p14="http://schemas.microsoft.com/office/powerpoint/2010/main" val="18889544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2AF326-977A-17A0-4BC8-07EAE3A593CB}"/>
              </a:ext>
            </a:extLst>
          </p:cNvPr>
          <p:cNvSpPr txBox="1"/>
          <p:nvPr/>
        </p:nvSpPr>
        <p:spPr>
          <a:xfrm>
            <a:off x="639610" y="434231"/>
            <a:ext cx="973834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Calibri"/>
              </a:rPr>
              <a:t>Judy: I wanted to have a real-world impact, but there's so much pressure on publishing articles!</a:t>
            </a:r>
          </a:p>
        </p:txBody>
      </p:sp>
      <p:pic>
        <p:nvPicPr>
          <p:cNvPr id="3" name="Picture 3" descr="A picture containing shape&#10;&#10;Description automatically generated">
            <a:extLst>
              <a:ext uri="{FF2B5EF4-FFF2-40B4-BE49-F238E27FC236}">
                <a16:creationId xmlns:a16="http://schemas.microsoft.com/office/drawing/2014/main" id="{E270655E-4944-B15D-F3A6-3338D6EAF8B7}"/>
              </a:ext>
            </a:extLst>
          </p:cNvPr>
          <p:cNvPicPr>
            <a:picLocks noChangeAspect="1"/>
          </p:cNvPicPr>
          <p:nvPr/>
        </p:nvPicPr>
        <p:blipFill>
          <a:blip r:embed="rId2"/>
          <a:stretch>
            <a:fillRect/>
          </a:stretch>
        </p:blipFill>
        <p:spPr>
          <a:xfrm>
            <a:off x="3950653" y="1115085"/>
            <a:ext cx="3581508" cy="5420007"/>
          </a:xfrm>
          <a:prstGeom prst="rect">
            <a:avLst/>
          </a:prstGeom>
        </p:spPr>
      </p:pic>
    </p:spTree>
    <p:extLst>
      <p:ext uri="{BB962C8B-B14F-4D97-AF65-F5344CB8AC3E}">
        <p14:creationId xmlns:p14="http://schemas.microsoft.com/office/powerpoint/2010/main" val="1250884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B2BC9C-788A-AD08-1F17-8751BAA15A13}"/>
              </a:ext>
            </a:extLst>
          </p:cNvPr>
          <p:cNvSpPr txBox="1"/>
          <p:nvPr/>
        </p:nvSpPr>
        <p:spPr>
          <a:xfrm>
            <a:off x="844990" y="694099"/>
            <a:ext cx="979283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err="1">
                <a:cs typeface="Calibri"/>
              </a:rPr>
              <a:t>Aiste</a:t>
            </a:r>
            <a:r>
              <a:rPr lang="en-US" sz="2400">
                <a:cs typeface="Calibri"/>
              </a:rPr>
              <a:t>: This is what it is really all about:</a:t>
            </a:r>
          </a:p>
        </p:txBody>
      </p:sp>
      <p:pic>
        <p:nvPicPr>
          <p:cNvPr id="3" name="Picture 3" descr="Diagram, text&#10;&#10;Description automatically generated">
            <a:extLst>
              <a:ext uri="{FF2B5EF4-FFF2-40B4-BE49-F238E27FC236}">
                <a16:creationId xmlns:a16="http://schemas.microsoft.com/office/drawing/2014/main" id="{84EF3DF7-97CD-298B-B2CB-9AAEA48F8291}"/>
              </a:ext>
            </a:extLst>
          </p:cNvPr>
          <p:cNvPicPr>
            <a:picLocks noChangeAspect="1"/>
          </p:cNvPicPr>
          <p:nvPr/>
        </p:nvPicPr>
        <p:blipFill>
          <a:blip r:embed="rId2"/>
          <a:stretch>
            <a:fillRect/>
          </a:stretch>
        </p:blipFill>
        <p:spPr>
          <a:xfrm>
            <a:off x="3728519" y="1617024"/>
            <a:ext cx="4727417" cy="4189795"/>
          </a:xfrm>
          <a:prstGeom prst="rect">
            <a:avLst/>
          </a:prstGeom>
        </p:spPr>
      </p:pic>
    </p:spTree>
    <p:extLst>
      <p:ext uri="{BB962C8B-B14F-4D97-AF65-F5344CB8AC3E}">
        <p14:creationId xmlns:p14="http://schemas.microsoft.com/office/powerpoint/2010/main" val="5009639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DF091E-1161-4358-F7F6-DE1956BCAA43}"/>
              </a:ext>
            </a:extLst>
          </p:cNvPr>
          <p:cNvSpPr txBox="1"/>
          <p:nvPr/>
        </p:nvSpPr>
        <p:spPr>
          <a:xfrm>
            <a:off x="1026059" y="739366"/>
            <a:ext cx="938542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Calibri"/>
              </a:rPr>
              <a:t>Mats: Don't even get me started on publishing!!</a:t>
            </a:r>
          </a:p>
        </p:txBody>
      </p:sp>
      <p:pic>
        <p:nvPicPr>
          <p:cNvPr id="3" name="Picture 3" descr="A picture containing text&#10;&#10;Description automatically generated">
            <a:extLst>
              <a:ext uri="{FF2B5EF4-FFF2-40B4-BE49-F238E27FC236}">
                <a16:creationId xmlns:a16="http://schemas.microsoft.com/office/drawing/2014/main" id="{CCA9C4C6-60EA-CFCB-A670-6DC4730BE39F}"/>
              </a:ext>
            </a:extLst>
          </p:cNvPr>
          <p:cNvPicPr>
            <a:picLocks noChangeAspect="1"/>
          </p:cNvPicPr>
          <p:nvPr/>
        </p:nvPicPr>
        <p:blipFill>
          <a:blip r:embed="rId2"/>
          <a:stretch>
            <a:fillRect/>
          </a:stretch>
        </p:blipFill>
        <p:spPr>
          <a:xfrm>
            <a:off x="3657881" y="1784741"/>
            <a:ext cx="4131398" cy="3532164"/>
          </a:xfrm>
          <a:prstGeom prst="rect">
            <a:avLst/>
          </a:prstGeom>
        </p:spPr>
      </p:pic>
    </p:spTree>
    <p:extLst>
      <p:ext uri="{BB962C8B-B14F-4D97-AF65-F5344CB8AC3E}">
        <p14:creationId xmlns:p14="http://schemas.microsoft.com/office/powerpoint/2010/main" val="42832511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0FF3F5-3C6D-26C4-BDC6-104EB14EC0F2}"/>
              </a:ext>
            </a:extLst>
          </p:cNvPr>
          <p:cNvSpPr txBox="1"/>
          <p:nvPr/>
        </p:nvSpPr>
        <p:spPr>
          <a:xfrm>
            <a:off x="1362204" y="485383"/>
            <a:ext cx="984689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3" name="TextBox 2">
            <a:extLst>
              <a:ext uri="{FF2B5EF4-FFF2-40B4-BE49-F238E27FC236}">
                <a16:creationId xmlns:a16="http://schemas.microsoft.com/office/drawing/2014/main" id="{952F3F08-9CBF-D5AC-6678-25186760BC3D}"/>
              </a:ext>
            </a:extLst>
          </p:cNvPr>
          <p:cNvSpPr txBox="1"/>
          <p:nvPr/>
        </p:nvSpPr>
        <p:spPr>
          <a:xfrm>
            <a:off x="513029" y="671465"/>
            <a:ext cx="1069817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Calibri"/>
              </a:rPr>
              <a:t>Rohit: Agree! There is too much pressure to publish at all costs regardless of impact!! I just don't feel like I have the time to do my research justice. Got me feeling like:</a:t>
            </a:r>
            <a:endParaRPr lang="en-US" sz="2400"/>
          </a:p>
        </p:txBody>
      </p:sp>
      <p:pic>
        <p:nvPicPr>
          <p:cNvPr id="6" name="Picture 6" descr="Diagram&#10;&#10;Description automatically generated">
            <a:extLst>
              <a:ext uri="{FF2B5EF4-FFF2-40B4-BE49-F238E27FC236}">
                <a16:creationId xmlns:a16="http://schemas.microsoft.com/office/drawing/2014/main" id="{66A7D837-7CBE-F4BF-DA61-3101FF83FABE}"/>
              </a:ext>
            </a:extLst>
          </p:cNvPr>
          <p:cNvPicPr>
            <a:picLocks noChangeAspect="1"/>
          </p:cNvPicPr>
          <p:nvPr/>
        </p:nvPicPr>
        <p:blipFill>
          <a:blip r:embed="rId2"/>
          <a:stretch>
            <a:fillRect/>
          </a:stretch>
        </p:blipFill>
        <p:spPr>
          <a:xfrm>
            <a:off x="3049509" y="1714055"/>
            <a:ext cx="6092981" cy="4274880"/>
          </a:xfrm>
          <a:prstGeom prst="rect">
            <a:avLst/>
          </a:prstGeom>
        </p:spPr>
      </p:pic>
    </p:spTree>
    <p:extLst>
      <p:ext uri="{BB962C8B-B14F-4D97-AF65-F5344CB8AC3E}">
        <p14:creationId xmlns:p14="http://schemas.microsoft.com/office/powerpoint/2010/main" val="24042130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1DBB1F-E84D-6B6B-86FC-65C0BCA57FF7}"/>
              </a:ext>
            </a:extLst>
          </p:cNvPr>
          <p:cNvSpPr txBox="1"/>
          <p:nvPr/>
        </p:nvSpPr>
        <p:spPr>
          <a:xfrm>
            <a:off x="1131682" y="724277"/>
            <a:ext cx="935524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err="1">
                <a:cs typeface="Calibri"/>
              </a:rPr>
              <a:t>Aiste</a:t>
            </a:r>
            <a:r>
              <a:rPr lang="en-US" sz="2400">
                <a:cs typeface="Calibri"/>
              </a:rPr>
              <a:t>: Nothing ever turns out as expected</a:t>
            </a:r>
          </a:p>
        </p:txBody>
      </p:sp>
      <p:pic>
        <p:nvPicPr>
          <p:cNvPr id="3" name="Picture 3">
            <a:extLst>
              <a:ext uri="{FF2B5EF4-FFF2-40B4-BE49-F238E27FC236}">
                <a16:creationId xmlns:a16="http://schemas.microsoft.com/office/drawing/2014/main" id="{866517B8-1F91-67CF-2D7F-DB5DFFDECB7A}"/>
              </a:ext>
            </a:extLst>
          </p:cNvPr>
          <p:cNvPicPr>
            <a:picLocks noChangeAspect="1"/>
          </p:cNvPicPr>
          <p:nvPr/>
        </p:nvPicPr>
        <p:blipFill>
          <a:blip r:embed="rId2"/>
          <a:stretch>
            <a:fillRect/>
          </a:stretch>
        </p:blipFill>
        <p:spPr>
          <a:xfrm>
            <a:off x="3396558" y="1592499"/>
            <a:ext cx="4825497" cy="4178486"/>
          </a:xfrm>
          <a:prstGeom prst="rect">
            <a:avLst/>
          </a:prstGeom>
        </p:spPr>
      </p:pic>
    </p:spTree>
    <p:extLst>
      <p:ext uri="{BB962C8B-B14F-4D97-AF65-F5344CB8AC3E}">
        <p14:creationId xmlns:p14="http://schemas.microsoft.com/office/powerpoint/2010/main" val="39124549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26D565-1339-BF7C-3564-D0B5140CC2B4}"/>
              </a:ext>
            </a:extLst>
          </p:cNvPr>
          <p:cNvSpPr txBox="1"/>
          <p:nvPr/>
        </p:nvSpPr>
        <p:spPr>
          <a:xfrm>
            <a:off x="860079" y="694099"/>
            <a:ext cx="262550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a:cs typeface="Calibri"/>
              </a:rPr>
              <a:t>Judy:</a:t>
            </a:r>
          </a:p>
        </p:txBody>
      </p:sp>
      <p:pic>
        <p:nvPicPr>
          <p:cNvPr id="3" name="Picture 3">
            <a:extLst>
              <a:ext uri="{FF2B5EF4-FFF2-40B4-BE49-F238E27FC236}">
                <a16:creationId xmlns:a16="http://schemas.microsoft.com/office/drawing/2014/main" id="{AB28B0CC-854B-13AA-CBE0-CF954D8A1A53}"/>
              </a:ext>
            </a:extLst>
          </p:cNvPr>
          <p:cNvPicPr>
            <a:picLocks noChangeAspect="1"/>
          </p:cNvPicPr>
          <p:nvPr/>
        </p:nvPicPr>
        <p:blipFill>
          <a:blip r:embed="rId2"/>
          <a:stretch>
            <a:fillRect/>
          </a:stretch>
        </p:blipFill>
        <p:spPr>
          <a:xfrm>
            <a:off x="4125929" y="1065904"/>
            <a:ext cx="3842064" cy="4356508"/>
          </a:xfrm>
          <a:prstGeom prst="rect">
            <a:avLst/>
          </a:prstGeom>
        </p:spPr>
      </p:pic>
    </p:spTree>
    <p:extLst>
      <p:ext uri="{BB962C8B-B14F-4D97-AF65-F5344CB8AC3E}">
        <p14:creationId xmlns:p14="http://schemas.microsoft.com/office/powerpoint/2010/main" val="506410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01348A-63F4-054C-C0F7-B7E6D9ED37ED}"/>
              </a:ext>
            </a:extLst>
          </p:cNvPr>
          <p:cNvSpPr txBox="1"/>
          <p:nvPr/>
        </p:nvSpPr>
        <p:spPr>
          <a:xfrm>
            <a:off x="860078" y="648831"/>
            <a:ext cx="956649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Calibri"/>
              </a:rPr>
              <a:t>Mats: I'm so far from achieving that. Even though I'm meant to be an expert</a:t>
            </a:r>
          </a:p>
        </p:txBody>
      </p:sp>
      <p:pic>
        <p:nvPicPr>
          <p:cNvPr id="5" name="Picture 5" descr="A picture containing text, lit, dark&#10;&#10;Description automatically generated">
            <a:extLst>
              <a:ext uri="{FF2B5EF4-FFF2-40B4-BE49-F238E27FC236}">
                <a16:creationId xmlns:a16="http://schemas.microsoft.com/office/drawing/2014/main" id="{3ABE47A2-4200-2926-9BB6-B518F45C9377}"/>
              </a:ext>
            </a:extLst>
          </p:cNvPr>
          <p:cNvPicPr>
            <a:picLocks noChangeAspect="1"/>
          </p:cNvPicPr>
          <p:nvPr/>
        </p:nvPicPr>
        <p:blipFill>
          <a:blip r:embed="rId2"/>
          <a:stretch>
            <a:fillRect/>
          </a:stretch>
        </p:blipFill>
        <p:spPr>
          <a:xfrm>
            <a:off x="2068718" y="1422904"/>
            <a:ext cx="8047021" cy="4012193"/>
          </a:xfrm>
          <a:prstGeom prst="rect">
            <a:avLst/>
          </a:prstGeom>
        </p:spPr>
      </p:pic>
    </p:spTree>
    <p:extLst>
      <p:ext uri="{BB962C8B-B14F-4D97-AF65-F5344CB8AC3E}">
        <p14:creationId xmlns:p14="http://schemas.microsoft.com/office/powerpoint/2010/main" val="28598885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878F86-915A-04D4-9A45-822D3D71AB74}"/>
              </a:ext>
            </a:extLst>
          </p:cNvPr>
          <p:cNvSpPr txBox="1"/>
          <p:nvPr/>
        </p:nvSpPr>
        <p:spPr>
          <a:xfrm>
            <a:off x="769544" y="513029"/>
            <a:ext cx="968720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Calibri"/>
              </a:rPr>
              <a:t>Rohit: You can't even be an expert in just one field these days... </a:t>
            </a:r>
          </a:p>
        </p:txBody>
      </p:sp>
      <p:pic>
        <p:nvPicPr>
          <p:cNvPr id="3" name="Picture 3" descr="A picture containing text, sky, outdoor, yellow&#10;&#10;Description automatically generated">
            <a:extLst>
              <a:ext uri="{FF2B5EF4-FFF2-40B4-BE49-F238E27FC236}">
                <a16:creationId xmlns:a16="http://schemas.microsoft.com/office/drawing/2014/main" id="{C3F80208-83F3-7E18-60BC-63FA1654CA48}"/>
              </a:ext>
            </a:extLst>
          </p:cNvPr>
          <p:cNvPicPr>
            <a:picLocks noChangeAspect="1"/>
          </p:cNvPicPr>
          <p:nvPr/>
        </p:nvPicPr>
        <p:blipFill>
          <a:blip r:embed="rId2"/>
          <a:stretch>
            <a:fillRect/>
          </a:stretch>
        </p:blipFill>
        <p:spPr>
          <a:xfrm>
            <a:off x="3577629" y="1101324"/>
            <a:ext cx="4840584" cy="5296638"/>
          </a:xfrm>
          <a:prstGeom prst="rect">
            <a:avLst/>
          </a:prstGeom>
        </p:spPr>
      </p:pic>
    </p:spTree>
    <p:extLst>
      <p:ext uri="{BB962C8B-B14F-4D97-AF65-F5344CB8AC3E}">
        <p14:creationId xmlns:p14="http://schemas.microsoft.com/office/powerpoint/2010/main" val="2977235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60684-11C0-4349-5019-B1BD11A9EE58}"/>
              </a:ext>
            </a:extLst>
          </p:cNvPr>
          <p:cNvSpPr>
            <a:spLocks noGrp="1"/>
          </p:cNvSpPr>
          <p:nvPr>
            <p:ph type="title"/>
          </p:nvPr>
        </p:nvSpPr>
        <p:spPr>
          <a:xfrm>
            <a:off x="64105" y="74839"/>
            <a:ext cx="10515600" cy="781278"/>
          </a:xfrm>
        </p:spPr>
        <p:txBody>
          <a:bodyPr>
            <a:normAutofit/>
          </a:bodyPr>
          <a:lstStyle/>
          <a:p>
            <a:r>
              <a:rPr lang="en-US" sz="3200">
                <a:cs typeface="Calibri Light"/>
              </a:rPr>
              <a:t>Objective: what and why?</a:t>
            </a:r>
          </a:p>
        </p:txBody>
      </p:sp>
      <p:sp>
        <p:nvSpPr>
          <p:cNvPr id="3" name="Content Placeholder 2">
            <a:extLst>
              <a:ext uri="{FF2B5EF4-FFF2-40B4-BE49-F238E27FC236}">
                <a16:creationId xmlns:a16="http://schemas.microsoft.com/office/drawing/2014/main" id="{223BA59B-0B3E-8429-14D0-EDEF806CE216}"/>
              </a:ext>
            </a:extLst>
          </p:cNvPr>
          <p:cNvSpPr>
            <a:spLocks noGrp="1"/>
          </p:cNvSpPr>
          <p:nvPr>
            <p:ph idx="1"/>
          </p:nvPr>
        </p:nvSpPr>
        <p:spPr>
          <a:xfrm>
            <a:off x="342296" y="972912"/>
            <a:ext cx="11011504" cy="5687860"/>
          </a:xfrm>
        </p:spPr>
        <p:txBody>
          <a:bodyPr vert="horz" lIns="91440" tIns="45720" rIns="91440" bIns="45720" rtlCol="0" anchor="t">
            <a:normAutofit fontScale="77500" lnSpcReduction="20000"/>
          </a:bodyPr>
          <a:lstStyle/>
          <a:p>
            <a:pPr marL="0" indent="0">
              <a:buNone/>
            </a:pPr>
            <a:r>
              <a:rPr lang="en-US">
                <a:cs typeface="Calibri" panose="020F0502020204030204"/>
              </a:rPr>
              <a:t>In this</a:t>
            </a:r>
            <a:r>
              <a:rPr lang="en-US" b="1">
                <a:cs typeface="Calibri" panose="020F0502020204030204"/>
              </a:rPr>
              <a:t> group exercise</a:t>
            </a:r>
            <a:r>
              <a:rPr lang="en-US">
                <a:cs typeface="Calibri" panose="020F0502020204030204"/>
              </a:rPr>
              <a:t>, we used a private group chat on Messenger and humor to explore and address intentions, outcomes, and potential solutions in doing research/being a researcher: </a:t>
            </a:r>
          </a:p>
          <a:p>
            <a:pPr marL="0" indent="0">
              <a:buNone/>
            </a:pPr>
            <a:r>
              <a:rPr lang="en-US">
                <a:cs typeface="Calibri" panose="020F0502020204030204"/>
              </a:rPr>
              <a:t>- The audience was following a live chat on the board.</a:t>
            </a:r>
          </a:p>
          <a:p>
            <a:pPr marL="0" indent="0">
              <a:buNone/>
            </a:pPr>
            <a:r>
              <a:rPr lang="en-US">
                <a:cs typeface="Calibri" panose="020F0502020204030204"/>
              </a:rPr>
              <a:t>- The chat was a mix of conversations and memes.</a:t>
            </a:r>
          </a:p>
          <a:p>
            <a:pPr marL="0" indent="0">
              <a:buNone/>
            </a:pPr>
            <a:r>
              <a:rPr lang="en-US">
                <a:cs typeface="Calibri" panose="020F0502020204030204"/>
              </a:rPr>
              <a:t>- We used memes as a central point of the chat among colleagues.</a:t>
            </a:r>
          </a:p>
          <a:p>
            <a:pPr marL="0" indent="0">
              <a:buNone/>
            </a:pPr>
            <a:r>
              <a:rPr lang="en-US">
                <a:cs typeface="Calibri" panose="020F0502020204030204"/>
              </a:rPr>
              <a:t>- The memes were used to humorously address the mismatch between our own intentions in doing research and the outcomes that we had little or no control.</a:t>
            </a:r>
          </a:p>
          <a:p>
            <a:pPr marL="0" indent="0">
              <a:buNone/>
            </a:pPr>
            <a:r>
              <a:rPr lang="en-US">
                <a:cs typeface="Calibri" panose="020F0502020204030204"/>
              </a:rPr>
              <a:t>- The end of the chat thematically was geared to share potential solutions.</a:t>
            </a:r>
          </a:p>
          <a:p>
            <a:pPr marL="0" indent="0">
              <a:buNone/>
            </a:pPr>
            <a:r>
              <a:rPr lang="en-US" b="1">
                <a:cs typeface="Calibri" panose="020F0502020204030204"/>
              </a:rPr>
              <a:t>Wrapping up</a:t>
            </a:r>
            <a:r>
              <a:rPr lang="en-US">
                <a:cs typeface="Calibri" panose="020F0502020204030204"/>
              </a:rPr>
              <a:t>: What the audience saw was a coping example. Ironically, it did not give a lesson to the people of how one creates a similar conversation space at work. Similarly, we show an example that happens among friends, meaning that the worries that people might have are not address with those who can help to impact change – the supervisor, the PI, the head of a department and similar.</a:t>
            </a:r>
          </a:p>
          <a:p>
            <a:pPr marL="0" indent="0">
              <a:buNone/>
            </a:pPr>
            <a:r>
              <a:rPr lang="en-US" b="1">
                <a:cs typeface="Calibri" panose="020F0502020204030204"/>
              </a:rPr>
              <a:t>Reactions</a:t>
            </a:r>
            <a:r>
              <a:rPr lang="en-US">
                <a:cs typeface="Calibri" panose="020F0502020204030204"/>
              </a:rPr>
              <a:t> from the school participants: (</a:t>
            </a:r>
            <a:r>
              <a:rPr lang="en-US" err="1">
                <a:cs typeface="Calibri" panose="020F0502020204030204"/>
              </a:rPr>
              <a:t>i</a:t>
            </a:r>
            <a:r>
              <a:rPr lang="en-US">
                <a:cs typeface="Calibri" panose="020F0502020204030204"/>
              </a:rPr>
              <a:t>) Joaquin mentioned that the live chat happen with the audience being in silence and it reminded him of the silence as this worrying part of doing PhD (in his case he lives far away from his university and therefore often feels isolated and stuck in silence); (ii) Anne suggested that it was touching to follow how the chat unfolds and that the humor, even though light, it delved into deep issues; (iii) Some people mentioned that they liked the format of presentation – a live chat.</a:t>
            </a:r>
          </a:p>
        </p:txBody>
      </p:sp>
    </p:spTree>
    <p:extLst>
      <p:ext uri="{BB962C8B-B14F-4D97-AF65-F5344CB8AC3E}">
        <p14:creationId xmlns:p14="http://schemas.microsoft.com/office/powerpoint/2010/main" val="24505854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92D4CE-43B0-06FD-5A2E-D73B6FEAF31D}"/>
              </a:ext>
            </a:extLst>
          </p:cNvPr>
          <p:cNvSpPr txBox="1"/>
          <p:nvPr/>
        </p:nvSpPr>
        <p:spPr>
          <a:xfrm>
            <a:off x="679009" y="437584"/>
            <a:ext cx="1073075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Calibri"/>
              </a:rPr>
              <a:t>Judy: It is all about transdisciplinary now. With great industry funding, comes a great many different objectives</a:t>
            </a:r>
          </a:p>
        </p:txBody>
      </p:sp>
      <p:pic>
        <p:nvPicPr>
          <p:cNvPr id="3" name="Picture 3" descr="Graphical user interface, website&#10;&#10;Description automatically generated">
            <a:extLst>
              <a:ext uri="{FF2B5EF4-FFF2-40B4-BE49-F238E27FC236}">
                <a16:creationId xmlns:a16="http://schemas.microsoft.com/office/drawing/2014/main" id="{801CC991-A876-14C4-C12D-1C01381436CB}"/>
              </a:ext>
            </a:extLst>
          </p:cNvPr>
          <p:cNvPicPr>
            <a:picLocks noChangeAspect="1"/>
          </p:cNvPicPr>
          <p:nvPr/>
        </p:nvPicPr>
        <p:blipFill>
          <a:blip r:embed="rId2"/>
          <a:stretch>
            <a:fillRect/>
          </a:stretch>
        </p:blipFill>
        <p:spPr>
          <a:xfrm>
            <a:off x="3260756" y="1516140"/>
            <a:ext cx="6092982" cy="4569736"/>
          </a:xfrm>
          <a:prstGeom prst="rect">
            <a:avLst/>
          </a:prstGeom>
        </p:spPr>
      </p:pic>
    </p:spTree>
    <p:extLst>
      <p:ext uri="{BB962C8B-B14F-4D97-AF65-F5344CB8AC3E}">
        <p14:creationId xmlns:p14="http://schemas.microsoft.com/office/powerpoint/2010/main" val="1337542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0FEAF4-1D2A-024C-3A3F-ADF3C10A3C0A}"/>
              </a:ext>
            </a:extLst>
          </p:cNvPr>
          <p:cNvSpPr txBox="1"/>
          <p:nvPr/>
        </p:nvSpPr>
        <p:spPr>
          <a:xfrm>
            <a:off x="799722" y="663920"/>
            <a:ext cx="965702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err="1">
                <a:cs typeface="Calibri"/>
              </a:rPr>
              <a:t>Aiste</a:t>
            </a:r>
            <a:r>
              <a:rPr lang="en-US" sz="2400">
                <a:cs typeface="Calibri"/>
              </a:rPr>
              <a:t>: Yeah, but the department can still be stuck in their ways. They always want you to specialize. </a:t>
            </a:r>
          </a:p>
        </p:txBody>
      </p:sp>
      <p:pic>
        <p:nvPicPr>
          <p:cNvPr id="3" name="Picture 3" descr="A picture containing text&#10;&#10;Description automatically generated">
            <a:extLst>
              <a:ext uri="{FF2B5EF4-FFF2-40B4-BE49-F238E27FC236}">
                <a16:creationId xmlns:a16="http://schemas.microsoft.com/office/drawing/2014/main" id="{E2468FB5-AB1F-C11A-DBFB-1D358A56E087}"/>
              </a:ext>
            </a:extLst>
          </p:cNvPr>
          <p:cNvPicPr>
            <a:picLocks noChangeAspect="1"/>
          </p:cNvPicPr>
          <p:nvPr/>
        </p:nvPicPr>
        <p:blipFill>
          <a:blip r:embed="rId2"/>
          <a:stretch>
            <a:fillRect/>
          </a:stretch>
        </p:blipFill>
        <p:spPr>
          <a:xfrm>
            <a:off x="3985034" y="1714689"/>
            <a:ext cx="4221932" cy="3534244"/>
          </a:xfrm>
          <a:prstGeom prst="rect">
            <a:avLst/>
          </a:prstGeom>
        </p:spPr>
      </p:pic>
    </p:spTree>
    <p:extLst>
      <p:ext uri="{BB962C8B-B14F-4D97-AF65-F5344CB8AC3E}">
        <p14:creationId xmlns:p14="http://schemas.microsoft.com/office/powerpoint/2010/main" val="42029962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2A47AA-C733-F845-0083-04811CA22A51}"/>
              </a:ext>
            </a:extLst>
          </p:cNvPr>
          <p:cNvSpPr txBox="1"/>
          <p:nvPr/>
        </p:nvSpPr>
        <p:spPr>
          <a:xfrm>
            <a:off x="1026059" y="724276"/>
            <a:ext cx="840463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Calibri"/>
              </a:rPr>
              <a:t>Mats: Dealing with the department can be the hardest thing</a:t>
            </a:r>
          </a:p>
        </p:txBody>
      </p:sp>
      <p:pic>
        <p:nvPicPr>
          <p:cNvPr id="3" name="Picture 3">
            <a:extLst>
              <a:ext uri="{FF2B5EF4-FFF2-40B4-BE49-F238E27FC236}">
                <a16:creationId xmlns:a16="http://schemas.microsoft.com/office/drawing/2014/main" id="{14D7FAF3-4F70-DCDA-DA75-F36372222618}"/>
              </a:ext>
            </a:extLst>
          </p:cNvPr>
          <p:cNvPicPr>
            <a:picLocks noChangeAspect="1"/>
          </p:cNvPicPr>
          <p:nvPr/>
        </p:nvPicPr>
        <p:blipFill>
          <a:blip r:embed="rId2"/>
          <a:stretch>
            <a:fillRect/>
          </a:stretch>
        </p:blipFill>
        <p:spPr>
          <a:xfrm>
            <a:off x="4445251" y="1326333"/>
            <a:ext cx="3301497" cy="4952246"/>
          </a:xfrm>
          <a:prstGeom prst="rect">
            <a:avLst/>
          </a:prstGeom>
        </p:spPr>
      </p:pic>
    </p:spTree>
    <p:extLst>
      <p:ext uri="{BB962C8B-B14F-4D97-AF65-F5344CB8AC3E}">
        <p14:creationId xmlns:p14="http://schemas.microsoft.com/office/powerpoint/2010/main" val="5111509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6C7869-1946-3018-71A8-795F5124EFFD}"/>
              </a:ext>
            </a:extLst>
          </p:cNvPr>
          <p:cNvSpPr txBox="1"/>
          <p:nvPr/>
        </p:nvSpPr>
        <p:spPr>
          <a:xfrm>
            <a:off x="1071326" y="648831"/>
            <a:ext cx="924962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Calibri"/>
              </a:rPr>
              <a:t>Judy: Not just the department, but the people I work with</a:t>
            </a:r>
          </a:p>
        </p:txBody>
      </p:sp>
      <p:pic>
        <p:nvPicPr>
          <p:cNvPr id="3" name="Picture 3">
            <a:extLst>
              <a:ext uri="{FF2B5EF4-FFF2-40B4-BE49-F238E27FC236}">
                <a16:creationId xmlns:a16="http://schemas.microsoft.com/office/drawing/2014/main" id="{7C5621C7-C1C9-FFF7-56C7-A1F3A6C35169}"/>
              </a:ext>
            </a:extLst>
          </p:cNvPr>
          <p:cNvPicPr>
            <a:picLocks noChangeAspect="1"/>
          </p:cNvPicPr>
          <p:nvPr/>
        </p:nvPicPr>
        <p:blipFill>
          <a:blip r:embed="rId2"/>
          <a:stretch>
            <a:fillRect/>
          </a:stretch>
        </p:blipFill>
        <p:spPr>
          <a:xfrm>
            <a:off x="3985034" y="1445609"/>
            <a:ext cx="4221932" cy="4336465"/>
          </a:xfrm>
          <a:prstGeom prst="rect">
            <a:avLst/>
          </a:prstGeom>
        </p:spPr>
      </p:pic>
    </p:spTree>
    <p:extLst>
      <p:ext uri="{BB962C8B-B14F-4D97-AF65-F5344CB8AC3E}">
        <p14:creationId xmlns:p14="http://schemas.microsoft.com/office/powerpoint/2010/main" val="3115505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0B3A0A-552F-44A3-B26D-13890987729B}"/>
              </a:ext>
            </a:extLst>
          </p:cNvPr>
          <p:cNvSpPr txBox="1"/>
          <p:nvPr/>
        </p:nvSpPr>
        <p:spPr>
          <a:xfrm>
            <a:off x="724276" y="603564"/>
            <a:ext cx="1017005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Calibri"/>
              </a:rPr>
              <a:t>Rohit: And co-authors!</a:t>
            </a:r>
          </a:p>
        </p:txBody>
      </p:sp>
      <p:pic>
        <p:nvPicPr>
          <p:cNvPr id="3" name="Picture 3">
            <a:extLst>
              <a:ext uri="{FF2B5EF4-FFF2-40B4-BE49-F238E27FC236}">
                <a16:creationId xmlns:a16="http://schemas.microsoft.com/office/drawing/2014/main" id="{31B45996-6CAE-DAD2-6DC5-B9C02E9F9476}"/>
              </a:ext>
            </a:extLst>
          </p:cNvPr>
          <p:cNvPicPr>
            <a:picLocks noChangeAspect="1"/>
          </p:cNvPicPr>
          <p:nvPr/>
        </p:nvPicPr>
        <p:blipFill>
          <a:blip r:embed="rId2"/>
          <a:stretch>
            <a:fillRect/>
          </a:stretch>
        </p:blipFill>
        <p:spPr>
          <a:xfrm>
            <a:off x="2279965" y="1714593"/>
            <a:ext cx="7051139" cy="3428813"/>
          </a:xfrm>
          <a:prstGeom prst="rect">
            <a:avLst/>
          </a:prstGeom>
        </p:spPr>
      </p:pic>
    </p:spTree>
    <p:extLst>
      <p:ext uri="{BB962C8B-B14F-4D97-AF65-F5344CB8AC3E}">
        <p14:creationId xmlns:p14="http://schemas.microsoft.com/office/powerpoint/2010/main" val="21663277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BA83CD-23AA-5BAE-8FBA-8890DA55D45D}"/>
              </a:ext>
            </a:extLst>
          </p:cNvPr>
          <p:cNvSpPr txBox="1"/>
          <p:nvPr/>
        </p:nvSpPr>
        <p:spPr>
          <a:xfrm>
            <a:off x="1131682" y="739366"/>
            <a:ext cx="769544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err="1">
                <a:cs typeface="Calibri"/>
              </a:rPr>
              <a:t>Aiste</a:t>
            </a:r>
            <a:r>
              <a:rPr lang="en-US" sz="2000">
                <a:cs typeface="Calibri"/>
              </a:rPr>
              <a:t>: And reviewers!</a:t>
            </a:r>
          </a:p>
        </p:txBody>
      </p:sp>
      <p:pic>
        <p:nvPicPr>
          <p:cNvPr id="3" name="Picture 3">
            <a:extLst>
              <a:ext uri="{FF2B5EF4-FFF2-40B4-BE49-F238E27FC236}">
                <a16:creationId xmlns:a16="http://schemas.microsoft.com/office/drawing/2014/main" id="{3CE7EAA4-075D-7F15-BDF6-1779CAAB7E89}"/>
              </a:ext>
            </a:extLst>
          </p:cNvPr>
          <p:cNvPicPr>
            <a:picLocks noChangeAspect="1"/>
          </p:cNvPicPr>
          <p:nvPr/>
        </p:nvPicPr>
        <p:blipFill>
          <a:blip r:embed="rId2"/>
          <a:stretch>
            <a:fillRect/>
          </a:stretch>
        </p:blipFill>
        <p:spPr>
          <a:xfrm>
            <a:off x="4151014" y="1348260"/>
            <a:ext cx="3603279" cy="4870667"/>
          </a:xfrm>
          <a:prstGeom prst="rect">
            <a:avLst/>
          </a:prstGeom>
        </p:spPr>
      </p:pic>
    </p:spTree>
    <p:extLst>
      <p:ext uri="{BB962C8B-B14F-4D97-AF65-F5344CB8AC3E}">
        <p14:creationId xmlns:p14="http://schemas.microsoft.com/office/powerpoint/2010/main" val="1479642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540C04-9B12-A739-AFA6-38148D52ECD1}"/>
              </a:ext>
            </a:extLst>
          </p:cNvPr>
          <p:cNvSpPr txBox="1"/>
          <p:nvPr/>
        </p:nvSpPr>
        <p:spPr>
          <a:xfrm>
            <a:off x="995881" y="663920"/>
            <a:ext cx="9445782" cy="8148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3" name="TextBox 2">
            <a:extLst>
              <a:ext uri="{FF2B5EF4-FFF2-40B4-BE49-F238E27FC236}">
                <a16:creationId xmlns:a16="http://schemas.microsoft.com/office/drawing/2014/main" id="{80B897C0-4D6F-18ED-6186-2BB4A5D23FD0}"/>
              </a:ext>
            </a:extLst>
          </p:cNvPr>
          <p:cNvSpPr txBox="1"/>
          <p:nvPr/>
        </p:nvSpPr>
        <p:spPr>
          <a:xfrm>
            <a:off x="965703" y="694099"/>
            <a:ext cx="909873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cs typeface="Calibri"/>
              </a:rPr>
              <a:t>Mats: It's never ending. There's not enough hours in the day</a:t>
            </a:r>
          </a:p>
        </p:txBody>
      </p:sp>
      <p:pic>
        <p:nvPicPr>
          <p:cNvPr id="4" name="Picture 4" descr="Text&#10;&#10;Description automatically generated">
            <a:extLst>
              <a:ext uri="{FF2B5EF4-FFF2-40B4-BE49-F238E27FC236}">
                <a16:creationId xmlns:a16="http://schemas.microsoft.com/office/drawing/2014/main" id="{5DF11913-A831-D0E8-EB2D-70C2E52D70CF}"/>
              </a:ext>
            </a:extLst>
          </p:cNvPr>
          <p:cNvPicPr>
            <a:picLocks noChangeAspect="1"/>
          </p:cNvPicPr>
          <p:nvPr/>
        </p:nvPicPr>
        <p:blipFill>
          <a:blip r:embed="rId2"/>
          <a:stretch>
            <a:fillRect/>
          </a:stretch>
        </p:blipFill>
        <p:spPr>
          <a:xfrm>
            <a:off x="3698341" y="1298153"/>
            <a:ext cx="4508625" cy="4789813"/>
          </a:xfrm>
          <a:prstGeom prst="rect">
            <a:avLst/>
          </a:prstGeom>
        </p:spPr>
      </p:pic>
    </p:spTree>
    <p:extLst>
      <p:ext uri="{BB962C8B-B14F-4D97-AF65-F5344CB8AC3E}">
        <p14:creationId xmlns:p14="http://schemas.microsoft.com/office/powerpoint/2010/main" val="21374702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36370A-2487-BB50-2ADB-1FD576C9EAC8}"/>
              </a:ext>
            </a:extLst>
          </p:cNvPr>
          <p:cNvSpPr txBox="1"/>
          <p:nvPr/>
        </p:nvSpPr>
        <p:spPr>
          <a:xfrm>
            <a:off x="1041148" y="648832"/>
            <a:ext cx="1000407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cs typeface="Calibri"/>
              </a:rPr>
              <a:t>Judy: You think you're tired? I've just got back from 3 days at the AFINO school. Then, I am going to another conference in Pisa...</a:t>
            </a:r>
            <a:endParaRPr lang="en-US" sz="2000" err="1"/>
          </a:p>
        </p:txBody>
      </p:sp>
      <p:pic>
        <p:nvPicPr>
          <p:cNvPr id="3" name="Picture 3" descr="Text&#10;&#10;Description automatically generated">
            <a:extLst>
              <a:ext uri="{FF2B5EF4-FFF2-40B4-BE49-F238E27FC236}">
                <a16:creationId xmlns:a16="http://schemas.microsoft.com/office/drawing/2014/main" id="{14C5016D-2D2D-C9C9-D894-CD2F9698ACAB}"/>
              </a:ext>
            </a:extLst>
          </p:cNvPr>
          <p:cNvPicPr>
            <a:picLocks noChangeAspect="1"/>
          </p:cNvPicPr>
          <p:nvPr/>
        </p:nvPicPr>
        <p:blipFill>
          <a:blip r:embed="rId2"/>
          <a:stretch>
            <a:fillRect/>
          </a:stretch>
        </p:blipFill>
        <p:spPr>
          <a:xfrm>
            <a:off x="3328657" y="1584990"/>
            <a:ext cx="5527140" cy="3959624"/>
          </a:xfrm>
          <a:prstGeom prst="rect">
            <a:avLst/>
          </a:prstGeom>
        </p:spPr>
      </p:pic>
    </p:spTree>
    <p:extLst>
      <p:ext uri="{BB962C8B-B14F-4D97-AF65-F5344CB8AC3E}">
        <p14:creationId xmlns:p14="http://schemas.microsoft.com/office/powerpoint/2010/main" val="35800937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5B69C4-23C1-DFE9-7C1D-78C95FF5443F}"/>
              </a:ext>
            </a:extLst>
          </p:cNvPr>
          <p:cNvSpPr txBox="1"/>
          <p:nvPr/>
        </p:nvSpPr>
        <p:spPr>
          <a:xfrm>
            <a:off x="868946" y="494631"/>
            <a:ext cx="887663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cs typeface="Calibri"/>
              </a:rPr>
              <a:t>Rohit: So, we know about all these problems. What about any solutions? </a:t>
            </a:r>
          </a:p>
        </p:txBody>
      </p:sp>
      <p:sp>
        <p:nvSpPr>
          <p:cNvPr id="3" name="TextBox 2">
            <a:extLst>
              <a:ext uri="{FF2B5EF4-FFF2-40B4-BE49-F238E27FC236}">
                <a16:creationId xmlns:a16="http://schemas.microsoft.com/office/drawing/2014/main" id="{626990AB-C2C3-B2DA-AF6A-192C5EA8625D}"/>
              </a:ext>
            </a:extLst>
          </p:cNvPr>
          <p:cNvSpPr txBox="1"/>
          <p:nvPr/>
        </p:nvSpPr>
        <p:spPr>
          <a:xfrm>
            <a:off x="867624" y="1093960"/>
            <a:ext cx="1052824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cs typeface="Calibri"/>
              </a:rPr>
              <a:t>Judy: For me, I always feel better after having made my expectations clear with the people I'm working with. </a:t>
            </a:r>
          </a:p>
        </p:txBody>
      </p:sp>
      <p:pic>
        <p:nvPicPr>
          <p:cNvPr id="4" name="Picture 4" descr="A picture containing text, person&#10;&#10;Description automatically generated">
            <a:extLst>
              <a:ext uri="{FF2B5EF4-FFF2-40B4-BE49-F238E27FC236}">
                <a16:creationId xmlns:a16="http://schemas.microsoft.com/office/drawing/2014/main" id="{2A77C2CF-C543-9A4F-8723-A0F56A42753C}"/>
              </a:ext>
            </a:extLst>
          </p:cNvPr>
          <p:cNvPicPr>
            <a:picLocks noChangeAspect="1"/>
          </p:cNvPicPr>
          <p:nvPr/>
        </p:nvPicPr>
        <p:blipFill>
          <a:blip r:embed="rId2"/>
          <a:stretch>
            <a:fillRect/>
          </a:stretch>
        </p:blipFill>
        <p:spPr>
          <a:xfrm>
            <a:off x="2823173" y="1962218"/>
            <a:ext cx="5564863" cy="3989802"/>
          </a:xfrm>
          <a:prstGeom prst="rect">
            <a:avLst/>
          </a:prstGeom>
        </p:spPr>
      </p:pic>
    </p:spTree>
    <p:extLst>
      <p:ext uri="{BB962C8B-B14F-4D97-AF65-F5344CB8AC3E}">
        <p14:creationId xmlns:p14="http://schemas.microsoft.com/office/powerpoint/2010/main" val="37511989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2E1E0D-C7C1-320E-EE79-CC2DDC5D3C60}"/>
              </a:ext>
            </a:extLst>
          </p:cNvPr>
          <p:cNvSpPr txBox="1"/>
          <p:nvPr/>
        </p:nvSpPr>
        <p:spPr>
          <a:xfrm>
            <a:off x="875168" y="663920"/>
            <a:ext cx="998899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err="1">
                <a:cs typeface="Calibri"/>
              </a:rPr>
              <a:t>Aiste</a:t>
            </a:r>
            <a:r>
              <a:rPr lang="en-US" sz="2000">
                <a:cs typeface="Calibri"/>
              </a:rPr>
              <a:t>: For me, the thing that makes it all worth it is ensuring I link my research to the real world </a:t>
            </a:r>
          </a:p>
        </p:txBody>
      </p:sp>
      <p:pic>
        <p:nvPicPr>
          <p:cNvPr id="3" name="Picture 3">
            <a:extLst>
              <a:ext uri="{FF2B5EF4-FFF2-40B4-BE49-F238E27FC236}">
                <a16:creationId xmlns:a16="http://schemas.microsoft.com/office/drawing/2014/main" id="{D1D94851-53B7-ED4D-2A5A-9E540A504E6D}"/>
              </a:ext>
            </a:extLst>
          </p:cNvPr>
          <p:cNvPicPr>
            <a:picLocks noChangeAspect="1"/>
          </p:cNvPicPr>
          <p:nvPr/>
        </p:nvPicPr>
        <p:blipFill>
          <a:blip r:embed="rId2"/>
          <a:stretch>
            <a:fillRect/>
          </a:stretch>
        </p:blipFill>
        <p:spPr>
          <a:xfrm>
            <a:off x="4098203" y="1294770"/>
            <a:ext cx="3542922" cy="4962560"/>
          </a:xfrm>
          <a:prstGeom prst="rect">
            <a:avLst/>
          </a:prstGeom>
        </p:spPr>
      </p:pic>
    </p:spTree>
    <p:extLst>
      <p:ext uri="{BB962C8B-B14F-4D97-AF65-F5344CB8AC3E}">
        <p14:creationId xmlns:p14="http://schemas.microsoft.com/office/powerpoint/2010/main" val="1665971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82EB0B4-7BE1-1D5F-D67F-A3506D96DAE8}"/>
              </a:ext>
            </a:extLst>
          </p:cNvPr>
          <p:cNvSpPr txBox="1"/>
          <p:nvPr/>
        </p:nvSpPr>
        <p:spPr>
          <a:xfrm>
            <a:off x="454982" y="1040189"/>
            <a:ext cx="820521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cs typeface="Calibri"/>
              </a:rPr>
              <a:t>Conversation: Rohit/Judy/</a:t>
            </a:r>
            <a:r>
              <a:rPr lang="en-US" sz="2800" b="1">
                <a:ea typeface="+mn-lt"/>
                <a:cs typeface="+mn-lt"/>
              </a:rPr>
              <a:t>Mats</a:t>
            </a:r>
            <a:r>
              <a:rPr lang="en-US" sz="2800" b="1">
                <a:cs typeface="Calibri"/>
              </a:rPr>
              <a:t>/</a:t>
            </a:r>
            <a:r>
              <a:rPr lang="en-US" sz="2800" b="1" err="1">
                <a:cs typeface="Calibri"/>
              </a:rPr>
              <a:t>Aiste</a:t>
            </a:r>
            <a:r>
              <a:rPr lang="en-US" sz="2800" b="1">
                <a:cs typeface="Calibri"/>
              </a:rPr>
              <a:t> (in order of appearance)</a:t>
            </a:r>
          </a:p>
        </p:txBody>
      </p:sp>
      <p:sp>
        <p:nvSpPr>
          <p:cNvPr id="2" name="TextBox 1">
            <a:extLst>
              <a:ext uri="{FF2B5EF4-FFF2-40B4-BE49-F238E27FC236}">
                <a16:creationId xmlns:a16="http://schemas.microsoft.com/office/drawing/2014/main" id="{24C99584-9005-E35D-9838-51E69A11E3D6}"/>
              </a:ext>
            </a:extLst>
          </p:cNvPr>
          <p:cNvSpPr txBox="1"/>
          <p:nvPr/>
        </p:nvSpPr>
        <p:spPr>
          <a:xfrm>
            <a:off x="762000" y="2884713"/>
            <a:ext cx="1066799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cs typeface="Calibri"/>
              </a:rPr>
              <a:t>Rohit:</a:t>
            </a:r>
            <a:r>
              <a:rPr lang="en-US" sz="2400">
                <a:cs typeface="Calibri"/>
              </a:rPr>
              <a:t> Hi Guys. I just had an update meeting with my supervisors, and I don’t think I can complete my PhD in time </a:t>
            </a:r>
            <a:r>
              <a:rPr lang="en-US" sz="2400">
                <a:ea typeface="+mn-lt"/>
                <a:cs typeface="+mn-lt"/>
              </a:rPr>
              <a:t>😭</a:t>
            </a:r>
            <a:endParaRPr lang="en-US" sz="2400">
              <a:cs typeface="Calibri"/>
            </a:endParaRPr>
          </a:p>
        </p:txBody>
      </p:sp>
    </p:spTree>
    <p:extLst>
      <p:ext uri="{BB962C8B-B14F-4D97-AF65-F5344CB8AC3E}">
        <p14:creationId xmlns:p14="http://schemas.microsoft.com/office/powerpoint/2010/main" val="2720200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C26D71-4842-299E-D077-09CB93222433}"/>
              </a:ext>
            </a:extLst>
          </p:cNvPr>
          <p:cNvSpPr txBox="1"/>
          <p:nvPr/>
        </p:nvSpPr>
        <p:spPr>
          <a:xfrm>
            <a:off x="724277" y="603564"/>
            <a:ext cx="997258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cs typeface="Calibri"/>
              </a:rPr>
              <a:t>Mats: And we're the next generation of researchers. I guess we should be open to new ways of thinking</a:t>
            </a:r>
          </a:p>
        </p:txBody>
      </p:sp>
      <p:pic>
        <p:nvPicPr>
          <p:cNvPr id="3" name="Picture 3" descr="A person holding an object&#10;&#10;Description automatically generated">
            <a:extLst>
              <a:ext uri="{FF2B5EF4-FFF2-40B4-BE49-F238E27FC236}">
                <a16:creationId xmlns:a16="http://schemas.microsoft.com/office/drawing/2014/main" id="{2BC45683-99BE-19AF-8F82-CD720931F0D2}"/>
              </a:ext>
            </a:extLst>
          </p:cNvPr>
          <p:cNvPicPr>
            <a:picLocks noChangeAspect="1"/>
          </p:cNvPicPr>
          <p:nvPr/>
        </p:nvPicPr>
        <p:blipFill>
          <a:blip r:embed="rId2"/>
          <a:stretch>
            <a:fillRect/>
          </a:stretch>
        </p:blipFill>
        <p:spPr>
          <a:xfrm>
            <a:off x="3004242" y="1579076"/>
            <a:ext cx="6175971" cy="4122344"/>
          </a:xfrm>
          <a:prstGeom prst="rect">
            <a:avLst/>
          </a:prstGeom>
        </p:spPr>
      </p:pic>
    </p:spTree>
    <p:extLst>
      <p:ext uri="{BB962C8B-B14F-4D97-AF65-F5344CB8AC3E}">
        <p14:creationId xmlns:p14="http://schemas.microsoft.com/office/powerpoint/2010/main" val="20582090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F94300-C71E-4D9D-A7BA-B87D18E81D34}"/>
              </a:ext>
            </a:extLst>
          </p:cNvPr>
          <p:cNvSpPr txBox="1"/>
          <p:nvPr/>
        </p:nvSpPr>
        <p:spPr>
          <a:xfrm>
            <a:off x="724277" y="603564"/>
            <a:ext cx="911382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cs typeface="Calibri"/>
              </a:rPr>
              <a:t>Rohit: PhD is long. Just trust the process.</a:t>
            </a:r>
          </a:p>
        </p:txBody>
      </p:sp>
      <p:pic>
        <p:nvPicPr>
          <p:cNvPr id="4" name="Picture 4" descr="A picture containing text&#10;&#10;Description automatically generated">
            <a:extLst>
              <a:ext uri="{FF2B5EF4-FFF2-40B4-BE49-F238E27FC236}">
                <a16:creationId xmlns:a16="http://schemas.microsoft.com/office/drawing/2014/main" id="{10E9F282-8391-582B-FBAD-72538A390212}"/>
              </a:ext>
            </a:extLst>
          </p:cNvPr>
          <p:cNvPicPr>
            <a:picLocks noChangeAspect="1"/>
          </p:cNvPicPr>
          <p:nvPr/>
        </p:nvPicPr>
        <p:blipFill>
          <a:blip r:embed="rId2"/>
          <a:stretch>
            <a:fillRect/>
          </a:stretch>
        </p:blipFill>
        <p:spPr>
          <a:xfrm>
            <a:off x="2837543" y="1456043"/>
            <a:ext cx="5987142" cy="4432141"/>
          </a:xfrm>
          <a:prstGeom prst="rect">
            <a:avLst/>
          </a:prstGeom>
        </p:spPr>
      </p:pic>
    </p:spTree>
    <p:extLst>
      <p:ext uri="{BB962C8B-B14F-4D97-AF65-F5344CB8AC3E}">
        <p14:creationId xmlns:p14="http://schemas.microsoft.com/office/powerpoint/2010/main" val="12129459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2F6A4F-D1AA-7EFC-11B4-49FA3A59F9D0}"/>
              </a:ext>
            </a:extLst>
          </p:cNvPr>
          <p:cNvSpPr txBox="1"/>
          <p:nvPr/>
        </p:nvSpPr>
        <p:spPr>
          <a:xfrm>
            <a:off x="589359" y="6411515"/>
            <a:ext cx="839628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err="1">
                <a:cs typeface="Calibri"/>
              </a:rPr>
              <a:t>Aiste</a:t>
            </a:r>
            <a:r>
              <a:rPr lang="en-US" sz="2000" b="1">
                <a:cs typeface="Calibri"/>
              </a:rPr>
              <a:t>: </a:t>
            </a:r>
            <a:r>
              <a:rPr lang="en-US" sz="2000">
                <a:cs typeface="Calibri"/>
              </a:rPr>
              <a:t>This conversation really helped me; you are my team!</a:t>
            </a:r>
            <a:endParaRPr lang="en-US" sz="2000" b="1">
              <a:cs typeface="Calibri"/>
            </a:endParaRPr>
          </a:p>
        </p:txBody>
      </p:sp>
      <p:pic>
        <p:nvPicPr>
          <p:cNvPr id="4" name="Picture 4">
            <a:extLst>
              <a:ext uri="{FF2B5EF4-FFF2-40B4-BE49-F238E27FC236}">
                <a16:creationId xmlns:a16="http://schemas.microsoft.com/office/drawing/2014/main" id="{33D49D05-C26B-5337-753C-07BD2E5B0C02}"/>
              </a:ext>
            </a:extLst>
          </p:cNvPr>
          <p:cNvPicPr>
            <a:picLocks noChangeAspect="1"/>
          </p:cNvPicPr>
          <p:nvPr/>
        </p:nvPicPr>
        <p:blipFill>
          <a:blip r:embed="rId2"/>
          <a:stretch>
            <a:fillRect/>
          </a:stretch>
        </p:blipFill>
        <p:spPr>
          <a:xfrm>
            <a:off x="1985963" y="138113"/>
            <a:ext cx="7815261" cy="5843586"/>
          </a:xfrm>
          <a:prstGeom prst="rect">
            <a:avLst/>
          </a:prstGeom>
        </p:spPr>
      </p:pic>
    </p:spTree>
    <p:extLst>
      <p:ext uri="{BB962C8B-B14F-4D97-AF65-F5344CB8AC3E}">
        <p14:creationId xmlns:p14="http://schemas.microsoft.com/office/powerpoint/2010/main" val="31837177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resentationEnd.gif">
            <a:extLst>
              <a:ext uri="{FF2B5EF4-FFF2-40B4-BE49-F238E27FC236}">
                <a16:creationId xmlns:a16="http://schemas.microsoft.com/office/drawing/2014/main" id="{22BC2582-0F0D-48C6-1167-3C7223B9BA48}"/>
              </a:ext>
            </a:extLst>
          </p:cNvPr>
          <p:cNvPicPr>
            <a:picLocks noChangeAspect="1"/>
          </p:cNvPicPr>
          <p:nvPr/>
        </p:nvPicPr>
        <p:blipFill>
          <a:blip r:embed="rId2"/>
          <a:stretch>
            <a:fillRect/>
          </a:stretch>
        </p:blipFill>
        <p:spPr>
          <a:xfrm>
            <a:off x="718458" y="800917"/>
            <a:ext cx="10755084" cy="5256166"/>
          </a:xfrm>
          <a:prstGeom prst="rect">
            <a:avLst/>
          </a:prstGeom>
        </p:spPr>
      </p:pic>
      <p:sp>
        <p:nvSpPr>
          <p:cNvPr id="3" name="TextBox 2">
            <a:extLst>
              <a:ext uri="{FF2B5EF4-FFF2-40B4-BE49-F238E27FC236}">
                <a16:creationId xmlns:a16="http://schemas.microsoft.com/office/drawing/2014/main" id="{BF9F5743-B4F6-CD2C-D0E7-9C3EF8081BFB}"/>
              </a:ext>
            </a:extLst>
          </p:cNvPr>
          <p:cNvSpPr txBox="1"/>
          <p:nvPr/>
        </p:nvSpPr>
        <p:spPr>
          <a:xfrm>
            <a:off x="411238" y="217714"/>
            <a:ext cx="186266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a:cs typeface="Calibri"/>
              </a:rPr>
              <a:t>Judy:</a:t>
            </a:r>
            <a:endParaRPr lang="en-US" sz="2000"/>
          </a:p>
        </p:txBody>
      </p:sp>
    </p:spTree>
    <p:extLst>
      <p:ext uri="{BB962C8B-B14F-4D97-AF65-F5344CB8AC3E}">
        <p14:creationId xmlns:p14="http://schemas.microsoft.com/office/powerpoint/2010/main" val="1117252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A5321AC-3331-F7F7-1F39-D404C8750582}"/>
              </a:ext>
            </a:extLst>
          </p:cNvPr>
          <p:cNvPicPr>
            <a:picLocks noChangeAspect="1"/>
          </p:cNvPicPr>
          <p:nvPr/>
        </p:nvPicPr>
        <p:blipFill>
          <a:blip r:embed="rId2"/>
          <a:stretch>
            <a:fillRect/>
          </a:stretch>
        </p:blipFill>
        <p:spPr>
          <a:xfrm>
            <a:off x="3310466" y="643466"/>
            <a:ext cx="5571067" cy="5571067"/>
          </a:xfrm>
          <a:prstGeom prst="rect">
            <a:avLst/>
          </a:prstGeom>
        </p:spPr>
      </p:pic>
    </p:spTree>
    <p:extLst>
      <p:ext uri="{BB962C8B-B14F-4D97-AF65-F5344CB8AC3E}">
        <p14:creationId xmlns:p14="http://schemas.microsoft.com/office/powerpoint/2010/main" val="42478302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82EB0B4-7BE1-1D5F-D67F-A3506D96DAE8}"/>
              </a:ext>
            </a:extLst>
          </p:cNvPr>
          <p:cNvSpPr txBox="1"/>
          <p:nvPr/>
        </p:nvSpPr>
        <p:spPr>
          <a:xfrm>
            <a:off x="537658" y="6349999"/>
            <a:ext cx="445171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cs typeface="Calibri"/>
              </a:rPr>
              <a:t>Judy: </a:t>
            </a:r>
            <a:r>
              <a:rPr lang="en-US" sz="2400">
                <a:cs typeface="Calibri"/>
              </a:rPr>
              <a:t>I feel you...</a:t>
            </a:r>
          </a:p>
        </p:txBody>
      </p:sp>
      <p:pic>
        <p:nvPicPr>
          <p:cNvPr id="2" name="Picture 2" descr="supervisor expectation.jpg">
            <a:extLst>
              <a:ext uri="{FF2B5EF4-FFF2-40B4-BE49-F238E27FC236}">
                <a16:creationId xmlns:a16="http://schemas.microsoft.com/office/drawing/2014/main" id="{9D6B451B-99BC-D6BE-77E6-DE081BBA2382}"/>
              </a:ext>
            </a:extLst>
          </p:cNvPr>
          <p:cNvPicPr>
            <a:picLocks noChangeAspect="1"/>
          </p:cNvPicPr>
          <p:nvPr/>
        </p:nvPicPr>
        <p:blipFill>
          <a:blip r:embed="rId2"/>
          <a:stretch>
            <a:fillRect/>
          </a:stretch>
        </p:blipFill>
        <p:spPr>
          <a:xfrm>
            <a:off x="3139924" y="317138"/>
            <a:ext cx="5621866" cy="5915296"/>
          </a:xfrm>
          <a:prstGeom prst="rect">
            <a:avLst/>
          </a:prstGeom>
        </p:spPr>
      </p:pic>
    </p:spTree>
    <p:extLst>
      <p:ext uri="{BB962C8B-B14F-4D97-AF65-F5344CB8AC3E}">
        <p14:creationId xmlns:p14="http://schemas.microsoft.com/office/powerpoint/2010/main" val="10494418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82EB0B4-7BE1-1D5F-D67F-A3506D96DAE8}"/>
              </a:ext>
            </a:extLst>
          </p:cNvPr>
          <p:cNvSpPr txBox="1"/>
          <p:nvPr/>
        </p:nvSpPr>
        <p:spPr>
          <a:xfrm>
            <a:off x="263279" y="5627297"/>
            <a:ext cx="1147191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cs typeface="Calibri"/>
              </a:rPr>
              <a:t>Mats: </a:t>
            </a:r>
            <a:r>
              <a:rPr lang="en-US" sz="2400">
                <a:cs typeface="Calibri"/>
              </a:rPr>
              <a:t>Yes, I was thinking about it today too. I found this, which made me laugh. I thought it would be such an easy ride!</a:t>
            </a:r>
          </a:p>
        </p:txBody>
      </p:sp>
      <p:pic>
        <p:nvPicPr>
          <p:cNvPr id="3" name="Picture 4" descr="Letter&#10;&#10;Description automatically generated">
            <a:extLst>
              <a:ext uri="{FF2B5EF4-FFF2-40B4-BE49-F238E27FC236}">
                <a16:creationId xmlns:a16="http://schemas.microsoft.com/office/drawing/2014/main" id="{C604BE8C-70BE-2431-9374-B73DF021D907}"/>
              </a:ext>
            </a:extLst>
          </p:cNvPr>
          <p:cNvPicPr>
            <a:picLocks noChangeAspect="1"/>
          </p:cNvPicPr>
          <p:nvPr/>
        </p:nvPicPr>
        <p:blipFill>
          <a:blip r:embed="rId2"/>
          <a:stretch>
            <a:fillRect/>
          </a:stretch>
        </p:blipFill>
        <p:spPr>
          <a:xfrm>
            <a:off x="3226028" y="524898"/>
            <a:ext cx="5896823" cy="4484674"/>
          </a:xfrm>
          <a:prstGeom prst="rect">
            <a:avLst/>
          </a:prstGeom>
        </p:spPr>
      </p:pic>
    </p:spTree>
    <p:extLst>
      <p:ext uri="{BB962C8B-B14F-4D97-AF65-F5344CB8AC3E}">
        <p14:creationId xmlns:p14="http://schemas.microsoft.com/office/powerpoint/2010/main" val="40986271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1E11CF4-334C-B50E-9D61-9E12C86DE14F}"/>
              </a:ext>
            </a:extLst>
          </p:cNvPr>
          <p:cNvSpPr txBox="1"/>
          <p:nvPr/>
        </p:nvSpPr>
        <p:spPr>
          <a:xfrm>
            <a:off x="454182" y="5584479"/>
            <a:ext cx="1147224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err="1"/>
              <a:t>Aiste</a:t>
            </a:r>
            <a:r>
              <a:rPr lang="en-US" sz="2400"/>
              <a:t>: So, it turns out doing a PhD is harder than we expected, you don’t say? </a:t>
            </a:r>
            <a:r>
              <a:rPr lang="en-US" sz="2400">
                <a:cs typeface="Calibri"/>
              </a:rPr>
              <a:t>​But why?</a:t>
            </a:r>
          </a:p>
        </p:txBody>
      </p:sp>
      <p:pic>
        <p:nvPicPr>
          <p:cNvPr id="2" name="Picture 5" descr="Graphical user interface&#10;&#10;Description automatically generated">
            <a:extLst>
              <a:ext uri="{FF2B5EF4-FFF2-40B4-BE49-F238E27FC236}">
                <a16:creationId xmlns:a16="http://schemas.microsoft.com/office/drawing/2014/main" id="{2B795521-A5F0-F862-653A-71782B8B8319}"/>
              </a:ext>
            </a:extLst>
          </p:cNvPr>
          <p:cNvPicPr>
            <a:picLocks noChangeAspect="1"/>
          </p:cNvPicPr>
          <p:nvPr/>
        </p:nvPicPr>
        <p:blipFill>
          <a:blip r:embed="rId2"/>
          <a:stretch>
            <a:fillRect/>
          </a:stretch>
        </p:blipFill>
        <p:spPr>
          <a:xfrm>
            <a:off x="3791803" y="1124803"/>
            <a:ext cx="3675797" cy="3675797"/>
          </a:xfrm>
          <a:prstGeom prst="rect">
            <a:avLst/>
          </a:prstGeom>
        </p:spPr>
      </p:pic>
    </p:spTree>
    <p:extLst>
      <p:ext uri="{BB962C8B-B14F-4D97-AF65-F5344CB8AC3E}">
        <p14:creationId xmlns:p14="http://schemas.microsoft.com/office/powerpoint/2010/main" val="24886010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5CC630-7CF3-8CC2-0FCA-8AECC71CBD46}"/>
              </a:ext>
            </a:extLst>
          </p:cNvPr>
          <p:cNvSpPr txBox="1"/>
          <p:nvPr/>
        </p:nvSpPr>
        <p:spPr>
          <a:xfrm>
            <a:off x="814811" y="603564"/>
            <a:ext cx="85102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Calibri"/>
              </a:rPr>
              <a:t>Rohit: For one thing, I feel like my motivation has gone way down</a:t>
            </a:r>
          </a:p>
        </p:txBody>
      </p:sp>
      <p:pic>
        <p:nvPicPr>
          <p:cNvPr id="3" name="Picture 3" descr="A picture containing graphical user interface&#10;&#10;Description automatically generated">
            <a:extLst>
              <a:ext uri="{FF2B5EF4-FFF2-40B4-BE49-F238E27FC236}">
                <a16:creationId xmlns:a16="http://schemas.microsoft.com/office/drawing/2014/main" id="{6E13D6A3-81D8-AECA-27D2-842A7846AF8E}"/>
              </a:ext>
            </a:extLst>
          </p:cNvPr>
          <p:cNvPicPr>
            <a:picLocks noChangeAspect="1"/>
          </p:cNvPicPr>
          <p:nvPr/>
        </p:nvPicPr>
        <p:blipFill>
          <a:blip r:embed="rId2"/>
          <a:stretch>
            <a:fillRect/>
          </a:stretch>
        </p:blipFill>
        <p:spPr>
          <a:xfrm>
            <a:off x="3547450" y="1015146"/>
            <a:ext cx="5097100" cy="4269412"/>
          </a:xfrm>
          <a:prstGeom prst="rect">
            <a:avLst/>
          </a:prstGeom>
        </p:spPr>
      </p:pic>
      <p:sp>
        <p:nvSpPr>
          <p:cNvPr id="4" name="TextBox 3">
            <a:extLst>
              <a:ext uri="{FF2B5EF4-FFF2-40B4-BE49-F238E27FC236}">
                <a16:creationId xmlns:a16="http://schemas.microsoft.com/office/drawing/2014/main" id="{8A7C8196-7EE3-1787-5772-2C0174AD8029}"/>
              </a:ext>
            </a:extLst>
          </p:cNvPr>
          <p:cNvSpPr txBox="1"/>
          <p:nvPr/>
        </p:nvSpPr>
        <p:spPr>
          <a:xfrm>
            <a:off x="724277" y="5673504"/>
            <a:ext cx="721259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Calibri"/>
              </a:rPr>
              <a:t>Mats: What's happened? </a:t>
            </a:r>
          </a:p>
        </p:txBody>
      </p:sp>
    </p:spTree>
    <p:extLst>
      <p:ext uri="{BB962C8B-B14F-4D97-AF65-F5344CB8AC3E}">
        <p14:creationId xmlns:p14="http://schemas.microsoft.com/office/powerpoint/2010/main" val="21943415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person, outdoor&#10;&#10;Description automatically generated">
            <a:extLst>
              <a:ext uri="{FF2B5EF4-FFF2-40B4-BE49-F238E27FC236}">
                <a16:creationId xmlns:a16="http://schemas.microsoft.com/office/drawing/2014/main" id="{D0BAC208-A120-52BC-2F97-B7185E22AE69}"/>
              </a:ext>
            </a:extLst>
          </p:cNvPr>
          <p:cNvPicPr>
            <a:picLocks noChangeAspect="1"/>
          </p:cNvPicPr>
          <p:nvPr/>
        </p:nvPicPr>
        <p:blipFill>
          <a:blip r:embed="rId2"/>
          <a:stretch>
            <a:fillRect/>
          </a:stretch>
        </p:blipFill>
        <p:spPr>
          <a:xfrm>
            <a:off x="2499893" y="1710990"/>
            <a:ext cx="7677337" cy="4329276"/>
          </a:xfrm>
          <a:prstGeom prst="rect">
            <a:avLst/>
          </a:prstGeom>
        </p:spPr>
      </p:pic>
      <p:sp>
        <p:nvSpPr>
          <p:cNvPr id="3" name="TextBox 2">
            <a:extLst>
              <a:ext uri="{FF2B5EF4-FFF2-40B4-BE49-F238E27FC236}">
                <a16:creationId xmlns:a16="http://schemas.microsoft.com/office/drawing/2014/main" id="{1BD9D7C4-1F7D-9E1B-FA59-6F0FC3F74D0B}"/>
              </a:ext>
            </a:extLst>
          </p:cNvPr>
          <p:cNvSpPr txBox="1"/>
          <p:nvPr/>
        </p:nvSpPr>
        <p:spPr>
          <a:xfrm>
            <a:off x="739366" y="513029"/>
            <a:ext cx="906855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Calibri"/>
              </a:rPr>
              <a:t>Rohit: I just feel like I've got nowhere near my proposal, that thing was so perfectly written. </a:t>
            </a:r>
          </a:p>
        </p:txBody>
      </p:sp>
    </p:spTree>
    <p:extLst>
      <p:ext uri="{BB962C8B-B14F-4D97-AF65-F5344CB8AC3E}">
        <p14:creationId xmlns:p14="http://schemas.microsoft.com/office/powerpoint/2010/main" val="38210521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CD10D9-01FF-EE3B-9214-FA2E0FC5B7F8}"/>
              </a:ext>
            </a:extLst>
          </p:cNvPr>
          <p:cNvSpPr txBox="1"/>
          <p:nvPr/>
        </p:nvSpPr>
        <p:spPr>
          <a:xfrm>
            <a:off x="1056237" y="437584"/>
            <a:ext cx="1015497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err="1">
                <a:cs typeface="Calibri"/>
              </a:rPr>
              <a:t>Aiste</a:t>
            </a:r>
            <a:r>
              <a:rPr lang="en-US" sz="2400">
                <a:cs typeface="Calibri"/>
              </a:rPr>
              <a:t>: I've been through all of this, brace yourselves. </a:t>
            </a:r>
          </a:p>
        </p:txBody>
      </p:sp>
      <p:pic>
        <p:nvPicPr>
          <p:cNvPr id="3" name="Picture 3">
            <a:extLst>
              <a:ext uri="{FF2B5EF4-FFF2-40B4-BE49-F238E27FC236}">
                <a16:creationId xmlns:a16="http://schemas.microsoft.com/office/drawing/2014/main" id="{918EB734-6EF9-5650-0520-B8C35253020E}"/>
              </a:ext>
            </a:extLst>
          </p:cNvPr>
          <p:cNvPicPr>
            <a:picLocks noChangeAspect="1"/>
          </p:cNvPicPr>
          <p:nvPr/>
        </p:nvPicPr>
        <p:blipFill>
          <a:blip r:embed="rId2"/>
          <a:stretch>
            <a:fillRect/>
          </a:stretch>
        </p:blipFill>
        <p:spPr>
          <a:xfrm>
            <a:off x="3592717" y="1062934"/>
            <a:ext cx="4999021" cy="4611419"/>
          </a:xfrm>
          <a:prstGeom prst="rect">
            <a:avLst/>
          </a:prstGeom>
        </p:spPr>
      </p:pic>
    </p:spTree>
    <p:extLst>
      <p:ext uri="{BB962C8B-B14F-4D97-AF65-F5344CB8AC3E}">
        <p14:creationId xmlns:p14="http://schemas.microsoft.com/office/powerpoint/2010/main" val="86275200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905</Words>
  <Application>Microsoft Macintosh PowerPoint</Application>
  <PresentationFormat>Widescreen</PresentationFormat>
  <Paragraphs>50</Paragraphs>
  <Slides>34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Arial</vt:lpstr>
      <vt:lpstr>Calibri</vt:lpstr>
      <vt:lpstr>Calibri Light</vt:lpstr>
      <vt:lpstr>office theme</vt:lpstr>
      <vt:lpstr>PowerPoint Presentation</vt:lpstr>
      <vt:lpstr>Objective: what and why?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Rohit Agarwal</cp:lastModifiedBy>
  <cp:revision>2</cp:revision>
  <dcterms:created xsi:type="dcterms:W3CDTF">2022-09-08T11:41:49Z</dcterms:created>
  <dcterms:modified xsi:type="dcterms:W3CDTF">2022-09-09T10:12:17Z</dcterms:modified>
</cp:coreProperties>
</file>