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63" r:id="rId2"/>
    <p:sldId id="272" r:id="rId3"/>
    <p:sldId id="266" r:id="rId4"/>
    <p:sldId id="264" r:id="rId5"/>
    <p:sldId id="268" r:id="rId6"/>
    <p:sldId id="265" r:id="rId7"/>
    <p:sldId id="271" r:id="rId8"/>
    <p:sldId id="257" r:id="rId9"/>
    <p:sldId id="270" r:id="rId10"/>
    <p:sldId id="269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7"/>
    <p:restoredTop sz="89575"/>
  </p:normalViewPr>
  <p:slideViewPr>
    <p:cSldViewPr snapToGrid="0">
      <p:cViewPr varScale="1">
        <p:scale>
          <a:sx n="113" d="100"/>
          <a:sy n="113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A13F42-4922-42B5-86B7-B799C2F0E29E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1123FD5-5ECC-4E90-8301-6EF48F987969}">
      <dgm:prSet/>
      <dgm:spPr/>
      <dgm:t>
        <a:bodyPr/>
        <a:lstStyle/>
        <a:p>
          <a:r>
            <a:rPr lang="en-US"/>
            <a:t>We Dream Loud</a:t>
          </a:r>
        </a:p>
      </dgm:t>
    </dgm:pt>
    <dgm:pt modelId="{1115728C-FB46-46DB-BD78-1FE4419DE85B}" type="parTrans" cxnId="{A68B066E-0327-4B65-A30B-D014F9614B5C}">
      <dgm:prSet/>
      <dgm:spPr/>
      <dgm:t>
        <a:bodyPr/>
        <a:lstStyle/>
        <a:p>
          <a:endParaRPr lang="en-US"/>
        </a:p>
      </dgm:t>
    </dgm:pt>
    <dgm:pt modelId="{976798AC-5383-44FF-ADEA-11DA899CFBD8}" type="sibTrans" cxnId="{A68B066E-0327-4B65-A30B-D014F9614B5C}">
      <dgm:prSet/>
      <dgm:spPr/>
      <dgm:t>
        <a:bodyPr/>
        <a:lstStyle/>
        <a:p>
          <a:endParaRPr lang="en-US"/>
        </a:p>
      </dgm:t>
    </dgm:pt>
    <dgm:pt modelId="{FDC3BA43-023A-4FFB-9E16-6D277A7E2088}">
      <dgm:prSet/>
      <dgm:spPr/>
      <dgm:t>
        <a:bodyPr/>
        <a:lstStyle/>
        <a:p>
          <a:r>
            <a:rPr lang="en-US"/>
            <a:t>We Inspire Change</a:t>
          </a:r>
        </a:p>
      </dgm:t>
    </dgm:pt>
    <dgm:pt modelId="{D21BAE4F-8DCE-4153-B8ED-81F1E2533C9B}" type="parTrans" cxnId="{AD999C42-810A-4B91-AA5D-2BC745EE299C}">
      <dgm:prSet/>
      <dgm:spPr/>
      <dgm:t>
        <a:bodyPr/>
        <a:lstStyle/>
        <a:p>
          <a:endParaRPr lang="en-US"/>
        </a:p>
      </dgm:t>
    </dgm:pt>
    <dgm:pt modelId="{63EEE6B6-50FD-4DCA-AD83-A4368F66104B}" type="sibTrans" cxnId="{AD999C42-810A-4B91-AA5D-2BC745EE299C}">
      <dgm:prSet/>
      <dgm:spPr/>
      <dgm:t>
        <a:bodyPr/>
        <a:lstStyle/>
        <a:p>
          <a:endParaRPr lang="en-US"/>
        </a:p>
      </dgm:t>
    </dgm:pt>
    <dgm:pt modelId="{7061DF83-022B-46BE-9CFB-CC7C73C7E627}">
      <dgm:prSet/>
      <dgm:spPr/>
      <dgm:t>
        <a:bodyPr/>
        <a:lstStyle/>
        <a:p>
          <a:r>
            <a:rPr lang="en-US"/>
            <a:t>We Team without Limit</a:t>
          </a:r>
        </a:p>
      </dgm:t>
    </dgm:pt>
    <dgm:pt modelId="{CB125D2B-89EA-4C33-919D-ACDFF07B002D}" type="parTrans" cxnId="{3D0C2F86-F610-4AE4-B6BB-59C7B8CC3DC1}">
      <dgm:prSet/>
      <dgm:spPr/>
      <dgm:t>
        <a:bodyPr/>
        <a:lstStyle/>
        <a:p>
          <a:endParaRPr lang="en-US"/>
        </a:p>
      </dgm:t>
    </dgm:pt>
    <dgm:pt modelId="{62601A64-D864-47ED-80CB-4AD792FC0624}" type="sibTrans" cxnId="{3D0C2F86-F610-4AE4-B6BB-59C7B8CC3DC1}">
      <dgm:prSet/>
      <dgm:spPr/>
      <dgm:t>
        <a:bodyPr/>
        <a:lstStyle/>
        <a:p>
          <a:endParaRPr lang="en-US"/>
        </a:p>
      </dgm:t>
    </dgm:pt>
    <dgm:pt modelId="{0C47BD27-23D6-4702-B9EB-67D58C89B6F2}">
      <dgm:prSet/>
      <dgm:spPr/>
      <dgm:t>
        <a:bodyPr/>
        <a:lstStyle/>
        <a:p>
          <a:r>
            <a:rPr lang="en-US"/>
            <a:t>We are Force of Good</a:t>
          </a:r>
        </a:p>
      </dgm:t>
    </dgm:pt>
    <dgm:pt modelId="{9597FFE1-B2E2-4444-8F81-C2A43AECB86A}" type="parTrans" cxnId="{4ECF561A-7CC7-4A9B-AF1C-9C1CE2B21EC7}">
      <dgm:prSet/>
      <dgm:spPr/>
      <dgm:t>
        <a:bodyPr/>
        <a:lstStyle/>
        <a:p>
          <a:endParaRPr lang="en-US"/>
        </a:p>
      </dgm:t>
    </dgm:pt>
    <dgm:pt modelId="{8062D12D-A27E-4E33-9525-CB1E3B32E2C8}" type="sibTrans" cxnId="{4ECF561A-7CC7-4A9B-AF1C-9C1CE2B21EC7}">
      <dgm:prSet/>
      <dgm:spPr/>
      <dgm:t>
        <a:bodyPr/>
        <a:lstStyle/>
        <a:p>
          <a:endParaRPr lang="en-US"/>
        </a:p>
      </dgm:t>
    </dgm:pt>
    <dgm:pt modelId="{9F09A61F-DEEC-4B47-8446-3E8EF42B3D66}">
      <dgm:prSet/>
      <dgm:spPr/>
      <dgm:t>
        <a:bodyPr/>
        <a:lstStyle/>
        <a:p>
          <a:r>
            <a:rPr lang="en-US"/>
            <a:t>We Choose Excitement</a:t>
          </a:r>
        </a:p>
      </dgm:t>
    </dgm:pt>
    <dgm:pt modelId="{ED02D34F-FC5F-4C51-8143-9B1630719213}" type="parTrans" cxnId="{EA1C9646-AC34-4294-8455-849D2A009AC8}">
      <dgm:prSet/>
      <dgm:spPr/>
      <dgm:t>
        <a:bodyPr/>
        <a:lstStyle/>
        <a:p>
          <a:endParaRPr lang="en-US"/>
        </a:p>
      </dgm:t>
    </dgm:pt>
    <dgm:pt modelId="{C7DAF1D4-8EB2-43A9-8D3E-448BBFAE33DC}" type="sibTrans" cxnId="{EA1C9646-AC34-4294-8455-849D2A009AC8}">
      <dgm:prSet/>
      <dgm:spPr/>
      <dgm:t>
        <a:bodyPr/>
        <a:lstStyle/>
        <a:p>
          <a:endParaRPr lang="en-US"/>
        </a:p>
      </dgm:t>
    </dgm:pt>
    <dgm:pt modelId="{5C1131DE-59FB-40D2-8C3B-B85E4AEB2B24}" type="pres">
      <dgm:prSet presAssocID="{C1A13F42-4922-42B5-86B7-B799C2F0E29E}" presName="root" presStyleCnt="0">
        <dgm:presLayoutVars>
          <dgm:dir/>
          <dgm:resizeHandles val="exact"/>
        </dgm:presLayoutVars>
      </dgm:prSet>
      <dgm:spPr/>
    </dgm:pt>
    <dgm:pt modelId="{07CB00FC-4C3B-4ABA-A661-30C652021BEB}" type="pres">
      <dgm:prSet presAssocID="{81123FD5-5ECC-4E90-8301-6EF48F987969}" presName="compNode" presStyleCnt="0"/>
      <dgm:spPr/>
    </dgm:pt>
    <dgm:pt modelId="{FE398AA3-9A4A-4A97-8310-808E547B558A}" type="pres">
      <dgm:prSet presAssocID="{81123FD5-5ECC-4E90-8301-6EF48F98796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1932866D-D646-4F6E-8485-5DA072913A9E}" type="pres">
      <dgm:prSet presAssocID="{81123FD5-5ECC-4E90-8301-6EF48F987969}" presName="spaceRect" presStyleCnt="0"/>
      <dgm:spPr/>
    </dgm:pt>
    <dgm:pt modelId="{E50860CC-C94F-44A4-A1E6-FC1A08797A86}" type="pres">
      <dgm:prSet presAssocID="{81123FD5-5ECC-4E90-8301-6EF48F987969}" presName="textRect" presStyleLbl="revTx" presStyleIdx="0" presStyleCnt="5">
        <dgm:presLayoutVars>
          <dgm:chMax val="1"/>
          <dgm:chPref val="1"/>
        </dgm:presLayoutVars>
      </dgm:prSet>
      <dgm:spPr/>
    </dgm:pt>
    <dgm:pt modelId="{B0169728-A6B7-4D5D-A6B3-67706435C409}" type="pres">
      <dgm:prSet presAssocID="{976798AC-5383-44FF-ADEA-11DA899CFBD8}" presName="sibTrans" presStyleCnt="0"/>
      <dgm:spPr/>
    </dgm:pt>
    <dgm:pt modelId="{5335482E-DE03-4E76-B70E-294D82AFFE60}" type="pres">
      <dgm:prSet presAssocID="{FDC3BA43-023A-4FFB-9E16-6D277A7E2088}" presName="compNode" presStyleCnt="0"/>
      <dgm:spPr/>
    </dgm:pt>
    <dgm:pt modelId="{DE2EFD7B-07A4-4513-A571-1BB645414354}" type="pres">
      <dgm:prSet presAssocID="{FDC3BA43-023A-4FFB-9E16-6D277A7E208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93728602-70C4-44FE-BC96-B15D77AAE9DA}" type="pres">
      <dgm:prSet presAssocID="{FDC3BA43-023A-4FFB-9E16-6D277A7E2088}" presName="spaceRect" presStyleCnt="0"/>
      <dgm:spPr/>
    </dgm:pt>
    <dgm:pt modelId="{66B4489A-22DC-4616-A36C-0E7576024E53}" type="pres">
      <dgm:prSet presAssocID="{FDC3BA43-023A-4FFB-9E16-6D277A7E2088}" presName="textRect" presStyleLbl="revTx" presStyleIdx="1" presStyleCnt="5">
        <dgm:presLayoutVars>
          <dgm:chMax val="1"/>
          <dgm:chPref val="1"/>
        </dgm:presLayoutVars>
      </dgm:prSet>
      <dgm:spPr/>
    </dgm:pt>
    <dgm:pt modelId="{F76CE0E7-F7E6-4BED-8784-AFD79714566E}" type="pres">
      <dgm:prSet presAssocID="{63EEE6B6-50FD-4DCA-AD83-A4368F66104B}" presName="sibTrans" presStyleCnt="0"/>
      <dgm:spPr/>
    </dgm:pt>
    <dgm:pt modelId="{BD180078-C8B9-49B8-A55B-2061051E79D2}" type="pres">
      <dgm:prSet presAssocID="{7061DF83-022B-46BE-9CFB-CC7C73C7E627}" presName="compNode" presStyleCnt="0"/>
      <dgm:spPr/>
    </dgm:pt>
    <dgm:pt modelId="{BCA7025C-976C-4DB3-A78D-63E88FCC3E75}" type="pres">
      <dgm:prSet presAssocID="{7061DF83-022B-46BE-9CFB-CC7C73C7E62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A887D17F-C7EF-4539-9877-311DFDCA9018}" type="pres">
      <dgm:prSet presAssocID="{7061DF83-022B-46BE-9CFB-CC7C73C7E627}" presName="spaceRect" presStyleCnt="0"/>
      <dgm:spPr/>
    </dgm:pt>
    <dgm:pt modelId="{342F9C1F-2C2D-47AF-AFBD-62C8F8AC0F12}" type="pres">
      <dgm:prSet presAssocID="{7061DF83-022B-46BE-9CFB-CC7C73C7E627}" presName="textRect" presStyleLbl="revTx" presStyleIdx="2" presStyleCnt="5">
        <dgm:presLayoutVars>
          <dgm:chMax val="1"/>
          <dgm:chPref val="1"/>
        </dgm:presLayoutVars>
      </dgm:prSet>
      <dgm:spPr/>
    </dgm:pt>
    <dgm:pt modelId="{2FF248A2-77B6-4D15-8A0E-D53E23983EA9}" type="pres">
      <dgm:prSet presAssocID="{62601A64-D864-47ED-80CB-4AD792FC0624}" presName="sibTrans" presStyleCnt="0"/>
      <dgm:spPr/>
    </dgm:pt>
    <dgm:pt modelId="{766FF7D9-6A59-46DB-AC97-938E9959E86E}" type="pres">
      <dgm:prSet presAssocID="{0C47BD27-23D6-4702-B9EB-67D58C89B6F2}" presName="compNode" presStyleCnt="0"/>
      <dgm:spPr/>
    </dgm:pt>
    <dgm:pt modelId="{33B4B3A9-D5CD-425F-9203-A567601031CD}" type="pres">
      <dgm:prSet presAssocID="{0C47BD27-23D6-4702-B9EB-67D58C89B6F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86A03435-818A-493C-9126-4303B719A492}" type="pres">
      <dgm:prSet presAssocID="{0C47BD27-23D6-4702-B9EB-67D58C89B6F2}" presName="spaceRect" presStyleCnt="0"/>
      <dgm:spPr/>
    </dgm:pt>
    <dgm:pt modelId="{814BD848-C0AC-4704-8C55-F0A53EFDBB57}" type="pres">
      <dgm:prSet presAssocID="{0C47BD27-23D6-4702-B9EB-67D58C89B6F2}" presName="textRect" presStyleLbl="revTx" presStyleIdx="3" presStyleCnt="5">
        <dgm:presLayoutVars>
          <dgm:chMax val="1"/>
          <dgm:chPref val="1"/>
        </dgm:presLayoutVars>
      </dgm:prSet>
      <dgm:spPr/>
    </dgm:pt>
    <dgm:pt modelId="{C4141782-A017-4529-886D-E956456C9B11}" type="pres">
      <dgm:prSet presAssocID="{8062D12D-A27E-4E33-9525-CB1E3B32E2C8}" presName="sibTrans" presStyleCnt="0"/>
      <dgm:spPr/>
    </dgm:pt>
    <dgm:pt modelId="{394D3900-767F-4216-8BFA-2985633834C4}" type="pres">
      <dgm:prSet presAssocID="{9F09A61F-DEEC-4B47-8446-3E8EF42B3D66}" presName="compNode" presStyleCnt="0"/>
      <dgm:spPr/>
    </dgm:pt>
    <dgm:pt modelId="{92163F71-1670-4919-B111-C29067F9132C}" type="pres">
      <dgm:prSet presAssocID="{9F09A61F-DEEC-4B47-8446-3E8EF42B3D6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F6C468B0-EE70-4582-86AB-F03B7289A800}" type="pres">
      <dgm:prSet presAssocID="{9F09A61F-DEEC-4B47-8446-3E8EF42B3D66}" presName="spaceRect" presStyleCnt="0"/>
      <dgm:spPr/>
    </dgm:pt>
    <dgm:pt modelId="{CBA78C54-C398-45AD-A8F7-C22E659A842B}" type="pres">
      <dgm:prSet presAssocID="{9F09A61F-DEEC-4B47-8446-3E8EF42B3D6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4ECF561A-7CC7-4A9B-AF1C-9C1CE2B21EC7}" srcId="{C1A13F42-4922-42B5-86B7-B799C2F0E29E}" destId="{0C47BD27-23D6-4702-B9EB-67D58C89B6F2}" srcOrd="3" destOrd="0" parTransId="{9597FFE1-B2E2-4444-8F81-C2A43AECB86A}" sibTransId="{8062D12D-A27E-4E33-9525-CB1E3B32E2C8}"/>
    <dgm:cxn modelId="{FB7B1C24-969E-4C19-86FC-7F4AFCC8C891}" type="presOf" srcId="{81123FD5-5ECC-4E90-8301-6EF48F987969}" destId="{E50860CC-C94F-44A4-A1E6-FC1A08797A86}" srcOrd="0" destOrd="0" presId="urn:microsoft.com/office/officeart/2018/2/layout/IconLabelList"/>
    <dgm:cxn modelId="{8982542D-0C8A-492D-BC14-8CE27F292493}" type="presOf" srcId="{7061DF83-022B-46BE-9CFB-CC7C73C7E627}" destId="{342F9C1F-2C2D-47AF-AFBD-62C8F8AC0F12}" srcOrd="0" destOrd="0" presId="urn:microsoft.com/office/officeart/2018/2/layout/IconLabelList"/>
    <dgm:cxn modelId="{AD999C42-810A-4B91-AA5D-2BC745EE299C}" srcId="{C1A13F42-4922-42B5-86B7-B799C2F0E29E}" destId="{FDC3BA43-023A-4FFB-9E16-6D277A7E2088}" srcOrd="1" destOrd="0" parTransId="{D21BAE4F-8DCE-4153-B8ED-81F1E2533C9B}" sibTransId="{63EEE6B6-50FD-4DCA-AD83-A4368F66104B}"/>
    <dgm:cxn modelId="{EA1C9646-AC34-4294-8455-849D2A009AC8}" srcId="{C1A13F42-4922-42B5-86B7-B799C2F0E29E}" destId="{9F09A61F-DEEC-4B47-8446-3E8EF42B3D66}" srcOrd="4" destOrd="0" parTransId="{ED02D34F-FC5F-4C51-8143-9B1630719213}" sibTransId="{C7DAF1D4-8EB2-43A9-8D3E-448BBFAE33DC}"/>
    <dgm:cxn modelId="{A68B066E-0327-4B65-A30B-D014F9614B5C}" srcId="{C1A13F42-4922-42B5-86B7-B799C2F0E29E}" destId="{81123FD5-5ECC-4E90-8301-6EF48F987969}" srcOrd="0" destOrd="0" parTransId="{1115728C-FB46-46DB-BD78-1FE4419DE85B}" sibTransId="{976798AC-5383-44FF-ADEA-11DA899CFBD8}"/>
    <dgm:cxn modelId="{C879D874-23C6-4C1B-AC92-7E7F1CA41601}" type="presOf" srcId="{C1A13F42-4922-42B5-86B7-B799C2F0E29E}" destId="{5C1131DE-59FB-40D2-8C3B-B85E4AEB2B24}" srcOrd="0" destOrd="0" presId="urn:microsoft.com/office/officeart/2018/2/layout/IconLabelList"/>
    <dgm:cxn modelId="{C0312080-32E3-4F3C-A8BD-75C11127D9AC}" type="presOf" srcId="{9F09A61F-DEEC-4B47-8446-3E8EF42B3D66}" destId="{CBA78C54-C398-45AD-A8F7-C22E659A842B}" srcOrd="0" destOrd="0" presId="urn:microsoft.com/office/officeart/2018/2/layout/IconLabelList"/>
    <dgm:cxn modelId="{3D0C2F86-F610-4AE4-B6BB-59C7B8CC3DC1}" srcId="{C1A13F42-4922-42B5-86B7-B799C2F0E29E}" destId="{7061DF83-022B-46BE-9CFB-CC7C73C7E627}" srcOrd="2" destOrd="0" parTransId="{CB125D2B-89EA-4C33-919D-ACDFF07B002D}" sibTransId="{62601A64-D864-47ED-80CB-4AD792FC0624}"/>
    <dgm:cxn modelId="{A4107BAD-45A0-4F38-AD06-A718F1C3F50E}" type="presOf" srcId="{FDC3BA43-023A-4FFB-9E16-6D277A7E2088}" destId="{66B4489A-22DC-4616-A36C-0E7576024E53}" srcOrd="0" destOrd="0" presId="urn:microsoft.com/office/officeart/2018/2/layout/IconLabelList"/>
    <dgm:cxn modelId="{5CCD85BF-A0FF-4371-A71A-DA5262E6AB8F}" type="presOf" srcId="{0C47BD27-23D6-4702-B9EB-67D58C89B6F2}" destId="{814BD848-C0AC-4704-8C55-F0A53EFDBB57}" srcOrd="0" destOrd="0" presId="urn:microsoft.com/office/officeart/2018/2/layout/IconLabelList"/>
    <dgm:cxn modelId="{F735C39F-2529-46D7-8141-2C7CD5B359F4}" type="presParOf" srcId="{5C1131DE-59FB-40D2-8C3B-B85E4AEB2B24}" destId="{07CB00FC-4C3B-4ABA-A661-30C652021BEB}" srcOrd="0" destOrd="0" presId="urn:microsoft.com/office/officeart/2018/2/layout/IconLabelList"/>
    <dgm:cxn modelId="{A74F70C8-6DA8-41CC-88D2-9122B9D360C8}" type="presParOf" srcId="{07CB00FC-4C3B-4ABA-A661-30C652021BEB}" destId="{FE398AA3-9A4A-4A97-8310-808E547B558A}" srcOrd="0" destOrd="0" presId="urn:microsoft.com/office/officeart/2018/2/layout/IconLabelList"/>
    <dgm:cxn modelId="{B4AA887A-6353-4775-89AE-6FBF8973CF5D}" type="presParOf" srcId="{07CB00FC-4C3B-4ABA-A661-30C652021BEB}" destId="{1932866D-D646-4F6E-8485-5DA072913A9E}" srcOrd="1" destOrd="0" presId="urn:microsoft.com/office/officeart/2018/2/layout/IconLabelList"/>
    <dgm:cxn modelId="{F5D50B27-8133-4957-BA23-A81DE8F6F554}" type="presParOf" srcId="{07CB00FC-4C3B-4ABA-A661-30C652021BEB}" destId="{E50860CC-C94F-44A4-A1E6-FC1A08797A86}" srcOrd="2" destOrd="0" presId="urn:microsoft.com/office/officeart/2018/2/layout/IconLabelList"/>
    <dgm:cxn modelId="{50EFF2F2-D811-4831-9067-F28123A46D2F}" type="presParOf" srcId="{5C1131DE-59FB-40D2-8C3B-B85E4AEB2B24}" destId="{B0169728-A6B7-4D5D-A6B3-67706435C409}" srcOrd="1" destOrd="0" presId="urn:microsoft.com/office/officeart/2018/2/layout/IconLabelList"/>
    <dgm:cxn modelId="{F7271C50-C22E-45B0-B7C6-663FB9A91323}" type="presParOf" srcId="{5C1131DE-59FB-40D2-8C3B-B85E4AEB2B24}" destId="{5335482E-DE03-4E76-B70E-294D82AFFE60}" srcOrd="2" destOrd="0" presId="urn:microsoft.com/office/officeart/2018/2/layout/IconLabelList"/>
    <dgm:cxn modelId="{D55736EC-803E-43FA-9B0B-DAA264750A37}" type="presParOf" srcId="{5335482E-DE03-4E76-B70E-294D82AFFE60}" destId="{DE2EFD7B-07A4-4513-A571-1BB645414354}" srcOrd="0" destOrd="0" presId="urn:microsoft.com/office/officeart/2018/2/layout/IconLabelList"/>
    <dgm:cxn modelId="{E5C3FE9F-6567-4ED8-A9B1-D00CA4A72472}" type="presParOf" srcId="{5335482E-DE03-4E76-B70E-294D82AFFE60}" destId="{93728602-70C4-44FE-BC96-B15D77AAE9DA}" srcOrd="1" destOrd="0" presId="urn:microsoft.com/office/officeart/2018/2/layout/IconLabelList"/>
    <dgm:cxn modelId="{521111CC-8B4B-4E01-8305-CB59C45D420F}" type="presParOf" srcId="{5335482E-DE03-4E76-B70E-294D82AFFE60}" destId="{66B4489A-22DC-4616-A36C-0E7576024E53}" srcOrd="2" destOrd="0" presId="urn:microsoft.com/office/officeart/2018/2/layout/IconLabelList"/>
    <dgm:cxn modelId="{C0D6A9E6-24B8-40A5-A0B5-B62A74E1ECDB}" type="presParOf" srcId="{5C1131DE-59FB-40D2-8C3B-B85E4AEB2B24}" destId="{F76CE0E7-F7E6-4BED-8784-AFD79714566E}" srcOrd="3" destOrd="0" presId="urn:microsoft.com/office/officeart/2018/2/layout/IconLabelList"/>
    <dgm:cxn modelId="{C34C2F8E-FA8F-45D3-BCC1-3EEBF45948A1}" type="presParOf" srcId="{5C1131DE-59FB-40D2-8C3B-B85E4AEB2B24}" destId="{BD180078-C8B9-49B8-A55B-2061051E79D2}" srcOrd="4" destOrd="0" presId="urn:microsoft.com/office/officeart/2018/2/layout/IconLabelList"/>
    <dgm:cxn modelId="{D800301D-A69E-42C7-B2F3-91A5A2871BB7}" type="presParOf" srcId="{BD180078-C8B9-49B8-A55B-2061051E79D2}" destId="{BCA7025C-976C-4DB3-A78D-63E88FCC3E75}" srcOrd="0" destOrd="0" presId="urn:microsoft.com/office/officeart/2018/2/layout/IconLabelList"/>
    <dgm:cxn modelId="{AFB69B6A-78C9-4799-974C-4A0CC21F32A5}" type="presParOf" srcId="{BD180078-C8B9-49B8-A55B-2061051E79D2}" destId="{A887D17F-C7EF-4539-9877-311DFDCA9018}" srcOrd="1" destOrd="0" presId="urn:microsoft.com/office/officeart/2018/2/layout/IconLabelList"/>
    <dgm:cxn modelId="{90392FE2-4D26-4A04-987B-9C48F08AA3C2}" type="presParOf" srcId="{BD180078-C8B9-49B8-A55B-2061051E79D2}" destId="{342F9C1F-2C2D-47AF-AFBD-62C8F8AC0F12}" srcOrd="2" destOrd="0" presId="urn:microsoft.com/office/officeart/2018/2/layout/IconLabelList"/>
    <dgm:cxn modelId="{7EAFB18E-036F-4F89-885A-7C9D9C8E3F0A}" type="presParOf" srcId="{5C1131DE-59FB-40D2-8C3B-B85E4AEB2B24}" destId="{2FF248A2-77B6-4D15-8A0E-D53E23983EA9}" srcOrd="5" destOrd="0" presId="urn:microsoft.com/office/officeart/2018/2/layout/IconLabelList"/>
    <dgm:cxn modelId="{82D974E2-1DFB-4DAE-9374-5E7FA19D22B5}" type="presParOf" srcId="{5C1131DE-59FB-40D2-8C3B-B85E4AEB2B24}" destId="{766FF7D9-6A59-46DB-AC97-938E9959E86E}" srcOrd="6" destOrd="0" presId="urn:microsoft.com/office/officeart/2018/2/layout/IconLabelList"/>
    <dgm:cxn modelId="{93670D91-6D4A-4EEA-B92B-5692C3708B9C}" type="presParOf" srcId="{766FF7D9-6A59-46DB-AC97-938E9959E86E}" destId="{33B4B3A9-D5CD-425F-9203-A567601031CD}" srcOrd="0" destOrd="0" presId="urn:microsoft.com/office/officeart/2018/2/layout/IconLabelList"/>
    <dgm:cxn modelId="{4CC09700-412B-4886-9EBD-E0AC1216098A}" type="presParOf" srcId="{766FF7D9-6A59-46DB-AC97-938E9959E86E}" destId="{86A03435-818A-493C-9126-4303B719A492}" srcOrd="1" destOrd="0" presId="urn:microsoft.com/office/officeart/2018/2/layout/IconLabelList"/>
    <dgm:cxn modelId="{A889FB14-46EA-44D5-ADFA-2D59779412C5}" type="presParOf" srcId="{766FF7D9-6A59-46DB-AC97-938E9959E86E}" destId="{814BD848-C0AC-4704-8C55-F0A53EFDBB57}" srcOrd="2" destOrd="0" presId="urn:microsoft.com/office/officeart/2018/2/layout/IconLabelList"/>
    <dgm:cxn modelId="{3E9A6448-5028-4E65-A2C9-EC2FBF2F6616}" type="presParOf" srcId="{5C1131DE-59FB-40D2-8C3B-B85E4AEB2B24}" destId="{C4141782-A017-4529-886D-E956456C9B11}" srcOrd="7" destOrd="0" presId="urn:microsoft.com/office/officeart/2018/2/layout/IconLabelList"/>
    <dgm:cxn modelId="{4EEC4341-66B0-441E-A4FE-FD8AD57B3213}" type="presParOf" srcId="{5C1131DE-59FB-40D2-8C3B-B85E4AEB2B24}" destId="{394D3900-767F-4216-8BFA-2985633834C4}" srcOrd="8" destOrd="0" presId="urn:microsoft.com/office/officeart/2018/2/layout/IconLabelList"/>
    <dgm:cxn modelId="{1159A440-41C2-4C39-8686-8D1C34153850}" type="presParOf" srcId="{394D3900-767F-4216-8BFA-2985633834C4}" destId="{92163F71-1670-4919-B111-C29067F9132C}" srcOrd="0" destOrd="0" presId="urn:microsoft.com/office/officeart/2018/2/layout/IconLabelList"/>
    <dgm:cxn modelId="{02925EB9-6019-4316-840D-443C925BC151}" type="presParOf" srcId="{394D3900-767F-4216-8BFA-2985633834C4}" destId="{F6C468B0-EE70-4582-86AB-F03B7289A800}" srcOrd="1" destOrd="0" presId="urn:microsoft.com/office/officeart/2018/2/layout/IconLabelList"/>
    <dgm:cxn modelId="{1C39B11E-E8F9-4275-B6E8-8023CF78A64B}" type="presParOf" srcId="{394D3900-767F-4216-8BFA-2985633834C4}" destId="{CBA78C54-C398-45AD-A8F7-C22E659A842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98AA3-9A4A-4A97-8310-808E547B558A}">
      <dsp:nvSpPr>
        <dsp:cNvPr id="0" name=""/>
        <dsp:cNvSpPr/>
      </dsp:nvSpPr>
      <dsp:spPr>
        <a:xfrm>
          <a:off x="495262" y="904942"/>
          <a:ext cx="802880" cy="8028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860CC-C94F-44A4-A1E6-FC1A08797A86}">
      <dsp:nvSpPr>
        <dsp:cNvPr id="0" name=""/>
        <dsp:cNvSpPr/>
      </dsp:nvSpPr>
      <dsp:spPr>
        <a:xfrm>
          <a:off x="4612" y="1975485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 Dream Loud</a:t>
          </a:r>
        </a:p>
      </dsp:txBody>
      <dsp:txXfrm>
        <a:off x="4612" y="1975485"/>
        <a:ext cx="1784179" cy="713671"/>
      </dsp:txXfrm>
    </dsp:sp>
    <dsp:sp modelId="{DE2EFD7B-07A4-4513-A571-1BB645414354}">
      <dsp:nvSpPr>
        <dsp:cNvPr id="0" name=""/>
        <dsp:cNvSpPr/>
      </dsp:nvSpPr>
      <dsp:spPr>
        <a:xfrm>
          <a:off x="2591673" y="904942"/>
          <a:ext cx="802880" cy="8028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4489A-22DC-4616-A36C-0E7576024E53}">
      <dsp:nvSpPr>
        <dsp:cNvPr id="0" name=""/>
        <dsp:cNvSpPr/>
      </dsp:nvSpPr>
      <dsp:spPr>
        <a:xfrm>
          <a:off x="2101024" y="1975485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 Inspire Change</a:t>
          </a:r>
        </a:p>
      </dsp:txBody>
      <dsp:txXfrm>
        <a:off x="2101024" y="1975485"/>
        <a:ext cx="1784179" cy="713671"/>
      </dsp:txXfrm>
    </dsp:sp>
    <dsp:sp modelId="{BCA7025C-976C-4DB3-A78D-63E88FCC3E75}">
      <dsp:nvSpPr>
        <dsp:cNvPr id="0" name=""/>
        <dsp:cNvSpPr/>
      </dsp:nvSpPr>
      <dsp:spPr>
        <a:xfrm>
          <a:off x="4688084" y="904942"/>
          <a:ext cx="802880" cy="8028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F9C1F-2C2D-47AF-AFBD-62C8F8AC0F12}">
      <dsp:nvSpPr>
        <dsp:cNvPr id="0" name=""/>
        <dsp:cNvSpPr/>
      </dsp:nvSpPr>
      <dsp:spPr>
        <a:xfrm>
          <a:off x="4197435" y="1975485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 Team without Limit</a:t>
          </a:r>
        </a:p>
      </dsp:txBody>
      <dsp:txXfrm>
        <a:off x="4197435" y="1975485"/>
        <a:ext cx="1784179" cy="713671"/>
      </dsp:txXfrm>
    </dsp:sp>
    <dsp:sp modelId="{33B4B3A9-D5CD-425F-9203-A567601031CD}">
      <dsp:nvSpPr>
        <dsp:cNvPr id="0" name=""/>
        <dsp:cNvSpPr/>
      </dsp:nvSpPr>
      <dsp:spPr>
        <a:xfrm>
          <a:off x="6784495" y="904942"/>
          <a:ext cx="802880" cy="8028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BD848-C0AC-4704-8C55-F0A53EFDBB57}">
      <dsp:nvSpPr>
        <dsp:cNvPr id="0" name=""/>
        <dsp:cNvSpPr/>
      </dsp:nvSpPr>
      <dsp:spPr>
        <a:xfrm>
          <a:off x="6293846" y="1975485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 are Force of Good</a:t>
          </a:r>
        </a:p>
      </dsp:txBody>
      <dsp:txXfrm>
        <a:off x="6293846" y="1975485"/>
        <a:ext cx="1784179" cy="713671"/>
      </dsp:txXfrm>
    </dsp:sp>
    <dsp:sp modelId="{92163F71-1670-4919-B111-C29067F9132C}">
      <dsp:nvSpPr>
        <dsp:cNvPr id="0" name=""/>
        <dsp:cNvSpPr/>
      </dsp:nvSpPr>
      <dsp:spPr>
        <a:xfrm>
          <a:off x="8880906" y="904942"/>
          <a:ext cx="802880" cy="8028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A78C54-C398-45AD-A8F7-C22E659A842B}">
      <dsp:nvSpPr>
        <dsp:cNvPr id="0" name=""/>
        <dsp:cNvSpPr/>
      </dsp:nvSpPr>
      <dsp:spPr>
        <a:xfrm>
          <a:off x="8390257" y="1975485"/>
          <a:ext cx="1784179" cy="713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We Choose Excitement</a:t>
          </a:r>
        </a:p>
      </dsp:txBody>
      <dsp:txXfrm>
        <a:off x="8390257" y="1975485"/>
        <a:ext cx="1784179" cy="7136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07T09:40:54.6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21696 4754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9-07T09:40:54.6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21696 4754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25F83-4557-4E4A-8053-58CB69157052}" type="datetimeFigureOut"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AD739-BE47-4515-B06E-BEDB6C0ECC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6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D739-BE47-4515-B06E-BEDB6C0ECC9F}" type="slidenum">
              <a:rPr lang="en-NO" smtClean="0"/>
              <a:t>1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09323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D739-BE47-4515-B06E-BEDB6C0ECC9F}" type="slidenum">
              <a:rPr lang="en-NO" smtClean="0"/>
              <a:t>3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0015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D739-BE47-4515-B06E-BEDB6C0ECC9F}" type="slidenum">
              <a:rPr lang="en-NO" smtClean="0"/>
              <a:t>5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80159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D739-BE47-4515-B06E-BEDB6C0ECC9F}" type="slidenum">
              <a:rPr lang="en-NO" smtClean="0"/>
              <a:t>6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67588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D739-BE47-4515-B06E-BEDB6C0ECC9F}" type="slidenum">
              <a:rPr lang="en-NO" smtClean="0"/>
              <a:t>7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67032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D739-BE47-4515-B06E-BEDB6C0ECC9F}" type="slidenum">
              <a:rPr lang="en-NO" smtClean="0"/>
              <a:t>8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812597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6AD739-BE47-4515-B06E-BEDB6C0ECC9F}" type="slidenum">
              <a:rPr lang="en-NO" smtClean="0"/>
              <a:t>10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2521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thank-you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devopedia.org/probability-for-data-scientist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.xml"/><Relationship Id="rId3" Type="http://schemas.openxmlformats.org/officeDocument/2006/relationships/customXml" Target="../ink/ink1.xml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9453AC2-8882-459A-8985-3E24DD42A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4543" y="0"/>
            <a:ext cx="11967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A board game">
            <a:extLst>
              <a:ext uri="{FF2B5EF4-FFF2-40B4-BE49-F238E27FC236}">
                <a16:creationId xmlns:a16="http://schemas.microsoft.com/office/drawing/2014/main" id="{EC0AC3BD-D27F-2587-8FF1-555EAD269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12212" r="-1" b="1938"/>
          <a:stretch/>
        </p:blipFill>
        <p:spPr>
          <a:xfrm>
            <a:off x="264543" y="10"/>
            <a:ext cx="11967714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48A3EB-9F5C-AA97-FCE8-4EC953A0F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064282"/>
            <a:ext cx="11967714" cy="3781697"/>
          </a:xfrm>
        </p:spPr>
        <p:txBody>
          <a:bodyPr>
            <a:normAutofit/>
          </a:bodyPr>
          <a:lstStyle/>
          <a:p>
            <a:r>
              <a:rPr lang="en-GB" sz="7200" b="1" dirty="0"/>
              <a:t>Challenge of RRI implementation</a:t>
            </a:r>
            <a:endParaRPr lang="en-NO" sz="7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89E803-A631-8C9A-D3BA-66A530D37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942" y="5979196"/>
            <a:ext cx="9113580" cy="396483"/>
          </a:xfrm>
        </p:spPr>
        <p:txBody>
          <a:bodyPr>
            <a:normAutofit/>
          </a:bodyPr>
          <a:lstStyle/>
          <a:p>
            <a:r>
              <a:rPr lang="en-NO" dirty="0"/>
              <a:t>AfINO/DLN Summer School </a:t>
            </a:r>
            <a:endParaRPr lang="en-NO" dirty="0">
              <a:solidFill>
                <a:srgbClr val="FFFF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A11FEA-6E98-401C-B708-DA2C95081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454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loating pair of dice">
            <a:extLst>
              <a:ext uri="{FF2B5EF4-FFF2-40B4-BE49-F238E27FC236}">
                <a16:creationId xmlns:a16="http://schemas.microsoft.com/office/drawing/2014/main" id="{C49C7EBA-14A3-88A8-5B2E-0C428ABEE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4882" y="4886324"/>
            <a:ext cx="1857375" cy="1857375"/>
          </a:xfrm>
          <a:prstGeom prst="rect">
            <a:avLst/>
          </a:prstGeom>
        </p:spPr>
      </p:pic>
      <p:pic>
        <p:nvPicPr>
          <p:cNvPr id="9" name="Picture 8" descr="Deck of cards in front of green background">
            <a:extLst>
              <a:ext uri="{FF2B5EF4-FFF2-40B4-BE49-F238E27FC236}">
                <a16:creationId xmlns:a16="http://schemas.microsoft.com/office/drawing/2014/main" id="{50F990D6-2AAF-1918-1E2F-56B55BEF94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271" y="5038723"/>
            <a:ext cx="2328863" cy="15525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37A75E-FC83-E9CF-E572-3362A51C6ABC}"/>
              </a:ext>
            </a:extLst>
          </p:cNvPr>
          <p:cNvSpPr/>
          <p:nvPr/>
        </p:nvSpPr>
        <p:spPr>
          <a:xfrm>
            <a:off x="284671" y="-23219"/>
            <a:ext cx="11927457" cy="117965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026" name="Picture 2" descr="Digital Life Norway Research School - Centre for Digital Life Norway">
            <a:extLst>
              <a:ext uri="{FF2B5EF4-FFF2-40B4-BE49-F238E27FC236}">
                <a16:creationId xmlns:a16="http://schemas.microsoft.com/office/drawing/2014/main" id="{4FD8AFA0-78FE-AD6F-F3A0-60724952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86" y="190363"/>
            <a:ext cx="1310844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INO (Ansvarlig forskning og innovasjon i Norge) | Centre for the Study of  the Sciences and the Humanities | UiB">
            <a:extLst>
              <a:ext uri="{FF2B5EF4-FFF2-40B4-BE49-F238E27FC236}">
                <a16:creationId xmlns:a16="http://schemas.microsoft.com/office/drawing/2014/main" id="{F7B00311-75D4-A904-E34B-FB50B396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42" y="98288"/>
            <a:ext cx="2087271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s and templates - NTNU">
            <a:extLst>
              <a:ext uri="{FF2B5EF4-FFF2-40B4-BE49-F238E27FC236}">
                <a16:creationId xmlns:a16="http://schemas.microsoft.com/office/drawing/2014/main" id="{06AAEA0C-1423-BC2A-E1C0-FC764BEC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25" y="145601"/>
            <a:ext cx="2759427" cy="96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ext, outdoor, sign, blue&#10;&#10;Description automatically generated">
            <a:extLst>
              <a:ext uri="{FF2B5EF4-FFF2-40B4-BE49-F238E27FC236}">
                <a16:creationId xmlns:a16="http://schemas.microsoft.com/office/drawing/2014/main" id="{47B1A769-F86C-AD36-8D81-D3DB3878A14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43863" y="233400"/>
            <a:ext cx="4063491" cy="7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6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2430EE09-4BD5-0908-B5EB-AADD1EDD0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073" b="3363"/>
          <a:stretch/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71FE33C-4EAF-6AFD-E33D-C5E2B118DE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02" r="2" b="6509"/>
          <a:stretch/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13" name="Picture 12" descr="A picture containing food, dish, pan, meal&#10;&#10;Description automatically generated">
            <a:extLst>
              <a:ext uri="{FF2B5EF4-FFF2-40B4-BE49-F238E27FC236}">
                <a16:creationId xmlns:a16="http://schemas.microsoft.com/office/drawing/2014/main" id="{8DCA761F-90B7-EBC4-2537-70A2FD126D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60" r="40668" b="3"/>
          <a:stretch/>
        </p:blipFill>
        <p:spPr>
          <a:xfrm rot="5400000">
            <a:off x="783385" y="3478482"/>
            <a:ext cx="2624098" cy="3808694"/>
          </a:xfrm>
          <a:prstGeom prst="rect">
            <a:avLst/>
          </a:prstGeom>
        </p:spPr>
      </p:pic>
      <p:pic>
        <p:nvPicPr>
          <p:cNvPr id="7" name="Picture 6" descr="A person taking a selfie with a group of people in the background&#10;&#10;Description automatically generated">
            <a:extLst>
              <a:ext uri="{FF2B5EF4-FFF2-40B4-BE49-F238E27FC236}">
                <a16:creationId xmlns:a16="http://schemas.microsoft.com/office/drawing/2014/main" id="{08C609BE-C9A3-56AA-58D8-0E3E029050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642" b="-3"/>
          <a:stretch/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11" name="Picture 10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34D3724-4291-2ACA-8E95-57590A8363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" b="3729"/>
          <a:stretch/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15" name="Picture 14" descr="A group of people sitting on a couch&#10;&#10;Description automatically generated">
            <a:extLst>
              <a:ext uri="{FF2B5EF4-FFF2-40B4-BE49-F238E27FC236}">
                <a16:creationId xmlns:a16="http://schemas.microsoft.com/office/drawing/2014/main" id="{D957E73C-C2E6-0675-35E6-FA59CE23F3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0" r="2" b="27485"/>
          <a:stretch/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925314-2905-EF50-569B-D4CF76033977}"/>
              </a:ext>
            </a:extLst>
          </p:cNvPr>
          <p:cNvSpPr txBox="1"/>
          <p:nvPr/>
        </p:nvSpPr>
        <p:spPr>
          <a:xfrm>
            <a:off x="1382336" y="3307632"/>
            <a:ext cx="4949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3200" dirty="0">
                <a:solidFill>
                  <a:schemeClr val="bg1"/>
                </a:solidFill>
              </a:rPr>
              <a:t>Engaging in Critical Research</a:t>
            </a:r>
          </a:p>
        </p:txBody>
      </p:sp>
    </p:spTree>
    <p:extLst>
      <p:ext uri="{BB962C8B-B14F-4D97-AF65-F5344CB8AC3E}">
        <p14:creationId xmlns:p14="http://schemas.microsoft.com/office/powerpoint/2010/main" val="3705824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D21332B-FE15-41A6-8919-8563A89EA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3D9A3-E8C0-72F8-AB66-4475BDEF48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540" y="2831853"/>
            <a:ext cx="10134198" cy="1857901"/>
          </a:xfrm>
        </p:spPr>
        <p:txBody>
          <a:bodyPr anchor="t">
            <a:normAutofit/>
          </a:bodyPr>
          <a:lstStyle/>
          <a:p>
            <a:r>
              <a:rPr lang="en-NO" sz="4800" dirty="0"/>
              <a:t>Group Members: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3BD0A-D61C-95A8-2218-6DFE79407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66808" y="4672280"/>
            <a:ext cx="8045373" cy="6606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700" dirty="0">
                <a:latin typeface="ADELIA" panose="02000500000000000000" pitchFamily="2" charset="0"/>
                <a:ea typeface="Apple Color Emoji" pitchFamily="2" charset="0"/>
                <a:cs typeface="Cavolini" panose="03000502040302020204" pitchFamily="66" charset="0"/>
              </a:rPr>
              <a:t>Ayush Somani</a:t>
            </a: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(PhD Candidate at </a:t>
            </a:r>
            <a:r>
              <a:rPr lang="en-GB" sz="1700" dirty="0" err="1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UiT</a:t>
            </a: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 Tromsø)</a:t>
            </a:r>
            <a:endParaRPr lang="en-NO" sz="1700" dirty="0">
              <a:latin typeface="Charter" panose="02040503050506020203" pitchFamily="18" charset="0"/>
              <a:ea typeface="Apple Color Emoji" pitchFamily="2" charset="0"/>
              <a:cs typeface="Cavolini" panose="03000502040302020204" pitchFamily="66" charset="0"/>
            </a:endParaRPr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439F6CA3-780D-4C3A-A889-C705E7E7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8DDAA99-8D14-5621-A893-149C9C60A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37372" y="141444"/>
            <a:ext cx="3917256" cy="248745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335BA4-3C40-424B-A885-29B1007B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B9E33BE-521C-968F-21B2-7E87706FB633}"/>
              </a:ext>
            </a:extLst>
          </p:cNvPr>
          <p:cNvSpPr txBox="1">
            <a:spLocks/>
          </p:cNvSpPr>
          <p:nvPr/>
        </p:nvSpPr>
        <p:spPr>
          <a:xfrm>
            <a:off x="5044547" y="5332959"/>
            <a:ext cx="8045373" cy="660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700" dirty="0">
                <a:latin typeface="ADELIA" panose="02000500000000000000" pitchFamily="2" charset="0"/>
                <a:ea typeface="Apple Color Emoji" pitchFamily="2" charset="0"/>
                <a:cs typeface="Cavolini" panose="03000502040302020204" pitchFamily="66" charset="0"/>
              </a:rPr>
              <a:t>Pavitra Chauhan 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(PhD Candidate at </a:t>
            </a:r>
            <a:r>
              <a:rPr lang="en-GB" sz="1700" dirty="0" err="1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UiT</a:t>
            </a: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 Tromsø)</a:t>
            </a:r>
            <a:endParaRPr lang="en-NO" sz="1700" dirty="0">
              <a:latin typeface="Charter" panose="02040503050506020203" pitchFamily="18" charset="0"/>
              <a:ea typeface="Apple Color Emoji" pitchFamily="2" charset="0"/>
              <a:cs typeface="Cavolini" panose="03000502040302020204" pitchFamily="66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A18A7E-5E0A-B1F3-2489-C0EC2FEE905F}"/>
              </a:ext>
            </a:extLst>
          </p:cNvPr>
          <p:cNvSpPr txBox="1">
            <a:spLocks/>
          </p:cNvSpPr>
          <p:nvPr/>
        </p:nvSpPr>
        <p:spPr>
          <a:xfrm>
            <a:off x="4878425" y="4011601"/>
            <a:ext cx="8045373" cy="660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700" dirty="0">
                <a:latin typeface="ADELIA" panose="02000500000000000000" pitchFamily="2" charset="0"/>
                <a:ea typeface="Apple Color Emoji" pitchFamily="2" charset="0"/>
                <a:cs typeface="Cavolini" panose="03000502040302020204" pitchFamily="66" charset="0"/>
              </a:rPr>
              <a:t>ANUM Masood</a:t>
            </a: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(Postdoc Candidate at NTNU)</a:t>
            </a:r>
            <a:endParaRPr lang="en-NO" sz="1700" dirty="0">
              <a:latin typeface="Charter" panose="02040503050506020203" pitchFamily="18" charset="0"/>
              <a:ea typeface="Apple Color Emoji" pitchFamily="2" charset="0"/>
              <a:cs typeface="Cavolini" panose="03000502040302020204" pitchFamily="66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A0DE0B-0010-7BB1-2286-87B2B80238C8}"/>
              </a:ext>
            </a:extLst>
          </p:cNvPr>
          <p:cNvSpPr txBox="1">
            <a:spLocks/>
          </p:cNvSpPr>
          <p:nvPr/>
        </p:nvSpPr>
        <p:spPr>
          <a:xfrm>
            <a:off x="-392927" y="6055877"/>
            <a:ext cx="8045373" cy="6606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1700" dirty="0">
                <a:latin typeface="ADELIA" panose="02000500000000000000" pitchFamily="2" charset="0"/>
                <a:ea typeface="Apple Color Emoji" pitchFamily="2" charset="0"/>
                <a:cs typeface="Cavolini" panose="03000502040302020204" pitchFamily="66" charset="0"/>
              </a:rPr>
              <a:t>Haroon khan</a:t>
            </a:r>
          </a:p>
          <a:p>
            <a:pPr>
              <a:lnSpc>
                <a:spcPct val="90000"/>
              </a:lnSpc>
            </a:pP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(PhD Candidate at </a:t>
            </a:r>
            <a:r>
              <a:rPr lang="en-GB" sz="1700" dirty="0" err="1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OlsoMet</a:t>
            </a:r>
            <a:r>
              <a:rPr lang="en-GB" sz="1700" dirty="0">
                <a:latin typeface="Charter" panose="02040503050506020203" pitchFamily="18" charset="0"/>
                <a:ea typeface="Apple Color Emoji" pitchFamily="2" charset="0"/>
                <a:cs typeface="Cavolini" panose="03000502040302020204" pitchFamily="66" charset="0"/>
              </a:rPr>
              <a:t>)</a:t>
            </a:r>
            <a:endParaRPr lang="en-NO" sz="1700" dirty="0">
              <a:latin typeface="Charter" panose="02040503050506020203" pitchFamily="18" charset="0"/>
              <a:ea typeface="Apple Color Emoji" pitchFamily="2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72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0A7D14-7B67-4022-A8BE-1CCD4A0F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B09A9E8-BF27-4613-A775-071F08208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AFE299-6F79-44AF-9A77-2DC2DC1F8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83296F-262F-2606-0970-A0658AFFED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325611"/>
              </p:ext>
            </p:extLst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1F0B56C-A0BF-9289-64D9-DCD6577E92D2}"/>
              </a:ext>
            </a:extLst>
          </p:cNvPr>
          <p:cNvSpPr txBox="1"/>
          <p:nvPr/>
        </p:nvSpPr>
        <p:spPr>
          <a:xfrm>
            <a:off x="8632439" y="6400800"/>
            <a:ext cx="2797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O" sz="1100" dirty="0"/>
              <a:t>* We followed this quotes during the session.</a:t>
            </a:r>
          </a:p>
        </p:txBody>
      </p:sp>
    </p:spTree>
    <p:extLst>
      <p:ext uri="{BB962C8B-B14F-4D97-AF65-F5344CB8AC3E}">
        <p14:creationId xmlns:p14="http://schemas.microsoft.com/office/powerpoint/2010/main" val="199896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2805736-925B-4E6B-9FAB-73BA23E1E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75EB-037C-1EBF-1B17-48125F6A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197" y="382385"/>
            <a:ext cx="3111669" cy="899780"/>
          </a:xfrm>
        </p:spPr>
        <p:txBody>
          <a:bodyPr anchor="b">
            <a:normAutofit/>
          </a:bodyPr>
          <a:lstStyle/>
          <a:p>
            <a:r>
              <a:rPr lang="en-NO" sz="2000" dirty="0"/>
              <a:t>Introduction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EA2B43-8884-423C-B0EB-8949B0462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68849E-F1FA-0234-4216-DC51D46CA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197" y="1613434"/>
            <a:ext cx="3111668" cy="4594953"/>
          </a:xfrm>
        </p:spPr>
        <p:txBody>
          <a:bodyPr>
            <a:normAutofit/>
          </a:bodyPr>
          <a:lstStyle/>
          <a:p>
            <a:r>
              <a:rPr lang="en-US" sz="1600" dirty="0"/>
              <a:t>Lot of work coming forth.</a:t>
            </a:r>
          </a:p>
          <a:p>
            <a:r>
              <a:rPr lang="en-US" sz="1600" dirty="0"/>
              <a:t>Laugh and entertain yourself as we follow through the struggle of controlling ourself not to go with the flow.</a:t>
            </a:r>
          </a:p>
          <a:p>
            <a:r>
              <a:rPr lang="en-US" sz="1600" dirty="0"/>
              <a:t>The game is made by few PhD Nerds, so don’t worry if you feel it too complex.</a:t>
            </a:r>
          </a:p>
          <a:p>
            <a:r>
              <a:rPr lang="en-US" sz="1600" dirty="0"/>
              <a:t>We shall make the rules, as the game proceeds. So, beware to be caught in the trap.</a:t>
            </a:r>
          </a:p>
          <a:p>
            <a:r>
              <a:rPr lang="en-US" sz="1600" dirty="0"/>
              <a:t>Life is never easy, so shall be the Game.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884A938-C405-4F09-AA12-590BEE1DE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1" y="643467"/>
            <a:ext cx="7391400" cy="5564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indoor, table, wall&#10;&#10;Description automatically generated">
            <a:extLst>
              <a:ext uri="{FF2B5EF4-FFF2-40B4-BE49-F238E27FC236}">
                <a16:creationId xmlns:a16="http://schemas.microsoft.com/office/drawing/2014/main" id="{DAA9A7DA-2DF9-CBC1-55C2-47310E12F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6796" y="459707"/>
            <a:ext cx="6852904" cy="3854759"/>
          </a:xfrm>
          <a:prstGeom prst="rect">
            <a:avLst/>
          </a:prstGeom>
        </p:spPr>
      </p:pic>
      <p:pic>
        <p:nvPicPr>
          <p:cNvPr id="4" name="Picture 3" descr="A person holding a baby&#10;&#10;Description automatically generated with medium confidence">
            <a:extLst>
              <a:ext uri="{FF2B5EF4-FFF2-40B4-BE49-F238E27FC236}">
                <a16:creationId xmlns:a16="http://schemas.microsoft.com/office/drawing/2014/main" id="{2B3D9564-B3B5-2FA6-B683-FBA1D4E3F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11027" y="3749254"/>
            <a:ext cx="5199973" cy="292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1FF96-A5F9-F59F-8640-8B33CB62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7" y="2074200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spc="800" dirty="0">
                <a:solidFill>
                  <a:srgbClr val="2A1A00"/>
                </a:solidFill>
              </a:rPr>
              <a:t>The Dicey Do </a:t>
            </a:r>
          </a:p>
        </p:txBody>
      </p:sp>
      <p:pic>
        <p:nvPicPr>
          <p:cNvPr id="4" name="Picture 3" descr="Close-up of a colourful pile of dominoes">
            <a:extLst>
              <a:ext uri="{FF2B5EF4-FFF2-40B4-BE49-F238E27FC236}">
                <a16:creationId xmlns:a16="http://schemas.microsoft.com/office/drawing/2014/main" id="{FC7CC605-4A84-97AA-27C5-C09CC3A67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1" b="19609"/>
          <a:stretch/>
        </p:blipFill>
        <p:spPr>
          <a:xfrm>
            <a:off x="5340297" y="1681490"/>
            <a:ext cx="6220332" cy="34989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4E3B80-0BBA-6576-BD98-7405483729E4}"/>
              </a:ext>
            </a:extLst>
          </p:cNvPr>
          <p:cNvSpPr/>
          <p:nvPr/>
        </p:nvSpPr>
        <p:spPr>
          <a:xfrm>
            <a:off x="283464" y="1219825"/>
            <a:ext cx="3997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NO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We Present</a:t>
            </a:r>
          </a:p>
        </p:txBody>
      </p:sp>
    </p:spTree>
    <p:extLst>
      <p:ext uri="{BB962C8B-B14F-4D97-AF65-F5344CB8AC3E}">
        <p14:creationId xmlns:p14="http://schemas.microsoft.com/office/powerpoint/2010/main" val="37385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841EFD0D-0D37-447B-B1EA-4F7197E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DFF24-307B-44B0-93F0-893676F14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6CE9D5-28BB-4329-B5E2-B06131F27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9F7D40-5D59-4F59-A331-D8F7710AC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2B1BC2F-AEBF-4990-A7F9-197AAF28B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48664" y="0"/>
            <a:ext cx="4643336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1F11BE-2CA0-ADC7-3333-F1E978B45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0" y="266318"/>
            <a:ext cx="3771900" cy="71208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Why: The Dicey DO?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E782E24-69FD-7A54-6566-28193209C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6927" y="1592270"/>
            <a:ext cx="5978273" cy="33627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721E42-1CA4-5554-09A5-33CF5661E86C}"/>
              </a:ext>
            </a:extLst>
          </p:cNvPr>
          <p:cNvSpPr txBox="1"/>
          <p:nvPr/>
        </p:nvSpPr>
        <p:spPr>
          <a:xfrm>
            <a:off x="7722064" y="1655065"/>
            <a:ext cx="4293724" cy="4224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r>
              <a:rPr lang="en-US" sz="1600" dirty="0">
                <a:solidFill>
                  <a:schemeClr val="bg1"/>
                </a:solidFill>
              </a:rPr>
              <a:t>This is used as a Metaphor for </a:t>
            </a:r>
            <a:r>
              <a:rPr lang="en-US" sz="1600" b="1" dirty="0">
                <a:solidFill>
                  <a:schemeClr val="bg1"/>
                </a:solidFill>
              </a:rPr>
              <a:t>LIKELYHOOD OF PRODUCTIVITY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</a:p>
          <a:p>
            <a:pPr indent="-228600" defTabSz="914400">
              <a:spcBef>
                <a:spcPts val="700"/>
              </a:spcBef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28600" defTabSz="914400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As we do not know how each day will unfold.</a:t>
            </a:r>
          </a:p>
          <a:p>
            <a:pPr marL="285750" indent="-228600" defTabSz="914400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Regardless of the intention to excel, not every day is equally fruitful.</a:t>
            </a:r>
          </a:p>
          <a:p>
            <a:pPr marL="285750" indent="-228600" defTabSz="914400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q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28600" defTabSz="914400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We determine the most productive day to be a six of the dice roll.</a:t>
            </a:r>
          </a:p>
          <a:p>
            <a:pPr marL="285750" indent="-228600" defTabSz="914400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And, the very unproductive / unproductive day will be a roll of one in the dice.</a:t>
            </a:r>
          </a:p>
          <a:p>
            <a:pPr marL="285750" indent="-228600" defTabSz="914400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q"/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28600" defTabSz="914400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q"/>
            </a:pPr>
            <a:r>
              <a:rPr lang="en-US" sz="1600" dirty="0">
                <a:solidFill>
                  <a:schemeClr val="bg1"/>
                </a:solidFill>
              </a:rPr>
              <a:t>The toss of the dice shows the likelihood that a period will go well or poorly.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AD80C-D943-5EDC-EE01-2985E2556FCB}"/>
              </a:ext>
            </a:extLst>
          </p:cNvPr>
          <p:cNvSpPr txBox="1"/>
          <p:nvPr/>
        </p:nvSpPr>
        <p:spPr>
          <a:xfrm>
            <a:off x="4484345" y="4754993"/>
            <a:ext cx="242085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NO" sz="700">
                <a:solidFill>
                  <a:srgbClr val="FFFFFF"/>
                </a:solidFill>
                <a:hlinkClick r:id="rId4" tooltip="https://devopedia.org/probability-for-data-scientis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NO" sz="700">
                <a:solidFill>
                  <a:srgbClr val="FFFFFF"/>
                </a:solidFill>
              </a:rPr>
              <a:t> by Unknown Author is licensed under </a:t>
            </a:r>
            <a:r>
              <a:rPr lang="en-NO" sz="70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NO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5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78620-5C45-8586-3D6E-EFC14A914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8" y="534022"/>
            <a:ext cx="5875694" cy="1037603"/>
          </a:xfrm>
        </p:spPr>
        <p:txBody>
          <a:bodyPr>
            <a:normAutofit/>
          </a:bodyPr>
          <a:lstStyle/>
          <a:p>
            <a:r>
              <a:rPr lang="en-NO" sz="3600" dirty="0"/>
              <a:t>Knowing the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05B48-DF96-7BE1-BF77-78029C281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544" y="1600739"/>
            <a:ext cx="5877385" cy="4985799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en-NO" dirty="0">
                <a:solidFill>
                  <a:schemeClr val="bg2"/>
                </a:solidFill>
              </a:rPr>
              <a:t>Free to interpret the board, as we have different outlook towards Life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NO" dirty="0">
              <a:solidFill>
                <a:schemeClr val="bg2"/>
              </a:solidFill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en-NO" dirty="0">
                <a:solidFill>
                  <a:schemeClr val="bg2"/>
                </a:solidFill>
              </a:rPr>
              <a:t>The outcome of the game has no serious implications on your real life. However, it might allow you reflect on the Intention vs effort in daily life.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NO" dirty="0">
              <a:solidFill>
                <a:schemeClr val="bg2"/>
              </a:solidFill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en-NO" dirty="0">
                <a:solidFill>
                  <a:schemeClr val="bg2"/>
                </a:solidFill>
              </a:rPr>
              <a:t>Engage in this fun game made to challenge monopoly in a day’s Time. </a:t>
            </a:r>
            <a:r>
              <a:rPr lang="en-NO" dirty="0">
                <a:solidFill>
                  <a:schemeClr val="bg2"/>
                </a:solidFill>
                <a:sym typeface="Wingdings" pitchFamily="2" charset="2"/>
              </a:rPr>
              <a:t></a:t>
            </a:r>
            <a:endParaRPr lang="en-NO" dirty="0">
              <a:solidFill>
                <a:schemeClr val="bg2"/>
              </a:solidFill>
            </a:endParaRPr>
          </a:p>
          <a:p>
            <a:pPr marL="342900" indent="-342900" algn="l">
              <a:buFont typeface="Wingdings" pitchFamily="2" charset="2"/>
              <a:buChar char="ü"/>
            </a:pPr>
            <a:endParaRPr lang="en-NO" dirty="0">
              <a:solidFill>
                <a:schemeClr val="bg2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Dice placed on a pink background">
            <a:extLst>
              <a:ext uri="{FF2B5EF4-FFF2-40B4-BE49-F238E27FC236}">
                <a16:creationId xmlns:a16="http://schemas.microsoft.com/office/drawing/2014/main" id="{5E1C5D21-B780-6303-9447-BA2BAF51B4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9" r="8764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4688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DAB2B05-6EA8-CCB0-B5A6-A9D6404DC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85" r="3423" b="4639"/>
          <a:stretch/>
        </p:blipFill>
        <p:spPr>
          <a:xfrm>
            <a:off x="1757362" y="52505"/>
            <a:ext cx="9558337" cy="675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96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B680D4D6-B06E-4316-8BBC-7A65A10AC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1FF746-AE12-C9A4-ABBC-6A459CB8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6" y="1153287"/>
            <a:ext cx="3570566" cy="45514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/>
              <a:t>Summary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D72A37F-0C2F-473C-9D71-B80AEE71BF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796" y="1962397"/>
            <a:ext cx="0" cy="2933206"/>
          </a:xfrm>
          <a:prstGeom prst="line">
            <a:avLst/>
          </a:prstGeom>
          <a:ln w="2222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0199A8-AAFD-B76D-14C8-5274A4EE5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1153287"/>
            <a:ext cx="6453969" cy="45514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just">
              <a:buNone/>
            </a:pPr>
            <a:r>
              <a:rPr lang="en-US" sz="1600" b="1" dirty="0"/>
              <a:t>We commonly as researcher should reflect not only the productivity of professional work but to get an overall betterment of self-being and society in whole.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4016ABB-4F5D-4BFA-9406-7CD61399B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774263" y="440267"/>
            <a:ext cx="643467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DCC24CC5-52F9-C404-A971-6695B60C74A6}"/>
                  </a:ext>
                </a:extLst>
              </p14:cNvPr>
              <p14:cNvContentPartPr/>
              <p14:nvPr/>
            </p14:nvContentPartPr>
            <p14:xfrm>
              <a:off x="13190220" y="3901440"/>
              <a:ext cx="19050" cy="1905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DCC24CC5-52F9-C404-A971-6695B60C74A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237720" y="2948940"/>
                <a:ext cx="1905000" cy="19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7E74472B-7D91-D551-4A15-1D4824C9BBEA}"/>
                  </a:ext>
                </a:extLst>
              </p14:cNvPr>
              <p14:cNvContentPartPr/>
              <p14:nvPr/>
            </p14:nvContentPartPr>
            <p14:xfrm>
              <a:off x="13190220" y="3901440"/>
              <a:ext cx="19050" cy="1905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7E74472B-7D91-D551-4A15-1D4824C9BBE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237720" y="2948940"/>
                <a:ext cx="1905000" cy="190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372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21332B-FE15-41A6-8919-8563A89EA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7656D-D222-8B01-831A-E2521DD13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901" y="3741641"/>
            <a:ext cx="10134198" cy="1857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spc="800"/>
              <a:t>Photo Gallery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C4F4F-9215-13BC-8910-F07F05E06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314" y="5715000"/>
            <a:ext cx="8045373" cy="6606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cap="all" spc="400" dirty="0">
                <a:solidFill>
                  <a:schemeClr val="tx2"/>
                </a:solidFill>
              </a:rPr>
              <a:t>It was fun to be part of this session.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439F6CA3-780D-4C3A-A889-C705E7E7D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Graphic 6" descr="Camera">
            <a:extLst>
              <a:ext uri="{FF2B5EF4-FFF2-40B4-BE49-F238E27FC236}">
                <a16:creationId xmlns:a16="http://schemas.microsoft.com/office/drawing/2014/main" id="{3F41E4BE-6B69-B05F-FF85-D4B55B105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52271" y="941544"/>
            <a:ext cx="2487458" cy="248745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335BA4-3C40-424B-A885-29B1007B8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3576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6605</TotalTime>
  <Words>370</Words>
  <Application>Microsoft Office PowerPoint</Application>
  <PresentationFormat>Widescreen</PresentationFormat>
  <Paragraphs>54</Paragraphs>
  <Slides>11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Badge</vt:lpstr>
      <vt:lpstr>Challenge of RRI implementation</vt:lpstr>
      <vt:lpstr>PowerPoint Presentation</vt:lpstr>
      <vt:lpstr>Introduction</vt:lpstr>
      <vt:lpstr>The Dicey Do </vt:lpstr>
      <vt:lpstr>Why: The Dicey DO?</vt:lpstr>
      <vt:lpstr>Knowing the Rules</vt:lpstr>
      <vt:lpstr>PowerPoint Presentation</vt:lpstr>
      <vt:lpstr>Summary</vt:lpstr>
      <vt:lpstr>Photo Gallery</vt:lpstr>
      <vt:lpstr>PowerPoint Presentation</vt:lpstr>
      <vt:lpstr>Group Members: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DLN </dc:title>
  <dc:creator>Ayush Somani</dc:creator>
  <cp:lastModifiedBy>Ayush Somani</cp:lastModifiedBy>
  <cp:revision>7</cp:revision>
  <dcterms:created xsi:type="dcterms:W3CDTF">2022-09-07T08:56:42Z</dcterms:created>
  <dcterms:modified xsi:type="dcterms:W3CDTF">2022-09-30T10:23:08Z</dcterms:modified>
</cp:coreProperties>
</file>