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00" r:id="rId1"/>
  </p:sldMasterIdLst>
  <p:notesMasterIdLst>
    <p:notesMasterId r:id="rId18"/>
  </p:notesMasterIdLst>
  <p:sldIdLst>
    <p:sldId id="256" r:id="rId2"/>
    <p:sldId id="258" r:id="rId3"/>
    <p:sldId id="260" r:id="rId4"/>
    <p:sldId id="267" r:id="rId5"/>
    <p:sldId id="270" r:id="rId6"/>
    <p:sldId id="272" r:id="rId7"/>
    <p:sldId id="269" r:id="rId8"/>
    <p:sldId id="271" r:id="rId9"/>
    <p:sldId id="273" r:id="rId10"/>
    <p:sldId id="257" r:id="rId11"/>
    <p:sldId id="268" r:id="rId12"/>
    <p:sldId id="262" r:id="rId13"/>
    <p:sldId id="263" r:id="rId14"/>
    <p:sldId id="265" r:id="rId15"/>
    <p:sldId id="266" r:id="rId16"/>
    <p:sldId id="274"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4817"/>
    <a:srgbClr val="A9A57C"/>
    <a:srgbClr val="7470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3" autoAdjust="0"/>
    <p:restoredTop sz="65295" autoAdjust="0"/>
  </p:normalViewPr>
  <p:slideViewPr>
    <p:cSldViewPr snapToGrid="0">
      <p:cViewPr varScale="1">
        <p:scale>
          <a:sx n="43" d="100"/>
          <a:sy n="43" d="100"/>
        </p:scale>
        <p:origin x="154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202002-3D8F-47D2-A2E3-C3164A07FC75}" type="datetimeFigureOut">
              <a:rPr lang="fr-FR" smtClean="0"/>
              <a:t>22/09/2023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03E97B-EC12-47B9-BFA0-44B85BE2F244}" type="slidenum">
              <a:rPr lang="fr-FR" smtClean="0"/>
              <a:t>‹N°›</a:t>
            </a:fld>
            <a:endParaRPr lang="fr-FR"/>
          </a:p>
        </p:txBody>
      </p:sp>
    </p:spTree>
    <p:extLst>
      <p:ext uri="{BB962C8B-B14F-4D97-AF65-F5344CB8AC3E}">
        <p14:creationId xmlns:p14="http://schemas.microsoft.com/office/powerpoint/2010/main" val="3241762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B03E97B-EC12-47B9-BFA0-44B85BE2F244}" type="slidenum">
              <a:rPr lang="fr-FR" smtClean="0"/>
              <a:t>9</a:t>
            </a:fld>
            <a:endParaRPr lang="fr-FR"/>
          </a:p>
        </p:txBody>
      </p:sp>
    </p:spTree>
    <p:extLst>
      <p:ext uri="{BB962C8B-B14F-4D97-AF65-F5344CB8AC3E}">
        <p14:creationId xmlns:p14="http://schemas.microsoft.com/office/powerpoint/2010/main" val="4230105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 the story </a:t>
            </a:r>
            <a:r>
              <a:rPr lang="fr-FR" dirty="0" err="1"/>
              <a:t>that</a:t>
            </a:r>
            <a:r>
              <a:rPr lang="fr-FR" dirty="0"/>
              <a:t> I </a:t>
            </a:r>
            <a:r>
              <a:rPr lang="fr-FR" dirty="0" err="1"/>
              <a:t>want</a:t>
            </a:r>
            <a:r>
              <a:rPr lang="fr-FR" dirty="0"/>
              <a:t> to </a:t>
            </a:r>
            <a:r>
              <a:rPr lang="fr-FR" dirty="0" err="1"/>
              <a:t>share</a:t>
            </a:r>
            <a:r>
              <a:rPr lang="fr-FR" dirty="0"/>
              <a:t> </a:t>
            </a:r>
            <a:r>
              <a:rPr lang="fr-FR" dirty="0" err="1"/>
              <a:t>with</a:t>
            </a:r>
            <a:r>
              <a:rPr lang="fr-FR" dirty="0"/>
              <a:t> </a:t>
            </a:r>
            <a:r>
              <a:rPr lang="fr-FR" dirty="0" err="1"/>
              <a:t>you</a:t>
            </a:r>
            <a:r>
              <a:rPr lang="fr-FR" dirty="0"/>
              <a:t>, </a:t>
            </a:r>
            <a:r>
              <a:rPr lang="fr-FR" dirty="0" err="1"/>
              <a:t>comes</a:t>
            </a:r>
            <a:r>
              <a:rPr lang="fr-FR" dirty="0"/>
              <a:t> </a:t>
            </a:r>
            <a:r>
              <a:rPr lang="fr-FR" dirty="0" err="1"/>
              <a:t>from</a:t>
            </a:r>
            <a:r>
              <a:rPr lang="fr-FR" dirty="0"/>
              <a:t> </a:t>
            </a:r>
            <a:r>
              <a:rPr lang="fr-FR" dirty="0" err="1"/>
              <a:t>my</a:t>
            </a:r>
            <a:r>
              <a:rPr lang="fr-FR" dirty="0"/>
              <a:t> </a:t>
            </a:r>
            <a:r>
              <a:rPr lang="fr-FR" dirty="0" err="1"/>
              <a:t>experience</a:t>
            </a:r>
            <a:r>
              <a:rPr lang="fr-FR" dirty="0"/>
              <a:t> as a </a:t>
            </a:r>
            <a:r>
              <a:rPr lang="fr-FR" dirty="0" err="1"/>
              <a:t>volunteer</a:t>
            </a:r>
            <a:r>
              <a:rPr lang="fr-FR" dirty="0"/>
              <a:t> in a </a:t>
            </a:r>
            <a:r>
              <a:rPr lang="fr-FR" dirty="0" err="1"/>
              <a:t>sanctuary</a:t>
            </a:r>
            <a:r>
              <a:rPr lang="fr-FR" dirty="0"/>
              <a:t> for </a:t>
            </a:r>
            <a:r>
              <a:rPr lang="fr-FR" dirty="0" err="1"/>
              <a:t>commonly</a:t>
            </a:r>
            <a:r>
              <a:rPr lang="fr-FR" dirty="0"/>
              <a:t> </a:t>
            </a:r>
            <a:r>
              <a:rPr lang="fr-FR" dirty="0" err="1"/>
              <a:t>known</a:t>
            </a:r>
            <a:r>
              <a:rPr lang="fr-FR" dirty="0"/>
              <a:t> </a:t>
            </a:r>
            <a:r>
              <a:rPr lang="fr-FR" dirty="0" err="1"/>
              <a:t>farmed-animals</a:t>
            </a:r>
            <a:r>
              <a:rPr lang="fr-FR" dirty="0"/>
              <a:t>….</a:t>
            </a:r>
          </a:p>
          <a:p>
            <a:endParaRPr lang="fr-FR" dirty="0"/>
          </a:p>
          <a:p>
            <a:r>
              <a:rPr lang="fr-FR" dirty="0"/>
              <a:t>So I </a:t>
            </a:r>
            <a:r>
              <a:rPr lang="fr-FR" dirty="0" err="1"/>
              <a:t>am</a:t>
            </a:r>
            <a:r>
              <a:rPr lang="fr-FR" dirty="0"/>
              <a:t> </a:t>
            </a:r>
            <a:r>
              <a:rPr lang="fr-FR" dirty="0" err="1"/>
              <a:t>taking</a:t>
            </a:r>
            <a:r>
              <a:rPr lang="fr-FR" dirty="0"/>
              <a:t> </a:t>
            </a:r>
            <a:r>
              <a:rPr lang="fr-FR" dirty="0" err="1"/>
              <a:t>you</a:t>
            </a:r>
            <a:r>
              <a:rPr lang="fr-FR" dirty="0"/>
              <a:t> to </a:t>
            </a:r>
            <a:r>
              <a:rPr lang="fr-FR" dirty="0" err="1"/>
              <a:t>Santuario</a:t>
            </a:r>
            <a:r>
              <a:rPr lang="fr-FR" dirty="0"/>
              <a:t> Gaia in Spain, in a </a:t>
            </a:r>
            <a:r>
              <a:rPr lang="fr-FR" dirty="0" err="1"/>
              <a:t>beautiful</a:t>
            </a:r>
            <a:r>
              <a:rPr lang="fr-FR" dirty="0"/>
              <a:t> </a:t>
            </a:r>
            <a:r>
              <a:rPr lang="fr-FR" dirty="0" err="1"/>
              <a:t>region</a:t>
            </a:r>
            <a:r>
              <a:rPr lang="fr-FR" dirty="0"/>
              <a:t> in the </a:t>
            </a:r>
            <a:r>
              <a:rPr lang="fr-FR" dirty="0" err="1"/>
              <a:t>Pyrenean</a:t>
            </a:r>
            <a:r>
              <a:rPr lang="fr-FR" dirty="0"/>
              <a:t> </a:t>
            </a:r>
            <a:r>
              <a:rPr lang="fr-FR" dirty="0" err="1"/>
              <a:t>mountains</a:t>
            </a:r>
            <a:r>
              <a:rPr lang="fr-FR" dirty="0"/>
              <a:t>. </a:t>
            </a:r>
          </a:p>
          <a:p>
            <a:endParaRPr lang="fr-FR" dirty="0"/>
          </a:p>
          <a:p>
            <a:r>
              <a:rPr lang="fr-FR" dirty="0"/>
              <a:t>The </a:t>
            </a:r>
            <a:r>
              <a:rPr lang="fr-FR" dirty="0" err="1"/>
              <a:t>sanctuary</a:t>
            </a:r>
            <a:r>
              <a:rPr lang="fr-FR" dirty="0"/>
              <a:t> </a:t>
            </a:r>
            <a:r>
              <a:rPr lang="fr-FR" dirty="0" err="1"/>
              <a:t>was</a:t>
            </a:r>
            <a:r>
              <a:rPr lang="fr-FR" dirty="0"/>
              <a:t> </a:t>
            </a:r>
            <a:r>
              <a:rPr lang="fr-FR" dirty="0" err="1"/>
              <a:t>founded</a:t>
            </a:r>
            <a:r>
              <a:rPr lang="fr-FR" dirty="0"/>
              <a:t> in 2013 by </a:t>
            </a:r>
            <a:r>
              <a:rPr lang="fr-FR" dirty="0" err="1"/>
              <a:t>two</a:t>
            </a:r>
            <a:r>
              <a:rPr lang="fr-FR" dirty="0"/>
              <a:t> </a:t>
            </a:r>
            <a:r>
              <a:rPr lang="fr-FR" dirty="0" err="1"/>
              <a:t>persons</a:t>
            </a:r>
            <a:r>
              <a:rPr lang="fr-FR" dirty="0"/>
              <a:t>, and </a:t>
            </a:r>
            <a:r>
              <a:rPr lang="fr-FR" dirty="0" err="1"/>
              <a:t>now</a:t>
            </a:r>
            <a:r>
              <a:rPr lang="fr-FR" dirty="0"/>
              <a:t> </a:t>
            </a:r>
            <a:r>
              <a:rPr lang="fr-FR" dirty="0" err="1"/>
              <a:t>it</a:t>
            </a:r>
            <a:r>
              <a:rPr lang="fr-FR" dirty="0"/>
              <a:t> </a:t>
            </a:r>
            <a:r>
              <a:rPr lang="fr-FR" dirty="0" err="1"/>
              <a:t>is</a:t>
            </a:r>
            <a:r>
              <a:rPr lang="fr-FR" dirty="0"/>
              <a:t> the </a:t>
            </a:r>
            <a:r>
              <a:rPr lang="fr-FR" dirty="0" err="1"/>
              <a:t>biggest</a:t>
            </a:r>
            <a:r>
              <a:rPr lang="fr-FR" dirty="0"/>
              <a:t> in Europe, in </a:t>
            </a:r>
            <a:r>
              <a:rPr lang="fr-FR" dirty="0" err="1"/>
              <a:t>terms</a:t>
            </a:r>
            <a:r>
              <a:rPr lang="fr-FR" dirty="0"/>
              <a:t> of </a:t>
            </a:r>
            <a:r>
              <a:rPr lang="fr-FR" dirty="0" err="1"/>
              <a:t>number</a:t>
            </a:r>
            <a:r>
              <a:rPr lang="fr-FR" dirty="0"/>
              <a:t> of </a:t>
            </a:r>
            <a:r>
              <a:rPr lang="fr-FR" dirty="0" err="1"/>
              <a:t>animals</a:t>
            </a:r>
            <a:r>
              <a:rPr lang="fr-FR" dirty="0"/>
              <a:t> </a:t>
            </a:r>
            <a:r>
              <a:rPr lang="fr-FR" dirty="0" err="1"/>
              <a:t>leaving</a:t>
            </a:r>
            <a:r>
              <a:rPr lang="fr-FR" dirty="0"/>
              <a:t> </a:t>
            </a:r>
            <a:r>
              <a:rPr lang="fr-FR" dirty="0" err="1"/>
              <a:t>there</a:t>
            </a:r>
            <a:r>
              <a:rPr lang="fr-FR" dirty="0"/>
              <a:t>. </a:t>
            </a:r>
          </a:p>
          <a:p>
            <a:endParaRPr lang="fr-FR" dirty="0"/>
          </a:p>
          <a:p>
            <a:r>
              <a:rPr lang="fr-FR" dirty="0"/>
              <a:t>I </a:t>
            </a:r>
            <a:r>
              <a:rPr lang="fr-FR" dirty="0" err="1"/>
              <a:t>want</a:t>
            </a:r>
            <a:r>
              <a:rPr lang="fr-FR" dirty="0"/>
              <a:t> to use </a:t>
            </a:r>
            <a:r>
              <a:rPr lang="fr-FR" dirty="0" err="1"/>
              <a:t>it</a:t>
            </a:r>
            <a:r>
              <a:rPr lang="fr-FR" dirty="0"/>
              <a:t> to </a:t>
            </a:r>
            <a:r>
              <a:rPr lang="fr-FR" dirty="0" err="1"/>
              <a:t>navigate</a:t>
            </a:r>
            <a:r>
              <a:rPr lang="fr-FR" dirty="0"/>
              <a:t> on the </a:t>
            </a:r>
            <a:r>
              <a:rPr lang="fr-FR" dirty="0" err="1"/>
              <a:t>diversity</a:t>
            </a:r>
            <a:r>
              <a:rPr lang="fr-FR" dirty="0"/>
              <a:t> </a:t>
            </a:r>
          </a:p>
        </p:txBody>
      </p:sp>
      <p:sp>
        <p:nvSpPr>
          <p:cNvPr id="4" name="Espace réservé du numéro de diapositive 3"/>
          <p:cNvSpPr>
            <a:spLocks noGrp="1"/>
          </p:cNvSpPr>
          <p:nvPr>
            <p:ph type="sldNum" sz="quarter" idx="5"/>
          </p:nvPr>
        </p:nvSpPr>
        <p:spPr/>
        <p:txBody>
          <a:bodyPr/>
          <a:lstStyle/>
          <a:p>
            <a:fld id="{8E28E1A1-DCD3-6B42-8EBC-336C08A45319}" type="slidenum">
              <a:rPr lang="fr-FR" smtClean="0"/>
              <a:t>12</a:t>
            </a:fld>
            <a:endParaRPr lang="fr-FR"/>
          </a:p>
        </p:txBody>
      </p:sp>
    </p:spTree>
    <p:extLst>
      <p:ext uri="{BB962C8B-B14F-4D97-AF65-F5344CB8AC3E}">
        <p14:creationId xmlns:p14="http://schemas.microsoft.com/office/powerpoint/2010/main" val="751759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dirty="0"/>
              <a:t>Moving </a:t>
            </a:r>
            <a:r>
              <a:rPr lang="fr-FR" sz="1200" b="1" dirty="0" err="1"/>
              <a:t>around</a:t>
            </a:r>
            <a:r>
              <a:rPr lang="fr-FR" sz="1200" b="1" dirty="0"/>
              <a:t> the </a:t>
            </a:r>
            <a:r>
              <a:rPr lang="fr-FR" sz="1200" b="1" dirty="0" err="1"/>
              <a:t>epistemic</a:t>
            </a:r>
            <a:r>
              <a:rPr lang="fr-FR" sz="1200" b="1" dirty="0"/>
              <a:t> </a:t>
            </a:r>
            <a:r>
              <a:rPr lang="fr-FR" sz="1200" b="1" dirty="0" err="1"/>
              <a:t>diversity</a:t>
            </a:r>
            <a:r>
              <a:rPr lang="fr-FR" sz="1200" b="1" dirty="0"/>
              <a:t> of the </a:t>
            </a:r>
            <a:r>
              <a:rPr lang="fr-FR" sz="1200" b="1" dirty="0" err="1"/>
              <a:t>word</a:t>
            </a:r>
            <a:r>
              <a:rPr lang="fr-FR" sz="1200" b="1" dirty="0"/>
              <a:t> animal </a:t>
            </a:r>
          </a:p>
          <a:p>
            <a:endParaRPr lang="fr-FR" sz="1200" b="1" dirty="0"/>
          </a:p>
          <a:p>
            <a:r>
              <a:rPr lang="fr-FR" sz="1200" b="0" dirty="0"/>
              <a:t>In </a:t>
            </a:r>
            <a:r>
              <a:rPr lang="fr-FR" sz="1200" b="0" dirty="0" err="1"/>
              <a:t>our</a:t>
            </a:r>
            <a:r>
              <a:rPr lang="fr-FR" sz="1200" b="0" dirty="0"/>
              <a:t> western </a:t>
            </a:r>
            <a:r>
              <a:rPr lang="fr-FR" sz="1200" b="0" dirty="0" err="1"/>
              <a:t>world,industrial</a:t>
            </a:r>
            <a:r>
              <a:rPr lang="fr-FR" sz="1200" b="0" dirty="0"/>
              <a:t> </a:t>
            </a:r>
            <a:r>
              <a:rPr lang="fr-FR" sz="1200" b="0" dirty="0" err="1"/>
              <a:t>farming</a:t>
            </a:r>
            <a:r>
              <a:rPr lang="fr-FR" sz="1200" b="0" dirty="0"/>
              <a:t> </a:t>
            </a:r>
            <a:r>
              <a:rPr lang="fr-FR" sz="1200" b="0" dirty="0" err="1"/>
              <a:t>is</a:t>
            </a:r>
            <a:r>
              <a:rPr lang="fr-FR" sz="1200" b="0" dirty="0"/>
              <a:t> </a:t>
            </a:r>
            <a:r>
              <a:rPr lang="fr-FR" sz="1200" b="0" dirty="0" err="1"/>
              <a:t>killing</a:t>
            </a:r>
            <a:r>
              <a:rPr lang="fr-FR" sz="1200" b="0" dirty="0"/>
              <a:t> billions and billions of </a:t>
            </a:r>
            <a:r>
              <a:rPr lang="fr-FR" sz="1200" b="0" dirty="0" err="1"/>
              <a:t>animals</a:t>
            </a:r>
            <a:r>
              <a:rPr lang="fr-FR" sz="1200" b="0" dirty="0"/>
              <a:t> </a:t>
            </a:r>
            <a:r>
              <a:rPr lang="fr-FR" sz="1200" b="0" dirty="0" err="1"/>
              <a:t>every</a:t>
            </a:r>
            <a:r>
              <a:rPr lang="fr-FR" sz="1200" b="0" dirty="0"/>
              <a:t> </a:t>
            </a:r>
            <a:r>
              <a:rPr lang="fr-FR" sz="1200" b="0" dirty="0" err="1"/>
              <a:t>year</a:t>
            </a:r>
            <a:r>
              <a:rPr lang="fr-FR" sz="1200" b="0" dirty="0"/>
              <a:t>. </a:t>
            </a:r>
          </a:p>
          <a:p>
            <a:endParaRPr lang="fr-FR" sz="1200" b="0" dirty="0"/>
          </a:p>
          <a:p>
            <a:r>
              <a:rPr lang="fr-FR" sz="1200" b="0" dirty="0"/>
              <a:t>For instance in Spain, the </a:t>
            </a:r>
            <a:r>
              <a:rPr lang="fr-FR" sz="1200" b="0" dirty="0" err="1"/>
              <a:t>growth</a:t>
            </a:r>
            <a:r>
              <a:rPr lang="fr-FR" sz="1200" b="0" dirty="0"/>
              <a:t> of </a:t>
            </a:r>
            <a:r>
              <a:rPr lang="fr-FR" sz="1200" b="0" dirty="0" err="1"/>
              <a:t>pig</a:t>
            </a:r>
            <a:r>
              <a:rPr lang="fr-FR" sz="1200" b="0" dirty="0"/>
              <a:t> </a:t>
            </a:r>
            <a:r>
              <a:rPr lang="fr-FR" sz="1200" b="0" dirty="0" err="1"/>
              <a:t>farming</a:t>
            </a:r>
            <a:r>
              <a:rPr lang="fr-FR" sz="1200" b="0" dirty="0"/>
              <a:t> </a:t>
            </a:r>
            <a:r>
              <a:rPr lang="fr-FR" sz="1200" b="0" dirty="0" err="1"/>
              <a:t>is</a:t>
            </a:r>
            <a:r>
              <a:rPr lang="fr-FR" sz="1200" b="0" dirty="0"/>
              <a:t> </a:t>
            </a:r>
            <a:r>
              <a:rPr lang="fr-FR" sz="1200" b="0" dirty="0" err="1"/>
              <a:t>enormous</a:t>
            </a:r>
            <a:r>
              <a:rPr lang="fr-FR" sz="1200" b="0" dirty="0"/>
              <a:t>. 50.7 million </a:t>
            </a:r>
            <a:r>
              <a:rPr lang="fr-FR" sz="1200" b="0" dirty="0" err="1"/>
              <a:t>pigs</a:t>
            </a:r>
            <a:r>
              <a:rPr lang="fr-FR" sz="1200" b="0" dirty="0"/>
              <a:t> </a:t>
            </a:r>
            <a:r>
              <a:rPr lang="fr-FR" sz="1200" b="0" dirty="0" err="1"/>
              <a:t>were</a:t>
            </a:r>
            <a:r>
              <a:rPr lang="fr-FR" sz="1200" b="0" dirty="0"/>
              <a:t> </a:t>
            </a:r>
            <a:r>
              <a:rPr lang="fr-FR" sz="1200" b="0" dirty="0" err="1"/>
              <a:t>killed</a:t>
            </a:r>
            <a:r>
              <a:rPr lang="fr-FR" sz="1200" b="0" dirty="0"/>
              <a:t> in 2017. </a:t>
            </a:r>
          </a:p>
          <a:p>
            <a:endParaRPr lang="fr-FR" sz="1200" b="0" dirty="0"/>
          </a:p>
          <a:p>
            <a:r>
              <a:rPr lang="fr-FR" sz="1200" b="0" dirty="0"/>
              <a:t>95% of </a:t>
            </a:r>
            <a:r>
              <a:rPr lang="fr-FR" sz="1200" b="0" dirty="0" err="1"/>
              <a:t>pigs</a:t>
            </a:r>
            <a:r>
              <a:rPr lang="fr-FR" sz="1200" b="0" dirty="0"/>
              <a:t> are </a:t>
            </a:r>
            <a:r>
              <a:rPr lang="fr-FR" sz="1200" b="0" dirty="0" err="1"/>
              <a:t>raised</a:t>
            </a:r>
            <a:r>
              <a:rPr lang="fr-FR" sz="1200" b="0" dirty="0"/>
              <a:t> in intensive </a:t>
            </a:r>
            <a:r>
              <a:rPr lang="fr-FR" sz="1200" b="0" dirty="0" err="1"/>
              <a:t>farms</a:t>
            </a:r>
            <a:r>
              <a:rPr lang="fr-FR" sz="1200" b="0" dirty="0"/>
              <a:t>.</a:t>
            </a:r>
          </a:p>
          <a:p>
            <a:endParaRPr lang="fr-FR" sz="1200" b="0" dirty="0"/>
          </a:p>
          <a:p>
            <a:r>
              <a:rPr lang="fr-FR" sz="1200" b="0" dirty="0"/>
              <a:t>One of the </a:t>
            </a:r>
            <a:r>
              <a:rPr lang="fr-FR" sz="1200" b="0" dirty="0" err="1"/>
              <a:t>usual</a:t>
            </a:r>
            <a:r>
              <a:rPr lang="fr-FR" sz="1200" b="0" dirty="0"/>
              <a:t> practice </a:t>
            </a:r>
            <a:r>
              <a:rPr lang="fr-FR" sz="1200" b="0" dirty="0" err="1"/>
              <a:t>is</a:t>
            </a:r>
            <a:r>
              <a:rPr lang="fr-FR" sz="1200" b="0" dirty="0"/>
              <a:t> to have </a:t>
            </a:r>
            <a:r>
              <a:rPr lang="fr-FR" sz="1200" b="0" dirty="0" err="1"/>
              <a:t>female</a:t>
            </a:r>
            <a:r>
              <a:rPr lang="fr-FR" sz="1200" b="0" dirty="0"/>
              <a:t> </a:t>
            </a:r>
            <a:r>
              <a:rPr lang="fr-FR" sz="1200" b="0" dirty="0" err="1"/>
              <a:t>pigs</a:t>
            </a:r>
            <a:r>
              <a:rPr lang="fr-FR" sz="1200" b="0" dirty="0"/>
              <a:t> </a:t>
            </a:r>
            <a:r>
              <a:rPr lang="fr-FR" sz="1200" b="0" dirty="0" err="1"/>
              <a:t>that</a:t>
            </a:r>
            <a:r>
              <a:rPr lang="fr-FR" sz="1200" b="0" dirty="0"/>
              <a:t> </a:t>
            </a:r>
            <a:r>
              <a:rPr lang="fr-FR" sz="1200" b="0" dirty="0" err="1"/>
              <a:t>give</a:t>
            </a:r>
            <a:r>
              <a:rPr lang="fr-FR" sz="1200" b="0" dirty="0"/>
              <a:t> </a:t>
            </a:r>
            <a:r>
              <a:rPr lang="fr-FR" sz="1200" b="0" dirty="0" err="1"/>
              <a:t>birth</a:t>
            </a:r>
            <a:r>
              <a:rPr lang="fr-FR" sz="1200" b="0" dirty="0"/>
              <a:t> to an </a:t>
            </a:r>
            <a:r>
              <a:rPr lang="fr-FR" sz="1200" b="0" dirty="0" err="1"/>
              <a:t>average</a:t>
            </a:r>
            <a:r>
              <a:rPr lang="fr-FR" sz="1200" b="0" dirty="0"/>
              <a:t> of 12-14 </a:t>
            </a:r>
            <a:r>
              <a:rPr lang="fr-FR" sz="1200" b="0" dirty="0" err="1"/>
              <a:t>piglets</a:t>
            </a:r>
            <a:r>
              <a:rPr lang="fr-FR" sz="1200" b="0" dirty="0"/>
              <a:t> per </a:t>
            </a:r>
            <a:r>
              <a:rPr lang="fr-FR" sz="1200" b="0" dirty="0" err="1"/>
              <a:t>litter</a:t>
            </a:r>
            <a:r>
              <a:rPr lang="fr-FR" sz="1200" b="0" dirty="0"/>
              <a:t>. </a:t>
            </a:r>
            <a:r>
              <a:rPr lang="fr-FR" sz="1200" b="0" dirty="0" err="1"/>
              <a:t>They</a:t>
            </a:r>
            <a:r>
              <a:rPr lang="fr-FR" sz="1200" b="0" dirty="0"/>
              <a:t> have power on </a:t>
            </a:r>
            <a:r>
              <a:rPr lang="fr-FR" sz="1200" b="0" dirty="0" err="1"/>
              <a:t>birth</a:t>
            </a:r>
            <a:endParaRPr lang="fr-FR" sz="1200" b="0" dirty="0"/>
          </a:p>
          <a:p>
            <a:r>
              <a:rPr lang="fr-FR" sz="1200" b="0" dirty="0"/>
              <a:t>A </a:t>
            </a:r>
            <a:r>
              <a:rPr lang="fr-FR" sz="1200" b="0" dirty="0" err="1"/>
              <a:t>common</a:t>
            </a:r>
            <a:r>
              <a:rPr lang="fr-FR" sz="1200" b="0" dirty="0"/>
              <a:t> practice in the </a:t>
            </a:r>
            <a:r>
              <a:rPr lang="fr-FR" sz="1200" b="0" dirty="0" err="1"/>
              <a:t>pork</a:t>
            </a:r>
            <a:r>
              <a:rPr lang="fr-FR" sz="1200" b="0" dirty="0"/>
              <a:t> </a:t>
            </a:r>
            <a:r>
              <a:rPr lang="fr-FR" sz="1200" b="0" dirty="0" err="1"/>
              <a:t>industry</a:t>
            </a:r>
            <a:r>
              <a:rPr lang="fr-FR" sz="1200" b="0" dirty="0"/>
              <a:t> </a:t>
            </a:r>
            <a:r>
              <a:rPr lang="fr-FR" sz="1200" b="0" dirty="0" err="1"/>
              <a:t>is</a:t>
            </a:r>
            <a:r>
              <a:rPr lang="fr-FR" sz="1200" b="0" dirty="0"/>
              <a:t> </a:t>
            </a:r>
            <a:r>
              <a:rPr lang="fr-FR" sz="1200" b="0" dirty="0" err="1"/>
              <a:t>also</a:t>
            </a:r>
            <a:r>
              <a:rPr lang="fr-FR" sz="1200" b="0" dirty="0"/>
              <a:t> to </a:t>
            </a:r>
            <a:r>
              <a:rPr lang="fr-FR" sz="1200" b="0" dirty="0" err="1"/>
              <a:t>cut</a:t>
            </a:r>
            <a:r>
              <a:rPr lang="fr-FR" sz="1200" b="0" dirty="0"/>
              <a:t> </a:t>
            </a:r>
            <a:r>
              <a:rPr lang="fr-FR" sz="1200" b="0" dirty="0" err="1"/>
              <a:t>their</a:t>
            </a:r>
            <a:r>
              <a:rPr lang="fr-FR" sz="1200" b="0" dirty="0"/>
              <a:t> </a:t>
            </a:r>
            <a:r>
              <a:rPr lang="fr-FR" sz="1200" b="0" dirty="0" err="1"/>
              <a:t>tails</a:t>
            </a:r>
            <a:r>
              <a:rPr lang="fr-FR" sz="1200" b="0" dirty="0"/>
              <a:t> (</a:t>
            </a:r>
            <a:r>
              <a:rPr lang="fr-FR" sz="1200" b="0" dirty="0" err="1"/>
              <a:t>tail</a:t>
            </a:r>
            <a:r>
              <a:rPr lang="fr-FR" sz="1200" b="0" dirty="0"/>
              <a:t> </a:t>
            </a:r>
            <a:r>
              <a:rPr lang="fr-FR" sz="1200" b="0" dirty="0" err="1"/>
              <a:t>docking</a:t>
            </a:r>
            <a:r>
              <a:rPr lang="fr-FR" sz="1200" b="0" dirty="0"/>
              <a:t>), in </a:t>
            </a:r>
            <a:r>
              <a:rPr lang="fr-FR" sz="1200" b="0" dirty="0" err="1"/>
              <a:t>order</a:t>
            </a:r>
            <a:r>
              <a:rPr lang="fr-FR" sz="1200" b="0" dirty="0"/>
              <a:t> to </a:t>
            </a:r>
            <a:r>
              <a:rPr lang="fr-FR" sz="1200" b="0" dirty="0" err="1"/>
              <a:t>reduce</a:t>
            </a:r>
            <a:r>
              <a:rPr lang="fr-FR" sz="1200" b="0" dirty="0"/>
              <a:t> </a:t>
            </a:r>
            <a:r>
              <a:rPr lang="fr-FR" sz="1200" b="0" dirty="0" err="1"/>
              <a:t>tail</a:t>
            </a:r>
            <a:r>
              <a:rPr lang="fr-FR" sz="1200" b="0" dirty="0"/>
              <a:t> </a:t>
            </a:r>
            <a:r>
              <a:rPr lang="fr-FR" sz="1200" b="0" dirty="0" err="1"/>
              <a:t>biting</a:t>
            </a:r>
            <a:r>
              <a:rPr lang="fr-FR" sz="1200" b="0" dirty="0"/>
              <a:t> in groups, </a:t>
            </a:r>
            <a:r>
              <a:rPr lang="fr-FR" sz="1200" b="0" dirty="0" err="1"/>
              <a:t>mainly</a:t>
            </a:r>
            <a:r>
              <a:rPr lang="fr-FR" sz="1200" b="0" dirty="0"/>
              <a:t> </a:t>
            </a:r>
            <a:r>
              <a:rPr lang="fr-FR" sz="1200" b="0" dirty="0" err="1"/>
              <a:t>because</a:t>
            </a:r>
            <a:r>
              <a:rPr lang="fr-FR" sz="1200" b="0" dirty="0"/>
              <a:t> of the </a:t>
            </a:r>
            <a:r>
              <a:rPr lang="fr-FR" sz="1200" b="0" dirty="0" err="1"/>
              <a:t>promiscuity</a:t>
            </a:r>
            <a:r>
              <a:rPr lang="fr-FR" sz="1200" b="0" dirty="0"/>
              <a:t> conditions. So in </a:t>
            </a:r>
            <a:r>
              <a:rPr lang="fr-FR" sz="1200" b="0" dirty="0" err="1"/>
              <a:t>this</a:t>
            </a:r>
            <a:r>
              <a:rPr lang="fr-FR" sz="1200" b="0" dirty="0"/>
              <a:t> system </a:t>
            </a:r>
            <a:r>
              <a:rPr lang="fr-FR" sz="1200" b="0" dirty="0" err="1"/>
              <a:t>we</a:t>
            </a:r>
            <a:r>
              <a:rPr lang="fr-FR" sz="1200" b="0" dirty="0"/>
              <a:t> have power over life. Life as a </a:t>
            </a:r>
            <a:r>
              <a:rPr lang="fr-FR" sz="1200" b="0" dirty="0" err="1"/>
              <a:t>quality</a:t>
            </a:r>
            <a:r>
              <a:rPr lang="fr-FR" sz="1200" b="0" dirty="0"/>
              <a:t>, but </a:t>
            </a:r>
            <a:r>
              <a:rPr lang="fr-FR" sz="1200" b="0" dirty="0" err="1"/>
              <a:t>also</a:t>
            </a:r>
            <a:r>
              <a:rPr lang="fr-FR" sz="1200" b="0" dirty="0"/>
              <a:t> as a duration… </a:t>
            </a:r>
          </a:p>
          <a:p>
            <a:r>
              <a:rPr lang="fr-FR" sz="1200" b="0" dirty="0" err="1"/>
              <a:t>We</a:t>
            </a:r>
            <a:r>
              <a:rPr lang="fr-FR" sz="1200" b="0" dirty="0"/>
              <a:t> </a:t>
            </a:r>
            <a:r>
              <a:rPr lang="fr-FR" sz="1200" b="0" dirty="0" err="1"/>
              <a:t>decide</a:t>
            </a:r>
            <a:r>
              <a:rPr lang="fr-FR" sz="1200" b="0" dirty="0"/>
              <a:t> </a:t>
            </a:r>
            <a:r>
              <a:rPr lang="fr-FR" sz="1200" b="0" dirty="0" err="1"/>
              <a:t>when</a:t>
            </a:r>
            <a:r>
              <a:rPr lang="fr-FR" sz="1200" b="0" dirty="0"/>
              <a:t> </a:t>
            </a:r>
            <a:r>
              <a:rPr lang="fr-FR" sz="1200" b="0" dirty="0" err="1"/>
              <a:t>animals</a:t>
            </a:r>
            <a:r>
              <a:rPr lang="fr-FR" sz="1200" b="0" dirty="0"/>
              <a:t> are big </a:t>
            </a:r>
            <a:r>
              <a:rPr lang="fr-FR" sz="1200" b="0" dirty="0" err="1"/>
              <a:t>enough</a:t>
            </a:r>
            <a:r>
              <a:rPr lang="fr-FR" sz="1200" b="0" dirty="0"/>
              <a:t> to </a:t>
            </a:r>
            <a:r>
              <a:rPr lang="fr-FR" sz="1200" b="0" dirty="0" err="1"/>
              <a:t>be</a:t>
            </a:r>
            <a:r>
              <a:rPr lang="fr-FR" sz="1200" b="0" dirty="0"/>
              <a:t> sent to </a:t>
            </a:r>
            <a:r>
              <a:rPr lang="fr-FR" sz="1200" b="0" dirty="0" err="1"/>
              <a:t>slaughterhouses</a:t>
            </a:r>
            <a:r>
              <a:rPr lang="fr-FR" sz="1200" b="0" dirty="0"/>
              <a:t>, </a:t>
            </a:r>
            <a:r>
              <a:rPr lang="fr-FR" sz="1200" b="0" dirty="0" err="1"/>
              <a:t>generally</a:t>
            </a:r>
            <a:r>
              <a:rPr lang="fr-FR" sz="1200" b="0" dirty="0"/>
              <a:t> </a:t>
            </a:r>
            <a:r>
              <a:rPr lang="fr-FR" sz="1200" b="0" dirty="0" err="1"/>
              <a:t>before</a:t>
            </a:r>
            <a:r>
              <a:rPr lang="fr-FR" sz="1200" b="0" dirty="0"/>
              <a:t> the </a:t>
            </a:r>
            <a:r>
              <a:rPr lang="fr-FR" sz="1200" b="0" dirty="0" err="1"/>
              <a:t>age</a:t>
            </a:r>
            <a:r>
              <a:rPr lang="fr-FR" sz="1200" b="0" dirty="0"/>
              <a:t> of </a:t>
            </a:r>
            <a:r>
              <a:rPr lang="fr-FR" sz="1200" b="0" dirty="0" err="1"/>
              <a:t>two</a:t>
            </a:r>
            <a:r>
              <a:rPr lang="fr-FR" sz="1200" b="0" dirty="0"/>
              <a:t>….  Power over </a:t>
            </a:r>
            <a:r>
              <a:rPr lang="fr-FR" sz="1200" b="0" dirty="0" err="1"/>
              <a:t>their</a:t>
            </a:r>
            <a:r>
              <a:rPr lang="fr-FR" sz="1200" b="0" dirty="0"/>
              <a:t> </a:t>
            </a:r>
            <a:r>
              <a:rPr lang="fr-FR" sz="1200" b="0" dirty="0" err="1"/>
              <a:t>death</a:t>
            </a:r>
            <a:r>
              <a:rPr lang="fr-FR" sz="1200" b="0" dirty="0"/>
              <a:t>.</a:t>
            </a:r>
          </a:p>
          <a:p>
            <a:endParaRPr lang="fr-FR" dirty="0"/>
          </a:p>
          <a:p>
            <a:r>
              <a:rPr lang="fr-FR" dirty="0"/>
              <a:t>Liam </a:t>
            </a:r>
            <a:r>
              <a:rPr lang="fr-FR" dirty="0" err="1"/>
              <a:t>was</a:t>
            </a:r>
            <a:r>
              <a:rPr lang="fr-FR" dirty="0"/>
              <a:t> </a:t>
            </a:r>
            <a:r>
              <a:rPr lang="fr-FR" dirty="0" err="1"/>
              <a:t>born</a:t>
            </a:r>
            <a:r>
              <a:rPr lang="fr-FR" dirty="0"/>
              <a:t> in one of </a:t>
            </a:r>
            <a:r>
              <a:rPr lang="fr-FR" dirty="0" err="1"/>
              <a:t>these</a:t>
            </a:r>
            <a:r>
              <a:rPr lang="fr-FR" dirty="0"/>
              <a:t> intensive </a:t>
            </a:r>
            <a:r>
              <a:rPr lang="fr-FR" dirty="0" err="1"/>
              <a:t>farm</a:t>
            </a:r>
            <a:r>
              <a:rPr lang="fr-FR" dirty="0"/>
              <a:t>, and </a:t>
            </a:r>
            <a:r>
              <a:rPr lang="fr-FR" dirty="0" err="1"/>
              <a:t>he</a:t>
            </a:r>
            <a:r>
              <a:rPr lang="fr-FR" dirty="0"/>
              <a:t> </a:t>
            </a:r>
            <a:r>
              <a:rPr lang="fr-FR" dirty="0" err="1"/>
              <a:t>was</a:t>
            </a:r>
            <a:r>
              <a:rPr lang="fr-FR" dirty="0"/>
              <a:t> </a:t>
            </a:r>
            <a:r>
              <a:rPr lang="fr-FR" dirty="0" err="1"/>
              <a:t>born</a:t>
            </a:r>
            <a:r>
              <a:rPr lang="fr-FR" dirty="0"/>
              <a:t> </a:t>
            </a:r>
            <a:r>
              <a:rPr lang="fr-FR" dirty="0" err="1"/>
              <a:t>with</a:t>
            </a:r>
            <a:r>
              <a:rPr lang="fr-FR" dirty="0"/>
              <a:t> a </a:t>
            </a:r>
            <a:r>
              <a:rPr lang="fr-FR" dirty="0" err="1"/>
              <a:t>problem</a:t>
            </a:r>
            <a:r>
              <a:rPr lang="fr-FR" dirty="0"/>
              <a:t> </a:t>
            </a:r>
            <a:r>
              <a:rPr lang="fr-FR" dirty="0" err="1"/>
              <a:t>with</a:t>
            </a:r>
            <a:r>
              <a:rPr lang="fr-FR" dirty="0"/>
              <a:t> </a:t>
            </a:r>
            <a:r>
              <a:rPr lang="fr-FR" dirty="0" err="1"/>
              <a:t>its</a:t>
            </a:r>
            <a:r>
              <a:rPr lang="fr-FR" dirty="0"/>
              <a:t> back legs : </a:t>
            </a:r>
            <a:r>
              <a:rPr lang="fr-FR" dirty="0" err="1"/>
              <a:t>they</a:t>
            </a:r>
            <a:r>
              <a:rPr lang="fr-FR" dirty="0"/>
              <a:t> </a:t>
            </a:r>
            <a:r>
              <a:rPr lang="fr-FR" dirty="0" err="1"/>
              <a:t>were</a:t>
            </a:r>
            <a:r>
              <a:rPr lang="fr-FR" dirty="0"/>
              <a:t> open and  </a:t>
            </a:r>
            <a:r>
              <a:rPr lang="fr-FR" dirty="0" err="1"/>
              <a:t>he</a:t>
            </a:r>
            <a:r>
              <a:rPr lang="fr-FR" dirty="0"/>
              <a:t> </a:t>
            </a:r>
            <a:r>
              <a:rPr lang="fr-FR" dirty="0" err="1"/>
              <a:t>couldn’t</a:t>
            </a:r>
            <a:r>
              <a:rPr lang="fr-FR" dirty="0"/>
              <a:t> stand. </a:t>
            </a:r>
            <a:r>
              <a:rPr lang="fr-FR" dirty="0" err="1"/>
              <a:t>What</a:t>
            </a:r>
            <a:r>
              <a:rPr lang="fr-FR" dirty="0"/>
              <a:t> </a:t>
            </a:r>
            <a:r>
              <a:rPr lang="fr-FR" dirty="0" err="1"/>
              <a:t>farmers</a:t>
            </a:r>
            <a:r>
              <a:rPr lang="fr-FR" dirty="0"/>
              <a:t> do in </a:t>
            </a:r>
            <a:r>
              <a:rPr lang="fr-FR" dirty="0" err="1"/>
              <a:t>this</a:t>
            </a:r>
            <a:r>
              <a:rPr lang="fr-FR" dirty="0"/>
              <a:t> situation, </a:t>
            </a:r>
            <a:r>
              <a:rPr lang="fr-FR" dirty="0" err="1"/>
              <a:t>is</a:t>
            </a:r>
            <a:r>
              <a:rPr lang="fr-FR" dirty="0"/>
              <a:t> </a:t>
            </a:r>
            <a:r>
              <a:rPr lang="fr-FR" dirty="0" err="1"/>
              <a:t>they</a:t>
            </a:r>
            <a:r>
              <a:rPr lang="fr-FR" dirty="0"/>
              <a:t> put a </a:t>
            </a:r>
            <a:r>
              <a:rPr lang="fr-FR" dirty="0" err="1"/>
              <a:t>ribbon</a:t>
            </a:r>
            <a:r>
              <a:rPr lang="fr-FR" dirty="0"/>
              <a:t> to </a:t>
            </a:r>
            <a:r>
              <a:rPr lang="fr-FR" dirty="0" err="1"/>
              <a:t>keep</a:t>
            </a:r>
            <a:r>
              <a:rPr lang="fr-FR" dirty="0"/>
              <a:t> the legs </a:t>
            </a:r>
            <a:r>
              <a:rPr lang="fr-FR" dirty="0" err="1"/>
              <a:t>together</a:t>
            </a:r>
            <a:r>
              <a:rPr lang="fr-FR" dirty="0"/>
              <a:t>. </a:t>
            </a:r>
          </a:p>
          <a:p>
            <a:r>
              <a:rPr lang="fr-FR" dirty="0"/>
              <a:t>But as Liam </a:t>
            </a:r>
            <a:r>
              <a:rPr lang="fr-FR" dirty="0" err="1"/>
              <a:t>was</a:t>
            </a:r>
            <a:r>
              <a:rPr lang="fr-FR" dirty="0"/>
              <a:t> </a:t>
            </a:r>
            <a:r>
              <a:rPr lang="fr-FR" dirty="0" err="1"/>
              <a:t>growing</a:t>
            </a:r>
            <a:r>
              <a:rPr lang="fr-FR" dirty="0"/>
              <a:t>, the </a:t>
            </a:r>
            <a:r>
              <a:rPr lang="fr-FR" dirty="0" err="1"/>
              <a:t>ribbon</a:t>
            </a:r>
            <a:r>
              <a:rPr lang="fr-FR" dirty="0"/>
              <a:t> </a:t>
            </a:r>
            <a:r>
              <a:rPr lang="fr-FR" dirty="0" err="1"/>
              <a:t>got</a:t>
            </a:r>
            <a:r>
              <a:rPr lang="fr-FR" dirty="0"/>
              <a:t> </a:t>
            </a:r>
            <a:r>
              <a:rPr lang="fr-FR" dirty="0" err="1"/>
              <a:t>nailed</a:t>
            </a:r>
            <a:r>
              <a:rPr lang="fr-FR" dirty="0"/>
              <a:t> in the </a:t>
            </a:r>
            <a:r>
              <a:rPr lang="fr-FR" dirty="0" err="1"/>
              <a:t>flesh</a:t>
            </a:r>
            <a:r>
              <a:rPr lang="fr-FR" dirty="0"/>
              <a:t>. It </a:t>
            </a:r>
            <a:r>
              <a:rPr lang="fr-FR" dirty="0" err="1"/>
              <a:t>provocated</a:t>
            </a:r>
            <a:r>
              <a:rPr lang="fr-FR" dirty="0"/>
              <a:t> an infection and </a:t>
            </a:r>
            <a:r>
              <a:rPr lang="fr-FR" dirty="0" err="1"/>
              <a:t>they</a:t>
            </a:r>
            <a:r>
              <a:rPr lang="fr-FR" dirty="0"/>
              <a:t> </a:t>
            </a:r>
            <a:r>
              <a:rPr lang="fr-FR" dirty="0" err="1"/>
              <a:t>had</a:t>
            </a:r>
            <a:r>
              <a:rPr lang="fr-FR" dirty="0"/>
              <a:t> to </a:t>
            </a:r>
            <a:r>
              <a:rPr lang="fr-FR" dirty="0" err="1"/>
              <a:t>amputate</a:t>
            </a:r>
            <a:r>
              <a:rPr lang="fr-FR" dirty="0"/>
              <a:t> </a:t>
            </a:r>
            <a:r>
              <a:rPr lang="fr-FR" dirty="0" err="1"/>
              <a:t>his</a:t>
            </a:r>
            <a:r>
              <a:rPr lang="fr-FR" dirty="0"/>
              <a:t> leg. </a:t>
            </a:r>
            <a:r>
              <a:rPr lang="fr-FR" dirty="0" err="1"/>
              <a:t>They</a:t>
            </a:r>
            <a:r>
              <a:rPr lang="fr-FR" dirty="0"/>
              <a:t> </a:t>
            </a:r>
            <a:r>
              <a:rPr lang="fr-FR" dirty="0" err="1"/>
              <a:t>probably</a:t>
            </a:r>
            <a:r>
              <a:rPr lang="fr-FR" dirty="0"/>
              <a:t> </a:t>
            </a:r>
            <a:r>
              <a:rPr lang="fr-FR" dirty="0" err="1"/>
              <a:t>did</a:t>
            </a:r>
            <a:r>
              <a:rPr lang="fr-FR" dirty="0"/>
              <a:t> </a:t>
            </a:r>
            <a:r>
              <a:rPr lang="fr-FR" dirty="0" err="1"/>
              <a:t>that</a:t>
            </a:r>
            <a:r>
              <a:rPr lang="fr-FR" dirty="0"/>
              <a:t> </a:t>
            </a:r>
            <a:r>
              <a:rPr lang="fr-FR" dirty="0" err="1"/>
              <a:t>without</a:t>
            </a:r>
            <a:r>
              <a:rPr lang="fr-FR" dirty="0"/>
              <a:t> </a:t>
            </a:r>
            <a:r>
              <a:rPr lang="fr-FR" dirty="0" err="1"/>
              <a:t>anestesia</a:t>
            </a:r>
            <a:r>
              <a:rPr lang="fr-FR" dirty="0"/>
              <a:t>. </a:t>
            </a:r>
          </a:p>
          <a:p>
            <a:endParaRPr lang="fr-FR" dirty="0"/>
          </a:p>
          <a:p>
            <a:r>
              <a:rPr lang="fr-FR" dirty="0"/>
              <a:t>In </a:t>
            </a:r>
            <a:r>
              <a:rPr lang="fr-FR" dirty="0" err="1"/>
              <a:t>this</a:t>
            </a:r>
            <a:r>
              <a:rPr lang="fr-FR" dirty="0"/>
              <a:t> story, </a:t>
            </a:r>
            <a:r>
              <a:rPr lang="fr-FR" dirty="0" err="1"/>
              <a:t>animal’s</a:t>
            </a:r>
            <a:r>
              <a:rPr lang="fr-FR" dirty="0"/>
              <a:t> life </a:t>
            </a:r>
            <a:r>
              <a:rPr lang="fr-FR" dirty="0" err="1"/>
              <a:t>is</a:t>
            </a:r>
            <a:r>
              <a:rPr lang="fr-FR" dirty="0"/>
              <a:t> </a:t>
            </a:r>
            <a:r>
              <a:rPr lang="fr-FR" dirty="0" err="1"/>
              <a:t>commodified</a:t>
            </a:r>
            <a:r>
              <a:rPr lang="fr-FR" dirty="0"/>
              <a:t>. </a:t>
            </a:r>
            <a:r>
              <a:rPr lang="fr-FR" dirty="0" err="1"/>
              <a:t>Liam’s</a:t>
            </a:r>
            <a:r>
              <a:rPr lang="fr-FR" dirty="0"/>
              <a:t> life </a:t>
            </a:r>
            <a:r>
              <a:rPr lang="fr-FR" dirty="0" err="1"/>
              <a:t>does</a:t>
            </a:r>
            <a:r>
              <a:rPr lang="fr-FR" dirty="0"/>
              <a:t> not </a:t>
            </a:r>
            <a:r>
              <a:rPr lang="fr-FR" dirty="0" err="1"/>
              <a:t>belong</a:t>
            </a:r>
            <a:r>
              <a:rPr lang="fr-FR" dirty="0"/>
              <a:t> to </a:t>
            </a:r>
            <a:r>
              <a:rPr lang="fr-FR" dirty="0" err="1"/>
              <a:t>him</a:t>
            </a:r>
            <a:r>
              <a:rPr lang="fr-FR" dirty="0"/>
              <a:t>, but to a </a:t>
            </a:r>
            <a:r>
              <a:rPr lang="fr-FR" dirty="0" err="1"/>
              <a:t>farmer</a:t>
            </a:r>
            <a:r>
              <a:rPr lang="fr-FR" dirty="0"/>
              <a:t>. The </a:t>
            </a:r>
            <a:r>
              <a:rPr lang="fr-FR" dirty="0" err="1"/>
              <a:t>farmer</a:t>
            </a:r>
            <a:r>
              <a:rPr lang="fr-FR" dirty="0"/>
              <a:t> </a:t>
            </a:r>
            <a:r>
              <a:rPr lang="fr-FR" dirty="0" err="1"/>
              <a:t>expect</a:t>
            </a:r>
            <a:r>
              <a:rPr lang="fr-FR" dirty="0"/>
              <a:t> to </a:t>
            </a:r>
            <a:r>
              <a:rPr lang="fr-FR" dirty="0" err="1"/>
              <a:t>get</a:t>
            </a:r>
            <a:r>
              <a:rPr lang="fr-FR" dirty="0"/>
              <a:t> a </a:t>
            </a:r>
            <a:r>
              <a:rPr lang="fr-FR" dirty="0" err="1"/>
              <a:t>salary</a:t>
            </a:r>
            <a:r>
              <a:rPr lang="fr-FR" dirty="0"/>
              <a:t>, but </a:t>
            </a:r>
            <a:r>
              <a:rPr lang="fr-FR" dirty="0" err="1"/>
              <a:t>he</a:t>
            </a:r>
            <a:r>
              <a:rPr lang="fr-FR" dirty="0"/>
              <a:t> </a:t>
            </a:r>
            <a:r>
              <a:rPr lang="fr-FR" dirty="0" err="1"/>
              <a:t>also</a:t>
            </a:r>
            <a:r>
              <a:rPr lang="fr-FR" dirty="0"/>
              <a:t> </a:t>
            </a:r>
            <a:r>
              <a:rPr lang="fr-FR" dirty="0" err="1"/>
              <a:t>knows</a:t>
            </a:r>
            <a:r>
              <a:rPr lang="fr-FR" dirty="0"/>
              <a:t> </a:t>
            </a:r>
            <a:r>
              <a:rPr lang="fr-FR" dirty="0" err="1"/>
              <a:t>he</a:t>
            </a:r>
            <a:r>
              <a:rPr lang="fr-FR" dirty="0"/>
              <a:t> </a:t>
            </a:r>
            <a:r>
              <a:rPr lang="fr-FR" dirty="0" err="1"/>
              <a:t>might</a:t>
            </a:r>
            <a:r>
              <a:rPr lang="fr-FR" dirty="0"/>
              <a:t> face </a:t>
            </a:r>
            <a:r>
              <a:rPr lang="fr-FR" dirty="0" err="1"/>
              <a:t>economic</a:t>
            </a:r>
            <a:r>
              <a:rPr lang="fr-FR" dirty="0"/>
              <a:t> </a:t>
            </a:r>
            <a:r>
              <a:rPr lang="fr-FR" dirty="0" err="1"/>
              <a:t>losses</a:t>
            </a:r>
            <a:r>
              <a:rPr lang="fr-FR" dirty="0"/>
              <a:t>. </a:t>
            </a:r>
            <a:r>
              <a:rPr lang="fr-FR" dirty="0" err="1"/>
              <a:t>farmer</a:t>
            </a:r>
            <a:r>
              <a:rPr lang="fr-FR" dirty="0"/>
              <a:t>. </a:t>
            </a:r>
            <a:r>
              <a:rPr lang="fr-FR" dirty="0" err="1"/>
              <a:t>Liam’s</a:t>
            </a:r>
            <a:r>
              <a:rPr lang="fr-FR" dirty="0"/>
              <a:t> </a:t>
            </a:r>
            <a:r>
              <a:rPr lang="fr-FR" dirty="0" err="1"/>
              <a:t>disability</a:t>
            </a:r>
            <a:r>
              <a:rPr lang="fr-FR" dirty="0"/>
              <a:t> has a </a:t>
            </a:r>
            <a:r>
              <a:rPr lang="fr-FR" dirty="0" err="1"/>
              <a:t>cost</a:t>
            </a:r>
            <a:r>
              <a:rPr lang="fr-FR" dirty="0"/>
              <a:t>, </a:t>
            </a:r>
            <a:r>
              <a:rPr lang="fr-FR" dirty="0" err="1"/>
              <a:t>so</a:t>
            </a:r>
            <a:r>
              <a:rPr lang="fr-FR" dirty="0"/>
              <a:t> </a:t>
            </a:r>
            <a:r>
              <a:rPr lang="fr-FR" dirty="0" err="1"/>
              <a:t>he</a:t>
            </a:r>
            <a:r>
              <a:rPr lang="fr-FR" dirty="0"/>
              <a:t> </a:t>
            </a:r>
            <a:r>
              <a:rPr lang="fr-FR" dirty="0" err="1"/>
              <a:t>was</a:t>
            </a:r>
            <a:r>
              <a:rPr lang="fr-FR" dirty="0"/>
              <a:t> about to </a:t>
            </a:r>
            <a:r>
              <a:rPr lang="fr-FR" dirty="0" err="1"/>
              <a:t>be</a:t>
            </a:r>
            <a:r>
              <a:rPr lang="fr-FR" dirty="0"/>
              <a:t> </a:t>
            </a:r>
            <a:r>
              <a:rPr lang="fr-FR" dirty="0" err="1"/>
              <a:t>killed</a:t>
            </a:r>
            <a:r>
              <a:rPr lang="fr-FR" dirty="0"/>
              <a:t> at the </a:t>
            </a:r>
            <a:r>
              <a:rPr lang="fr-FR" dirty="0" err="1"/>
              <a:t>farm</a:t>
            </a:r>
            <a:r>
              <a:rPr lang="fr-FR" dirty="0"/>
              <a:t>. </a:t>
            </a:r>
          </a:p>
          <a:p>
            <a:r>
              <a:rPr lang="fr-FR" dirty="0"/>
              <a:t>But in </a:t>
            </a:r>
            <a:r>
              <a:rPr lang="fr-FR" dirty="0" err="1"/>
              <a:t>that</a:t>
            </a:r>
            <a:r>
              <a:rPr lang="fr-FR" dirty="0"/>
              <a:t> case, the </a:t>
            </a:r>
            <a:r>
              <a:rPr lang="fr-FR" dirty="0" err="1"/>
              <a:t>farmer</a:t>
            </a:r>
            <a:r>
              <a:rPr lang="fr-FR" dirty="0"/>
              <a:t> </a:t>
            </a:r>
            <a:r>
              <a:rPr lang="fr-FR" dirty="0" err="1"/>
              <a:t>got</a:t>
            </a:r>
            <a:r>
              <a:rPr lang="fr-FR" dirty="0"/>
              <a:t> in contact </a:t>
            </a:r>
            <a:r>
              <a:rPr lang="fr-FR" dirty="0" err="1"/>
              <a:t>with</a:t>
            </a:r>
            <a:r>
              <a:rPr lang="fr-FR" dirty="0"/>
              <a:t> the </a:t>
            </a:r>
            <a:r>
              <a:rPr lang="fr-FR" dirty="0" err="1"/>
              <a:t>founders</a:t>
            </a:r>
            <a:r>
              <a:rPr lang="fr-FR" dirty="0"/>
              <a:t> of </a:t>
            </a:r>
            <a:r>
              <a:rPr lang="fr-FR" dirty="0" err="1"/>
              <a:t>Sanctuary</a:t>
            </a:r>
            <a:r>
              <a:rPr lang="fr-FR" dirty="0"/>
              <a:t> Gaia, and </a:t>
            </a:r>
            <a:r>
              <a:rPr lang="fr-FR" dirty="0" err="1"/>
              <a:t>accepted</a:t>
            </a:r>
            <a:r>
              <a:rPr lang="fr-FR" dirty="0"/>
              <a:t> to let </a:t>
            </a:r>
            <a:r>
              <a:rPr lang="fr-FR" dirty="0" err="1"/>
              <a:t>him</a:t>
            </a:r>
            <a:r>
              <a:rPr lang="fr-FR" dirty="0"/>
              <a:t> go… </a:t>
            </a:r>
          </a:p>
        </p:txBody>
      </p:sp>
      <p:sp>
        <p:nvSpPr>
          <p:cNvPr id="4" name="Espace réservé du numéro de diapositive 3"/>
          <p:cNvSpPr>
            <a:spLocks noGrp="1"/>
          </p:cNvSpPr>
          <p:nvPr>
            <p:ph type="sldNum" sz="quarter" idx="5"/>
          </p:nvPr>
        </p:nvSpPr>
        <p:spPr/>
        <p:txBody>
          <a:bodyPr/>
          <a:lstStyle/>
          <a:p>
            <a:fld id="{8E28E1A1-DCD3-6B42-8EBC-336C08A45319}" type="slidenum">
              <a:rPr lang="fr-FR" smtClean="0"/>
              <a:t>13</a:t>
            </a:fld>
            <a:endParaRPr lang="fr-FR"/>
          </a:p>
        </p:txBody>
      </p:sp>
    </p:spTree>
    <p:extLst>
      <p:ext uri="{BB962C8B-B14F-4D97-AF65-F5344CB8AC3E}">
        <p14:creationId xmlns:p14="http://schemas.microsoft.com/office/powerpoint/2010/main" val="606011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Contesting</a:t>
            </a:r>
            <a:r>
              <a:rPr lang="fr-FR" dirty="0"/>
              <a:t> </a:t>
            </a:r>
            <a:r>
              <a:rPr lang="fr-FR" dirty="0" err="1"/>
              <a:t>this</a:t>
            </a:r>
            <a:r>
              <a:rPr lang="fr-FR" dirty="0"/>
              <a:t> </a:t>
            </a:r>
            <a:r>
              <a:rPr lang="fr-FR" dirty="0" err="1"/>
              <a:t>category</a:t>
            </a:r>
            <a:r>
              <a:rPr lang="fr-FR" dirty="0"/>
              <a:t> of animal as a </a:t>
            </a:r>
            <a:r>
              <a:rPr lang="fr-FR" dirty="0" err="1"/>
              <a:t>commodity</a:t>
            </a:r>
            <a:r>
              <a:rPr lang="fr-FR" dirty="0"/>
              <a:t>…. The </a:t>
            </a:r>
            <a:r>
              <a:rPr lang="fr-FR" dirty="0" err="1"/>
              <a:t>sanctuary</a:t>
            </a:r>
            <a:r>
              <a:rPr lang="fr-FR" dirty="0"/>
              <a:t> </a:t>
            </a:r>
            <a:r>
              <a:rPr lang="fr-FR" dirty="0" err="1"/>
              <a:t>is</a:t>
            </a:r>
            <a:r>
              <a:rPr lang="fr-FR" dirty="0"/>
              <a:t> </a:t>
            </a:r>
            <a:r>
              <a:rPr lang="fr-FR" dirty="0" err="1"/>
              <a:t>now</a:t>
            </a:r>
            <a:r>
              <a:rPr lang="fr-FR" dirty="0"/>
              <a:t> </a:t>
            </a:r>
            <a:r>
              <a:rPr lang="fr-FR" dirty="0" err="1"/>
              <a:t>considering</a:t>
            </a:r>
            <a:r>
              <a:rPr lang="fr-FR" dirty="0"/>
              <a:t> </a:t>
            </a:r>
            <a:r>
              <a:rPr lang="fr-FR" dirty="0" err="1"/>
              <a:t>Liam’s</a:t>
            </a:r>
            <a:r>
              <a:rPr lang="fr-FR" dirty="0"/>
              <a:t> life as a value. </a:t>
            </a:r>
          </a:p>
          <a:p>
            <a:r>
              <a:rPr lang="fr-FR" dirty="0" err="1"/>
              <a:t>His</a:t>
            </a:r>
            <a:r>
              <a:rPr lang="fr-FR" dirty="0"/>
              <a:t> life </a:t>
            </a:r>
            <a:r>
              <a:rPr lang="fr-FR" dirty="0" err="1"/>
              <a:t>counts</a:t>
            </a:r>
            <a:r>
              <a:rPr lang="fr-FR" dirty="0"/>
              <a:t> for </a:t>
            </a:r>
            <a:r>
              <a:rPr lang="fr-FR" dirty="0" err="1"/>
              <a:t>him</a:t>
            </a:r>
            <a:r>
              <a:rPr lang="fr-FR" dirty="0"/>
              <a:t>, as </a:t>
            </a:r>
            <a:r>
              <a:rPr lang="fr-FR" dirty="0" err="1"/>
              <a:t>much</a:t>
            </a:r>
            <a:r>
              <a:rPr lang="fr-FR" dirty="0"/>
              <a:t> as </a:t>
            </a:r>
            <a:r>
              <a:rPr lang="fr-FR" dirty="0" err="1"/>
              <a:t>it</a:t>
            </a:r>
            <a:r>
              <a:rPr lang="fr-FR" dirty="0"/>
              <a:t>  </a:t>
            </a:r>
            <a:r>
              <a:rPr lang="fr-FR" dirty="0" err="1"/>
              <a:t>may</a:t>
            </a:r>
            <a:r>
              <a:rPr lang="fr-FR" dirty="0"/>
              <a:t> count for us. </a:t>
            </a:r>
          </a:p>
          <a:p>
            <a:endParaRPr lang="fr-FR" dirty="0"/>
          </a:p>
          <a:p>
            <a:r>
              <a:rPr lang="fr-FR" dirty="0"/>
              <a:t>Liam </a:t>
            </a:r>
            <a:r>
              <a:rPr lang="fr-FR" dirty="0" err="1"/>
              <a:t>is</a:t>
            </a:r>
            <a:r>
              <a:rPr lang="fr-FR" dirty="0"/>
              <a:t> </a:t>
            </a:r>
            <a:r>
              <a:rPr lang="fr-FR" dirty="0" err="1"/>
              <a:t>now</a:t>
            </a:r>
            <a:r>
              <a:rPr lang="fr-FR" dirty="0"/>
              <a:t> 4 </a:t>
            </a:r>
            <a:r>
              <a:rPr lang="fr-FR" dirty="0" err="1"/>
              <a:t>years</a:t>
            </a:r>
            <a:r>
              <a:rPr lang="fr-FR" dirty="0"/>
              <a:t> </a:t>
            </a:r>
            <a:r>
              <a:rPr lang="fr-FR" dirty="0" err="1"/>
              <a:t>old</a:t>
            </a:r>
            <a:r>
              <a:rPr lang="fr-FR" dirty="0"/>
              <a:t>. </a:t>
            </a:r>
          </a:p>
          <a:p>
            <a:r>
              <a:rPr lang="fr-FR" dirty="0"/>
              <a:t>He </a:t>
            </a:r>
            <a:r>
              <a:rPr lang="fr-FR" dirty="0" err="1"/>
              <a:t>is</a:t>
            </a:r>
            <a:r>
              <a:rPr lang="fr-FR" dirty="0"/>
              <a:t> </a:t>
            </a:r>
            <a:r>
              <a:rPr lang="fr-FR" dirty="0" err="1"/>
              <a:t>fed</a:t>
            </a:r>
            <a:r>
              <a:rPr lang="fr-FR" dirty="0"/>
              <a:t>, </a:t>
            </a:r>
            <a:r>
              <a:rPr lang="fr-FR" dirty="0" err="1"/>
              <a:t>he</a:t>
            </a:r>
            <a:r>
              <a:rPr lang="fr-FR" dirty="0"/>
              <a:t> </a:t>
            </a:r>
            <a:r>
              <a:rPr lang="fr-FR" dirty="0" err="1"/>
              <a:t>gets</a:t>
            </a:r>
            <a:r>
              <a:rPr lang="fr-FR" dirty="0"/>
              <a:t> cures </a:t>
            </a:r>
            <a:r>
              <a:rPr lang="fr-FR" dirty="0" err="1"/>
              <a:t>everyday</a:t>
            </a:r>
            <a:r>
              <a:rPr lang="fr-FR" dirty="0"/>
              <a:t> for </a:t>
            </a:r>
            <a:r>
              <a:rPr lang="fr-FR" dirty="0" err="1"/>
              <a:t>his</a:t>
            </a:r>
            <a:r>
              <a:rPr lang="fr-FR" dirty="0"/>
              <a:t> </a:t>
            </a:r>
            <a:r>
              <a:rPr lang="fr-FR" dirty="0" err="1"/>
              <a:t>stump</a:t>
            </a:r>
            <a:r>
              <a:rPr lang="fr-FR" dirty="0"/>
              <a:t> leg, </a:t>
            </a:r>
            <a:r>
              <a:rPr lang="fr-FR" dirty="0" err="1"/>
              <a:t>he</a:t>
            </a:r>
            <a:r>
              <a:rPr lang="fr-FR" dirty="0"/>
              <a:t> </a:t>
            </a:r>
            <a:r>
              <a:rPr lang="fr-FR" dirty="0" err="1"/>
              <a:t>is</a:t>
            </a:r>
            <a:r>
              <a:rPr lang="fr-FR" dirty="0"/>
              <a:t> </a:t>
            </a:r>
            <a:r>
              <a:rPr lang="fr-FR" dirty="0" err="1"/>
              <a:t>taken</a:t>
            </a:r>
            <a:r>
              <a:rPr lang="fr-FR" dirty="0"/>
              <a:t> care of in a non-violent </a:t>
            </a:r>
            <a:r>
              <a:rPr lang="fr-FR" dirty="0" err="1"/>
              <a:t>environment</a:t>
            </a:r>
            <a:r>
              <a:rPr lang="fr-FR" dirty="0"/>
              <a:t>.</a:t>
            </a:r>
          </a:p>
          <a:p>
            <a:endParaRPr lang="fr-FR" dirty="0"/>
          </a:p>
          <a:p>
            <a:r>
              <a:rPr lang="fr-FR" dirty="0"/>
              <a:t>Can </a:t>
            </a:r>
            <a:r>
              <a:rPr lang="fr-FR" dirty="0" err="1"/>
              <a:t>we</a:t>
            </a:r>
            <a:r>
              <a:rPr lang="fr-FR" dirty="0"/>
              <a:t> </a:t>
            </a:r>
            <a:r>
              <a:rPr lang="fr-FR" dirty="0" err="1"/>
              <a:t>consider</a:t>
            </a:r>
            <a:r>
              <a:rPr lang="fr-FR" dirty="0"/>
              <a:t> </a:t>
            </a:r>
            <a:r>
              <a:rPr lang="fr-FR" dirty="0" err="1"/>
              <a:t>this</a:t>
            </a:r>
            <a:r>
              <a:rPr lang="fr-FR" dirty="0"/>
              <a:t> situation has </a:t>
            </a:r>
            <a:r>
              <a:rPr lang="fr-FR" dirty="0" err="1"/>
              <a:t>reduced</a:t>
            </a:r>
            <a:r>
              <a:rPr lang="fr-FR" dirty="0"/>
              <a:t> </a:t>
            </a:r>
            <a:r>
              <a:rPr lang="fr-FR" dirty="0" err="1"/>
              <a:t>his</a:t>
            </a:r>
            <a:r>
              <a:rPr lang="fr-FR" dirty="0"/>
              <a:t> </a:t>
            </a:r>
            <a:r>
              <a:rPr lang="fr-FR" dirty="0" err="1"/>
              <a:t>suffering</a:t>
            </a:r>
            <a:r>
              <a:rPr lang="fr-FR" dirty="0"/>
              <a:t> ? I </a:t>
            </a:r>
            <a:r>
              <a:rPr lang="fr-FR" dirty="0" err="1"/>
              <a:t>would</a:t>
            </a:r>
            <a:r>
              <a:rPr lang="fr-FR" dirty="0"/>
              <a:t> argue </a:t>
            </a:r>
            <a:r>
              <a:rPr lang="fr-FR" dirty="0" err="1"/>
              <a:t>so</a:t>
            </a:r>
            <a:r>
              <a:rPr lang="fr-FR" dirty="0"/>
              <a:t> I have </a:t>
            </a:r>
            <a:r>
              <a:rPr lang="fr-FR" dirty="0" err="1"/>
              <a:t>spent</a:t>
            </a:r>
            <a:r>
              <a:rPr lang="fr-FR" dirty="0"/>
              <a:t> </a:t>
            </a:r>
            <a:r>
              <a:rPr lang="fr-FR" dirty="0" err="1"/>
              <a:t>some</a:t>
            </a:r>
            <a:r>
              <a:rPr lang="fr-FR" dirty="0"/>
              <a:t> time </a:t>
            </a:r>
            <a:r>
              <a:rPr lang="fr-FR" dirty="0" err="1"/>
              <a:t>with</a:t>
            </a:r>
            <a:r>
              <a:rPr lang="fr-FR" dirty="0"/>
              <a:t> </a:t>
            </a:r>
            <a:r>
              <a:rPr lang="fr-FR" dirty="0" err="1"/>
              <a:t>him</a:t>
            </a:r>
            <a:r>
              <a:rPr lang="fr-FR" dirty="0"/>
              <a:t>, </a:t>
            </a:r>
          </a:p>
          <a:p>
            <a:r>
              <a:rPr lang="fr-FR" dirty="0"/>
              <a:t>He likes standing at the </a:t>
            </a:r>
            <a:r>
              <a:rPr lang="fr-FR" dirty="0" err="1"/>
              <a:t>doorway</a:t>
            </a:r>
            <a:r>
              <a:rPr lang="fr-FR" dirty="0"/>
              <a:t>, </a:t>
            </a:r>
            <a:r>
              <a:rPr lang="fr-FR" dirty="0" err="1"/>
              <a:t>looking</a:t>
            </a:r>
            <a:r>
              <a:rPr lang="fr-FR" dirty="0"/>
              <a:t> </a:t>
            </a:r>
            <a:r>
              <a:rPr lang="fr-FR" dirty="0" err="1"/>
              <a:t>outside</a:t>
            </a:r>
            <a:r>
              <a:rPr lang="fr-FR" dirty="0"/>
              <a:t> at Miguel </a:t>
            </a:r>
            <a:r>
              <a:rPr lang="fr-FR" dirty="0" err="1"/>
              <a:t>his</a:t>
            </a:r>
            <a:r>
              <a:rPr lang="fr-FR" dirty="0"/>
              <a:t> </a:t>
            </a:r>
            <a:r>
              <a:rPr lang="fr-FR" dirty="0" err="1"/>
              <a:t>flatmate</a:t>
            </a:r>
            <a:r>
              <a:rPr lang="fr-FR" dirty="0"/>
              <a:t>… </a:t>
            </a:r>
            <a:r>
              <a:rPr lang="fr-FR" dirty="0" err="1"/>
              <a:t>he</a:t>
            </a:r>
            <a:r>
              <a:rPr lang="fr-FR" dirty="0"/>
              <a:t> loves to tip </a:t>
            </a:r>
            <a:r>
              <a:rPr lang="fr-FR" dirty="0" err="1"/>
              <a:t>his</a:t>
            </a:r>
            <a:r>
              <a:rPr lang="fr-FR" dirty="0"/>
              <a:t> </a:t>
            </a:r>
            <a:r>
              <a:rPr lang="fr-FR" dirty="0" err="1"/>
              <a:t>bucket</a:t>
            </a:r>
            <a:r>
              <a:rPr lang="fr-FR" dirty="0"/>
              <a:t> of water and </a:t>
            </a:r>
            <a:r>
              <a:rPr lang="fr-FR" dirty="0" err="1"/>
              <a:t>lay</a:t>
            </a:r>
            <a:r>
              <a:rPr lang="fr-FR" dirty="0"/>
              <a:t> in </a:t>
            </a:r>
            <a:r>
              <a:rPr lang="fr-FR" dirty="0" err="1"/>
              <a:t>wet</a:t>
            </a:r>
            <a:r>
              <a:rPr lang="fr-FR" dirty="0"/>
              <a:t> </a:t>
            </a:r>
            <a:r>
              <a:rPr lang="fr-FR" dirty="0" err="1"/>
              <a:t>hay</a:t>
            </a:r>
            <a:r>
              <a:rPr lang="fr-FR" dirty="0"/>
              <a:t> in hot </a:t>
            </a:r>
            <a:r>
              <a:rPr lang="fr-FR" dirty="0" err="1"/>
              <a:t>summers</a:t>
            </a:r>
            <a:r>
              <a:rPr lang="fr-FR" dirty="0"/>
              <a:t>.</a:t>
            </a:r>
          </a:p>
          <a:p>
            <a:r>
              <a:rPr lang="fr-FR" dirty="0"/>
              <a:t>He </a:t>
            </a:r>
            <a:r>
              <a:rPr lang="fr-FR" dirty="0" err="1"/>
              <a:t>used</a:t>
            </a:r>
            <a:r>
              <a:rPr lang="fr-FR" dirty="0"/>
              <a:t> to run </a:t>
            </a:r>
            <a:r>
              <a:rPr lang="fr-FR" dirty="0" err="1"/>
              <a:t>when</a:t>
            </a:r>
            <a:r>
              <a:rPr lang="fr-FR" dirty="0"/>
              <a:t> </a:t>
            </a:r>
            <a:r>
              <a:rPr lang="fr-FR" dirty="0" err="1"/>
              <a:t>he</a:t>
            </a:r>
            <a:r>
              <a:rPr lang="fr-FR" dirty="0"/>
              <a:t> </a:t>
            </a:r>
            <a:r>
              <a:rPr lang="fr-FR" dirty="0" err="1"/>
              <a:t>was</a:t>
            </a:r>
            <a:r>
              <a:rPr lang="fr-FR" dirty="0"/>
              <a:t> </a:t>
            </a:r>
            <a:r>
              <a:rPr lang="fr-FR" dirty="0" err="1"/>
              <a:t>little</a:t>
            </a:r>
            <a:r>
              <a:rPr lang="fr-FR" dirty="0"/>
              <a:t>. </a:t>
            </a:r>
          </a:p>
          <a:p>
            <a:r>
              <a:rPr lang="fr-FR" dirty="0"/>
              <a:t>But </a:t>
            </a:r>
            <a:r>
              <a:rPr lang="fr-FR" dirty="0" err="1"/>
              <a:t>getting</a:t>
            </a:r>
            <a:r>
              <a:rPr lang="fr-FR" dirty="0"/>
              <a:t> </a:t>
            </a:r>
            <a:r>
              <a:rPr lang="fr-FR" dirty="0" err="1"/>
              <a:t>bigger</a:t>
            </a:r>
            <a:r>
              <a:rPr lang="fr-FR" dirty="0"/>
              <a:t>, </a:t>
            </a:r>
            <a:r>
              <a:rPr lang="fr-FR" dirty="0" err="1"/>
              <a:t>it</a:t>
            </a:r>
            <a:r>
              <a:rPr lang="fr-FR" dirty="0"/>
              <a:t> </a:t>
            </a:r>
            <a:r>
              <a:rPr lang="fr-FR" dirty="0" err="1"/>
              <a:t>was</a:t>
            </a:r>
            <a:r>
              <a:rPr lang="fr-FR" dirty="0"/>
              <a:t> more </a:t>
            </a:r>
            <a:r>
              <a:rPr lang="fr-FR" dirty="0" err="1"/>
              <a:t>difficult</a:t>
            </a:r>
            <a:r>
              <a:rPr lang="fr-FR" dirty="0"/>
              <a:t>. </a:t>
            </a:r>
            <a:r>
              <a:rPr lang="fr-FR" dirty="0" err="1"/>
              <a:t>When</a:t>
            </a:r>
            <a:r>
              <a:rPr lang="fr-FR" dirty="0"/>
              <a:t> I </a:t>
            </a:r>
            <a:r>
              <a:rPr lang="fr-FR" dirty="0" err="1"/>
              <a:t>was</a:t>
            </a:r>
            <a:r>
              <a:rPr lang="fr-FR" dirty="0"/>
              <a:t> </a:t>
            </a:r>
            <a:r>
              <a:rPr lang="fr-FR" dirty="0" err="1"/>
              <a:t>there</a:t>
            </a:r>
            <a:r>
              <a:rPr lang="fr-FR" dirty="0"/>
              <a:t> last </a:t>
            </a:r>
            <a:r>
              <a:rPr lang="fr-FR" dirty="0" err="1"/>
              <a:t>year</a:t>
            </a:r>
            <a:r>
              <a:rPr lang="fr-FR" dirty="0"/>
              <a:t>, </a:t>
            </a:r>
            <a:r>
              <a:rPr lang="fr-FR" dirty="0" err="1"/>
              <a:t>he</a:t>
            </a:r>
            <a:r>
              <a:rPr lang="fr-FR" dirty="0"/>
              <a:t> </a:t>
            </a:r>
            <a:r>
              <a:rPr lang="fr-FR" dirty="0" err="1"/>
              <a:t>basically</a:t>
            </a:r>
            <a:r>
              <a:rPr lang="fr-FR" dirty="0"/>
              <a:t> </a:t>
            </a:r>
            <a:r>
              <a:rPr lang="fr-FR" dirty="0" err="1"/>
              <a:t>dragged</a:t>
            </a:r>
            <a:r>
              <a:rPr lang="fr-FR" dirty="0"/>
              <a:t> </a:t>
            </a:r>
            <a:r>
              <a:rPr lang="fr-FR" dirty="0" err="1"/>
              <a:t>his</a:t>
            </a:r>
            <a:r>
              <a:rPr lang="fr-FR" dirty="0"/>
              <a:t> back legs to move in </a:t>
            </a:r>
            <a:r>
              <a:rPr lang="fr-FR" dirty="0" err="1"/>
              <a:t>his</a:t>
            </a:r>
            <a:r>
              <a:rPr lang="fr-FR" dirty="0"/>
              <a:t> enclosure to the pond and back to the shed. </a:t>
            </a:r>
          </a:p>
          <a:p>
            <a:endParaRPr lang="fr-FR" dirty="0"/>
          </a:p>
          <a:p>
            <a:r>
              <a:rPr lang="fr-FR" dirty="0"/>
              <a:t>Have </a:t>
            </a:r>
            <a:r>
              <a:rPr lang="fr-FR" dirty="0" err="1"/>
              <a:t>we</a:t>
            </a:r>
            <a:r>
              <a:rPr lang="fr-FR" dirty="0"/>
              <a:t> </a:t>
            </a:r>
            <a:r>
              <a:rPr lang="fr-FR" dirty="0" err="1"/>
              <a:t>contributed</a:t>
            </a:r>
            <a:r>
              <a:rPr lang="fr-FR" dirty="0"/>
              <a:t> to </a:t>
            </a:r>
            <a:r>
              <a:rPr lang="fr-FR" dirty="0" err="1"/>
              <a:t>emancipation</a:t>
            </a:r>
            <a:r>
              <a:rPr lang="fr-FR" dirty="0"/>
              <a:t> </a:t>
            </a:r>
            <a:r>
              <a:rPr lang="fr-FR" dirty="0" err="1"/>
              <a:t>from</a:t>
            </a:r>
            <a:r>
              <a:rPr lang="fr-FR" dirty="0"/>
              <a:t> </a:t>
            </a:r>
            <a:r>
              <a:rPr lang="fr-FR" dirty="0" err="1"/>
              <a:t>Liam’s</a:t>
            </a:r>
            <a:r>
              <a:rPr lang="fr-FR" dirty="0"/>
              <a:t> perspective ? Emancipation </a:t>
            </a:r>
            <a:r>
              <a:rPr lang="fr-FR" dirty="0" err="1"/>
              <a:t>from</a:t>
            </a:r>
            <a:r>
              <a:rPr lang="fr-FR" dirty="0"/>
              <a:t> the exploitation system… but </a:t>
            </a:r>
            <a:r>
              <a:rPr lang="fr-FR" dirty="0" err="1"/>
              <a:t>he</a:t>
            </a:r>
            <a:r>
              <a:rPr lang="fr-FR" dirty="0"/>
              <a:t> </a:t>
            </a:r>
            <a:r>
              <a:rPr lang="fr-FR" dirty="0" err="1"/>
              <a:t>is</a:t>
            </a:r>
            <a:r>
              <a:rPr lang="fr-FR" dirty="0"/>
              <a:t> not « free » per se. He </a:t>
            </a:r>
            <a:r>
              <a:rPr lang="fr-FR" dirty="0" err="1"/>
              <a:t>lives</a:t>
            </a:r>
            <a:r>
              <a:rPr lang="fr-FR" dirty="0"/>
              <a:t> </a:t>
            </a:r>
            <a:r>
              <a:rPr lang="fr-FR" dirty="0" err="1"/>
              <a:t>with</a:t>
            </a:r>
            <a:r>
              <a:rPr lang="fr-FR" dirty="0"/>
              <a:t> </a:t>
            </a:r>
            <a:r>
              <a:rPr lang="fr-FR" dirty="0" err="1"/>
              <a:t>humans</a:t>
            </a:r>
            <a:r>
              <a:rPr lang="fr-FR" dirty="0"/>
              <a:t>… </a:t>
            </a:r>
          </a:p>
          <a:p>
            <a:endParaRPr lang="fr-FR" dirty="0"/>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8E28E1A1-DCD3-6B42-8EBC-336C08A45319}" type="slidenum">
              <a:rPr lang="fr-FR" smtClean="0"/>
              <a:t>14</a:t>
            </a:fld>
            <a:endParaRPr lang="fr-FR"/>
          </a:p>
        </p:txBody>
      </p:sp>
    </p:spTree>
    <p:extLst>
      <p:ext uri="{BB962C8B-B14F-4D97-AF65-F5344CB8AC3E}">
        <p14:creationId xmlns:p14="http://schemas.microsoft.com/office/powerpoint/2010/main" val="39142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But as I </a:t>
            </a:r>
            <a:r>
              <a:rPr lang="fr-FR" dirty="0" err="1"/>
              <a:t>said</a:t>
            </a:r>
            <a:r>
              <a:rPr lang="fr-FR" dirty="0"/>
              <a:t>, people in the </a:t>
            </a:r>
            <a:r>
              <a:rPr lang="fr-FR" dirty="0" err="1"/>
              <a:t>sanctuary</a:t>
            </a:r>
            <a:r>
              <a:rPr lang="fr-FR" dirty="0"/>
              <a:t> are </a:t>
            </a:r>
            <a:r>
              <a:rPr lang="fr-FR" dirty="0" err="1"/>
              <a:t>trying</a:t>
            </a:r>
            <a:r>
              <a:rPr lang="fr-FR" dirty="0"/>
              <a:t> to push the </a:t>
            </a:r>
            <a:r>
              <a:rPr lang="fr-FR" dirty="0" err="1"/>
              <a:t>principles</a:t>
            </a:r>
            <a:r>
              <a:rPr lang="fr-FR" dirty="0"/>
              <a:t> of care… </a:t>
            </a:r>
          </a:p>
          <a:p>
            <a:r>
              <a:rPr lang="fr-FR" dirty="0" err="1"/>
              <a:t>They</a:t>
            </a:r>
            <a:r>
              <a:rPr lang="fr-FR" dirty="0"/>
              <a:t> </a:t>
            </a:r>
            <a:r>
              <a:rPr lang="fr-FR" dirty="0" err="1"/>
              <a:t>had</a:t>
            </a:r>
            <a:r>
              <a:rPr lang="fr-FR" dirty="0"/>
              <a:t> </a:t>
            </a:r>
            <a:r>
              <a:rPr lang="fr-FR" dirty="0" err="1"/>
              <a:t>this</a:t>
            </a:r>
            <a:r>
              <a:rPr lang="fr-FR" dirty="0"/>
              <a:t> </a:t>
            </a:r>
            <a:r>
              <a:rPr lang="fr-FR" dirty="0" err="1"/>
              <a:t>opportunity</a:t>
            </a:r>
            <a:r>
              <a:rPr lang="fr-FR" dirty="0"/>
              <a:t> to </a:t>
            </a:r>
            <a:r>
              <a:rPr lang="fr-FR" dirty="0" err="1"/>
              <a:t>get</a:t>
            </a:r>
            <a:r>
              <a:rPr lang="fr-FR" dirty="0"/>
              <a:t> a </a:t>
            </a:r>
            <a:r>
              <a:rPr lang="fr-FR" dirty="0" err="1"/>
              <a:t>prothesis</a:t>
            </a:r>
            <a:r>
              <a:rPr lang="fr-FR" dirty="0"/>
              <a:t> for </a:t>
            </a:r>
            <a:r>
              <a:rPr lang="fr-FR" dirty="0" err="1"/>
              <a:t>him</a:t>
            </a:r>
            <a:r>
              <a:rPr lang="fr-FR" dirty="0"/>
              <a:t> and </a:t>
            </a:r>
            <a:r>
              <a:rPr lang="fr-FR" dirty="0" err="1"/>
              <a:t>also</a:t>
            </a:r>
            <a:r>
              <a:rPr lang="fr-FR" dirty="0"/>
              <a:t> for a </a:t>
            </a:r>
            <a:r>
              <a:rPr lang="fr-FR" dirty="0" err="1"/>
              <a:t>cow</a:t>
            </a:r>
            <a:r>
              <a:rPr lang="fr-FR" dirty="0"/>
              <a:t>… </a:t>
            </a:r>
          </a:p>
          <a:p>
            <a:r>
              <a:rPr lang="fr-FR" dirty="0"/>
              <a:t>It </a:t>
            </a:r>
            <a:r>
              <a:rPr lang="fr-FR" dirty="0" err="1"/>
              <a:t>was</a:t>
            </a:r>
            <a:r>
              <a:rPr lang="fr-FR" dirty="0"/>
              <a:t> made by </a:t>
            </a:r>
            <a:r>
              <a:rPr lang="fr-FR" dirty="0" err="1"/>
              <a:t>disabled</a:t>
            </a:r>
            <a:r>
              <a:rPr lang="fr-FR" dirty="0"/>
              <a:t> people </a:t>
            </a:r>
            <a:r>
              <a:rPr lang="fr-FR" dirty="0" err="1"/>
              <a:t>with</a:t>
            </a:r>
            <a:r>
              <a:rPr lang="fr-FR" dirty="0"/>
              <a:t> </a:t>
            </a:r>
            <a:r>
              <a:rPr lang="fr-FR" dirty="0" err="1"/>
              <a:t>amputated</a:t>
            </a:r>
            <a:r>
              <a:rPr lang="fr-FR" dirty="0"/>
              <a:t> legs, </a:t>
            </a:r>
            <a:r>
              <a:rPr lang="fr-FR" dirty="0" err="1"/>
              <a:t>who</a:t>
            </a:r>
            <a:r>
              <a:rPr lang="fr-FR" dirty="0"/>
              <a:t> </a:t>
            </a:r>
            <a:r>
              <a:rPr lang="fr-FR" dirty="0" err="1"/>
              <a:t>developed</a:t>
            </a:r>
            <a:r>
              <a:rPr lang="fr-FR" dirty="0"/>
              <a:t> new technologies of </a:t>
            </a:r>
            <a:r>
              <a:rPr lang="fr-FR" dirty="0" err="1"/>
              <a:t>protesis</a:t>
            </a:r>
            <a:r>
              <a:rPr lang="fr-FR" dirty="0"/>
              <a:t>… </a:t>
            </a:r>
          </a:p>
          <a:p>
            <a:endParaRPr lang="fr-FR" dirty="0"/>
          </a:p>
          <a:p>
            <a:r>
              <a:rPr lang="fr-FR" dirty="0" err="1"/>
              <a:t>We</a:t>
            </a:r>
            <a:r>
              <a:rPr lang="fr-FR" dirty="0"/>
              <a:t> </a:t>
            </a:r>
            <a:r>
              <a:rPr lang="fr-FR" dirty="0" err="1"/>
              <a:t>don’t</a:t>
            </a:r>
            <a:r>
              <a:rPr lang="fr-FR" dirty="0"/>
              <a:t> know how Liam </a:t>
            </a:r>
            <a:r>
              <a:rPr lang="fr-FR" dirty="0" err="1"/>
              <a:t>feels</a:t>
            </a:r>
            <a:r>
              <a:rPr lang="fr-FR" dirty="0"/>
              <a:t>, </a:t>
            </a:r>
            <a:r>
              <a:rPr lang="fr-FR" dirty="0" err="1"/>
              <a:t>we</a:t>
            </a:r>
            <a:r>
              <a:rPr lang="fr-FR" dirty="0"/>
              <a:t> </a:t>
            </a:r>
            <a:r>
              <a:rPr lang="fr-FR" dirty="0" err="1"/>
              <a:t>will</a:t>
            </a:r>
            <a:r>
              <a:rPr lang="fr-FR" dirty="0"/>
              <a:t> </a:t>
            </a:r>
            <a:r>
              <a:rPr lang="fr-FR" dirty="0" err="1"/>
              <a:t>never</a:t>
            </a:r>
            <a:r>
              <a:rPr lang="fr-FR" dirty="0"/>
              <a:t> </a:t>
            </a:r>
            <a:r>
              <a:rPr lang="fr-FR" dirty="0" err="1"/>
              <a:t>read</a:t>
            </a:r>
            <a:r>
              <a:rPr lang="fr-FR" dirty="0"/>
              <a:t> </a:t>
            </a:r>
            <a:r>
              <a:rPr lang="fr-FR" dirty="0" err="1"/>
              <a:t>his</a:t>
            </a:r>
            <a:r>
              <a:rPr lang="fr-FR" dirty="0"/>
              <a:t> </a:t>
            </a:r>
            <a:r>
              <a:rPr lang="fr-FR" dirty="0" err="1"/>
              <a:t>mind</a:t>
            </a:r>
            <a:r>
              <a:rPr lang="fr-FR" dirty="0"/>
              <a:t>… </a:t>
            </a:r>
          </a:p>
          <a:p>
            <a:r>
              <a:rPr lang="fr-FR" dirty="0" err="1"/>
              <a:t>We</a:t>
            </a:r>
            <a:r>
              <a:rPr lang="fr-FR" dirty="0"/>
              <a:t> can </a:t>
            </a:r>
            <a:r>
              <a:rPr lang="fr-FR" dirty="0" err="1"/>
              <a:t>only</a:t>
            </a:r>
            <a:r>
              <a:rPr lang="fr-FR" dirty="0"/>
              <a:t> </a:t>
            </a:r>
            <a:r>
              <a:rPr lang="fr-FR" dirty="0" err="1"/>
              <a:t>see</a:t>
            </a:r>
            <a:r>
              <a:rPr lang="fr-FR" dirty="0"/>
              <a:t> how </a:t>
            </a:r>
            <a:r>
              <a:rPr lang="fr-FR" dirty="0" err="1"/>
              <a:t>he</a:t>
            </a:r>
            <a:r>
              <a:rPr lang="fr-FR" dirty="0"/>
              <a:t> </a:t>
            </a:r>
            <a:r>
              <a:rPr lang="fr-FR" dirty="0" err="1"/>
              <a:t>reacts</a:t>
            </a:r>
            <a:r>
              <a:rPr lang="fr-FR" dirty="0"/>
              <a:t> and </a:t>
            </a:r>
            <a:r>
              <a:rPr lang="fr-FR" dirty="0" err="1"/>
              <a:t>his</a:t>
            </a:r>
            <a:r>
              <a:rPr lang="fr-FR" dirty="0"/>
              <a:t> </a:t>
            </a:r>
            <a:r>
              <a:rPr lang="fr-FR" dirty="0" err="1"/>
              <a:t>daily</a:t>
            </a:r>
            <a:r>
              <a:rPr lang="fr-FR" dirty="0"/>
              <a:t> practices… </a:t>
            </a:r>
          </a:p>
          <a:p>
            <a:r>
              <a:rPr lang="fr-FR" dirty="0"/>
              <a:t>He </a:t>
            </a:r>
            <a:r>
              <a:rPr lang="fr-FR" dirty="0" err="1"/>
              <a:t>is</a:t>
            </a:r>
            <a:r>
              <a:rPr lang="fr-FR" dirty="0"/>
              <a:t> </a:t>
            </a:r>
            <a:r>
              <a:rPr lang="fr-FR" dirty="0" err="1"/>
              <a:t>roaming</a:t>
            </a:r>
            <a:r>
              <a:rPr lang="fr-FR" dirty="0"/>
              <a:t> </a:t>
            </a:r>
            <a:r>
              <a:rPr lang="fr-FR" dirty="0" err="1"/>
              <a:t>around</a:t>
            </a:r>
            <a:r>
              <a:rPr lang="fr-FR" dirty="0"/>
              <a:t> </a:t>
            </a:r>
            <a:r>
              <a:rPr lang="fr-FR" dirty="0" err="1"/>
              <a:t>now</a:t>
            </a:r>
            <a:r>
              <a:rPr lang="fr-FR" dirty="0"/>
              <a:t>…</a:t>
            </a:r>
          </a:p>
          <a:p>
            <a:r>
              <a:rPr lang="fr-FR" dirty="0" err="1"/>
              <a:t>We</a:t>
            </a:r>
            <a:r>
              <a:rPr lang="fr-FR" dirty="0"/>
              <a:t> can </a:t>
            </a:r>
            <a:r>
              <a:rPr lang="fr-FR" dirty="0" err="1"/>
              <a:t>reflect</a:t>
            </a:r>
            <a:r>
              <a:rPr lang="fr-FR" dirty="0"/>
              <a:t> </a:t>
            </a:r>
            <a:r>
              <a:rPr lang="fr-FR" dirty="0" err="1"/>
              <a:t>around</a:t>
            </a:r>
            <a:r>
              <a:rPr lang="fr-FR"/>
              <a:t> Liam’s</a:t>
            </a:r>
            <a:r>
              <a:rPr lang="fr-FR" dirty="0"/>
              <a:t> living conditions, and </a:t>
            </a:r>
            <a:r>
              <a:rPr lang="fr-FR" dirty="0" err="1"/>
              <a:t>its</a:t>
            </a:r>
            <a:r>
              <a:rPr lang="fr-FR" dirty="0"/>
              <a:t> </a:t>
            </a:r>
            <a:r>
              <a:rPr lang="fr-FR" dirty="0" err="1"/>
              <a:t>mobility</a:t>
            </a:r>
            <a:r>
              <a:rPr lang="fr-FR" dirty="0"/>
              <a:t> </a:t>
            </a:r>
            <a:r>
              <a:rPr lang="fr-FR" dirty="0" err="1"/>
              <a:t>which</a:t>
            </a:r>
            <a:r>
              <a:rPr lang="fr-FR" dirty="0"/>
              <a:t> </a:t>
            </a:r>
            <a:r>
              <a:rPr lang="fr-FR" dirty="0" err="1"/>
              <a:t>basically</a:t>
            </a:r>
            <a:r>
              <a:rPr lang="fr-FR" dirty="0"/>
              <a:t> a </a:t>
            </a:r>
            <a:r>
              <a:rPr lang="fr-FR" dirty="0" err="1"/>
              <a:t>physical</a:t>
            </a:r>
            <a:r>
              <a:rPr lang="fr-FR" dirty="0"/>
              <a:t> condition to push the </a:t>
            </a:r>
            <a:r>
              <a:rPr lang="fr-FR" dirty="0" err="1"/>
              <a:t>boundaries</a:t>
            </a:r>
            <a:r>
              <a:rPr lang="fr-FR" dirty="0"/>
              <a:t> of </a:t>
            </a:r>
            <a:r>
              <a:rPr lang="fr-FR" dirty="0" err="1"/>
              <a:t>his</a:t>
            </a:r>
            <a:r>
              <a:rPr lang="fr-FR" dirty="0"/>
              <a:t> </a:t>
            </a:r>
            <a:r>
              <a:rPr lang="fr-FR" dirty="0" err="1"/>
              <a:t>freedom</a:t>
            </a:r>
            <a:r>
              <a:rPr lang="fr-FR" dirty="0"/>
              <a:t>… </a:t>
            </a:r>
          </a:p>
          <a:p>
            <a:endParaRPr lang="fr-FR" dirty="0"/>
          </a:p>
          <a:p>
            <a:r>
              <a:rPr lang="fr-FR" dirty="0"/>
              <a:t>This </a:t>
            </a:r>
            <a:r>
              <a:rPr lang="fr-FR" dirty="0" err="1"/>
              <a:t>also</a:t>
            </a:r>
            <a:r>
              <a:rPr lang="fr-FR" dirty="0"/>
              <a:t> </a:t>
            </a:r>
            <a:r>
              <a:rPr lang="fr-FR" dirty="0" err="1"/>
              <a:t>means</a:t>
            </a:r>
            <a:r>
              <a:rPr lang="fr-FR" dirty="0"/>
              <a:t> </a:t>
            </a:r>
            <a:r>
              <a:rPr lang="fr-FR" dirty="0" err="1"/>
              <a:t>reflection</a:t>
            </a:r>
            <a:r>
              <a:rPr lang="fr-FR" dirty="0"/>
              <a:t> on </a:t>
            </a:r>
            <a:r>
              <a:rPr lang="fr-FR" dirty="0" err="1"/>
              <a:t>wellbeing</a:t>
            </a:r>
            <a:r>
              <a:rPr lang="fr-FR" dirty="0"/>
              <a:t> and </a:t>
            </a:r>
            <a:r>
              <a:rPr lang="fr-FR" dirty="0" err="1"/>
              <a:t>what</a:t>
            </a:r>
            <a:r>
              <a:rPr lang="fr-FR" dirty="0"/>
              <a:t> a good life  can </a:t>
            </a:r>
            <a:r>
              <a:rPr lang="fr-FR" dirty="0" err="1"/>
              <a:t>mean</a:t>
            </a:r>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8E28E1A1-DCD3-6B42-8EBC-336C08A45319}" type="slidenum">
              <a:rPr lang="fr-FR" smtClean="0"/>
              <a:t>15</a:t>
            </a:fld>
            <a:endParaRPr lang="fr-FR"/>
          </a:p>
        </p:txBody>
      </p:sp>
    </p:spTree>
    <p:extLst>
      <p:ext uri="{BB962C8B-B14F-4D97-AF65-F5344CB8AC3E}">
        <p14:creationId xmlns:p14="http://schemas.microsoft.com/office/powerpoint/2010/main" val="1254096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B03E97B-EC12-47B9-BFA0-44B85BE2F244}" type="slidenum">
              <a:rPr lang="fr-FR" smtClean="0"/>
              <a:t>16</a:t>
            </a:fld>
            <a:endParaRPr lang="fr-FR"/>
          </a:p>
        </p:txBody>
      </p:sp>
    </p:spTree>
    <p:extLst>
      <p:ext uri="{BB962C8B-B14F-4D97-AF65-F5344CB8AC3E}">
        <p14:creationId xmlns:p14="http://schemas.microsoft.com/office/powerpoint/2010/main" val="291849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fr-FR"/>
              <a:t>Modifiez le style du titre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9/22/2023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542792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9/22/2023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750476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9/22/2023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620828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9/22/2023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811480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5586B75A-687E-405C-8A0B-8D00578BA2C3}" type="datetimeFigureOut">
              <a:rPr lang="en-US" smtClean="0"/>
              <a:pPr/>
              <a:t>9/22/2023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012829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smtClean="0"/>
              <a:pPr/>
              <a:t>9/22/2023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305252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9/22/2023</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4016342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Modifiez le style du titre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9/22/2023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46854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smtClean="0"/>
              <a:pPr/>
              <a:t>9/22/2023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410293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fr-FR"/>
              <a:t>Modifiez le style du titre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8" name="Date Placeholder 7"/>
          <p:cNvSpPr>
            <a:spLocks noGrp="1"/>
          </p:cNvSpPr>
          <p:nvPr>
            <p:ph type="dt" sz="half" idx="10"/>
          </p:nvPr>
        </p:nvSpPr>
        <p:spPr/>
        <p:txBody>
          <a:bodyPr/>
          <a:lstStyle/>
          <a:p>
            <a:fld id="{5586B75A-687E-405C-8A0B-8D00578BA2C3}" type="datetimeFigureOut">
              <a:rPr lang="en-US" smtClean="0"/>
              <a:pPr/>
              <a:t>9/22/2023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962386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fr-FR"/>
              <a:t>Modifiez le style du titre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8" name="Date Placeholder 7"/>
          <p:cNvSpPr>
            <a:spLocks noGrp="1"/>
          </p:cNvSpPr>
          <p:nvPr>
            <p:ph type="dt" sz="half" idx="10"/>
          </p:nvPr>
        </p:nvSpPr>
        <p:spPr/>
        <p:txBody>
          <a:bodyPr/>
          <a:lstStyle/>
          <a:p>
            <a:fld id="{5586B75A-687E-405C-8A0B-8D00578BA2C3}" type="datetimeFigureOut">
              <a:rPr lang="en-US" smtClean="0"/>
              <a:pPr/>
              <a:t>9/22/2023</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02076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smtClean="0"/>
              <a:pPr/>
              <a:t>9/22/2023</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627784259"/>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hyperlink" Target="https://youtu.be/MjfvbJW4X18?si=zSNlAzMgUj1_bbXd"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b="1" dirty="0">
                <a:solidFill>
                  <a:schemeClr val="bg1"/>
                </a:solidFill>
                <a:latin typeface="Avenir Next LT Pro" panose="020B0504020202020204" pitchFamily="34" charset="0"/>
              </a:rPr>
              <a:t>EXTENDING RRI TO NON-HUMAN ANIMALS?</a:t>
            </a:r>
          </a:p>
        </p:txBody>
      </p:sp>
      <p:sp>
        <p:nvSpPr>
          <p:cNvPr id="3" name="Sous-titre 2"/>
          <p:cNvSpPr>
            <a:spLocks noGrp="1"/>
          </p:cNvSpPr>
          <p:nvPr>
            <p:ph type="subTitle" idx="1"/>
          </p:nvPr>
        </p:nvSpPr>
        <p:spPr>
          <a:xfrm>
            <a:off x="1100015" y="4670246"/>
            <a:ext cx="7315200" cy="1065536"/>
          </a:xfrm>
        </p:spPr>
        <p:txBody>
          <a:bodyPr>
            <a:normAutofit/>
          </a:bodyPr>
          <a:lstStyle/>
          <a:p>
            <a:pPr>
              <a:spcBef>
                <a:spcPts val="600"/>
              </a:spcBef>
            </a:pPr>
            <a:r>
              <a:rPr lang="fr-FR" sz="2800" dirty="0">
                <a:latin typeface="Avenir Next LT Pro" panose="020B0504020202020204" pitchFamily="34" charset="0"/>
              </a:rPr>
              <a:t>AFINO AUTUMN SCHOOL 2023</a:t>
            </a:r>
          </a:p>
          <a:p>
            <a:pPr>
              <a:spcBef>
                <a:spcPts val="600"/>
              </a:spcBef>
            </a:pPr>
            <a:r>
              <a:rPr lang="fr-FR" dirty="0">
                <a:latin typeface="Avenir Next LT Pro" panose="020B0504020202020204" pitchFamily="34" charset="0"/>
              </a:rPr>
              <a:t>Anne-Laure Legendre, Natalia Doloisio &amp;Tanguy </a:t>
            </a:r>
            <a:r>
              <a:rPr lang="fr-FR" dirty="0" err="1">
                <a:latin typeface="Avenir Next LT Pro" panose="020B0504020202020204" pitchFamily="34" charset="0"/>
              </a:rPr>
              <a:t>Sandré</a:t>
            </a:r>
            <a:r>
              <a:rPr lang="fr-FR" dirty="0">
                <a:latin typeface="Avenir Next LT Pro" panose="020B0504020202020204" pitchFamily="34" charset="0"/>
              </a:rPr>
              <a:t> </a:t>
            </a:r>
          </a:p>
          <a:p>
            <a:endParaRPr lang="fr-FR" dirty="0">
              <a:latin typeface="Avenir Next LT Pro" panose="020B0504020202020204" pitchFamily="34" charset="0"/>
            </a:endParaRPr>
          </a:p>
        </p:txBody>
      </p:sp>
    </p:spTree>
    <p:extLst>
      <p:ext uri="{BB962C8B-B14F-4D97-AF65-F5344CB8AC3E}">
        <p14:creationId xmlns:p14="http://schemas.microsoft.com/office/powerpoint/2010/main" val="3709828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573780" y="526595"/>
            <a:ext cx="7904596" cy="2862322"/>
          </a:xfrm>
          <a:prstGeom prst="rect">
            <a:avLst/>
          </a:prstGeom>
          <a:solidFill>
            <a:srgbClr val="D34817"/>
          </a:solidFill>
        </p:spPr>
        <p:txBody>
          <a:bodyPr wrap="square" rtlCol="0">
            <a:spAutoFit/>
          </a:bodyPr>
          <a:lstStyle/>
          <a:p>
            <a:pPr algn="ctr"/>
            <a:r>
              <a:rPr lang="en-US" dirty="0">
                <a:solidFill>
                  <a:schemeClr val="bg1"/>
                </a:solidFill>
                <a:latin typeface="Avenir Next LT Pro" panose="020B0504020202020204" pitchFamily="34" charset="0"/>
              </a:rPr>
              <a:t>This is Cookies, the cat that my partner and I adopted in May. He is one year and a half. He’s been rescued by two women from a building’s cellar situated in the Parisian suburbs where he was abandoned and from where he could not escape. He has a shy and </a:t>
            </a:r>
            <a:r>
              <a:rPr lang="en-US" dirty="0" err="1">
                <a:solidFill>
                  <a:schemeClr val="bg1"/>
                </a:solidFill>
                <a:latin typeface="Avenir Next LT Pro" panose="020B0504020202020204" pitchFamily="34" charset="0"/>
              </a:rPr>
              <a:t>scaredly</a:t>
            </a:r>
            <a:r>
              <a:rPr lang="en-US" dirty="0">
                <a:solidFill>
                  <a:schemeClr val="bg1"/>
                </a:solidFill>
                <a:latin typeface="Avenir Next LT Pro" panose="020B0504020202020204" pitchFamily="34" charset="0"/>
              </a:rPr>
              <a:t> nature (probably due to his past experiences). He is capable to communicate us in clear ways when he is happy, upset, scared, hungry or willing to play. In his own way, with his own signs, he communicates what he wants and what he doesn’t. He is equally aware of my emotions and really sensitive to what is happening in his surrounding environment: for example when I’m not happy after he spreads his litter in the lounge. </a:t>
            </a:r>
            <a:endParaRPr lang="fr-FR" dirty="0">
              <a:solidFill>
                <a:schemeClr val="bg1"/>
              </a:solidFill>
              <a:latin typeface="Avenir Next LT Pro" panose="020B0504020202020204" pitchFamily="34" charset="0"/>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624" y="487778"/>
            <a:ext cx="2174008" cy="2901139"/>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624" y="3597099"/>
            <a:ext cx="2174008" cy="2901139"/>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3780" y="3597099"/>
            <a:ext cx="2174008" cy="2901139"/>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3936" y="3597099"/>
            <a:ext cx="2174008" cy="2901139"/>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4092" y="3597099"/>
            <a:ext cx="2174008" cy="2901139"/>
          </a:xfrm>
          <a:prstGeom prst="rect">
            <a:avLst/>
          </a:prstGeom>
        </p:spPr>
      </p:pic>
      <p:sp>
        <p:nvSpPr>
          <p:cNvPr id="11" name="Étoile à 5 branches 10"/>
          <p:cNvSpPr/>
          <p:nvPr/>
        </p:nvSpPr>
        <p:spPr>
          <a:xfrm>
            <a:off x="2400300" y="2339340"/>
            <a:ext cx="350520" cy="33528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65507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C9753A-C363-444C-B898-9DCDBC676962}"/>
              </a:ext>
            </a:extLst>
          </p:cNvPr>
          <p:cNvSpPr>
            <a:spLocks noGrp="1"/>
          </p:cNvSpPr>
          <p:nvPr>
            <p:ph type="title"/>
          </p:nvPr>
        </p:nvSpPr>
        <p:spPr/>
        <p:txBody>
          <a:bodyPr>
            <a:noAutofit/>
          </a:bodyPr>
          <a:lstStyle/>
          <a:p>
            <a:pPr algn="ctr"/>
            <a:r>
              <a:rPr lang="en-US" sz="1600" dirty="0">
                <a:latin typeface="Avenir Next LT Pro" panose="020B0504020202020204" pitchFamily="34" charset="0"/>
              </a:rPr>
              <a:t>Daily exchanges with Cookies made me realize that as humans we are capable to love and care about our “pets”. However, other animals as “farm animals”, zoo animals, fish, entertainment animals, animals used in laboratories, </a:t>
            </a:r>
            <a:r>
              <a:rPr lang="en-US" sz="1600" dirty="0" err="1">
                <a:latin typeface="Avenir Next LT Pro" panose="020B0504020202020204" pitchFamily="34" charset="0"/>
              </a:rPr>
              <a:t>etc</a:t>
            </a:r>
            <a:r>
              <a:rPr lang="en-US" sz="1600" dirty="0">
                <a:latin typeface="Avenir Next LT Pro" panose="020B0504020202020204" pitchFamily="34" charset="0"/>
              </a:rPr>
              <a:t> don’t, despite of having a nervous system, feeling emotions (including pain) and being capable to establish bonds with other animals (including us) – just like our pets-. </a:t>
            </a:r>
            <a:br>
              <a:rPr lang="en-US" sz="1600" dirty="0">
                <a:latin typeface="Avenir Next LT Pro" panose="020B0504020202020204" pitchFamily="34" charset="0"/>
              </a:rPr>
            </a:br>
            <a:br>
              <a:rPr lang="en-US" sz="1600" dirty="0">
                <a:latin typeface="Avenir Next LT Pro" panose="020B0504020202020204" pitchFamily="34" charset="0"/>
              </a:rPr>
            </a:br>
            <a:r>
              <a:rPr lang="en-US" sz="1600" dirty="0">
                <a:latin typeface="Avenir Next LT Pro" panose="020B0504020202020204" pitchFamily="34" charset="0"/>
              </a:rPr>
              <a:t>Practical and ethical implications: different categories provide some animals rights (love and care for cats and dogs) but condemn others that are exploited and killed (situation of polysemy).</a:t>
            </a:r>
            <a:br>
              <a:rPr lang="en-US" sz="1600" dirty="0">
                <a:latin typeface="Avenir Next LT Pro" panose="020B0504020202020204" pitchFamily="34" charset="0"/>
              </a:rPr>
            </a:br>
            <a:endParaRPr lang="fr-FR" sz="1600" dirty="0"/>
          </a:p>
        </p:txBody>
      </p:sp>
      <p:pic>
        <p:nvPicPr>
          <p:cNvPr id="5" name="Image 4">
            <a:extLst>
              <a:ext uri="{FF2B5EF4-FFF2-40B4-BE49-F238E27FC236}">
                <a16:creationId xmlns:a16="http://schemas.microsoft.com/office/drawing/2014/main" id="{1A56FBF5-2C28-48A9-9EB5-B6779CF84FAA}"/>
              </a:ext>
            </a:extLst>
          </p:cNvPr>
          <p:cNvPicPr>
            <a:picLocks noChangeAspect="1"/>
          </p:cNvPicPr>
          <p:nvPr/>
        </p:nvPicPr>
        <p:blipFill>
          <a:blip r:embed="rId2"/>
          <a:stretch>
            <a:fillRect/>
          </a:stretch>
        </p:blipFill>
        <p:spPr>
          <a:xfrm>
            <a:off x="3616125" y="764896"/>
            <a:ext cx="7996983" cy="5337521"/>
          </a:xfrm>
          <a:prstGeom prst="rect">
            <a:avLst/>
          </a:prstGeom>
        </p:spPr>
      </p:pic>
    </p:spTree>
    <p:extLst>
      <p:ext uri="{BB962C8B-B14F-4D97-AF65-F5344CB8AC3E}">
        <p14:creationId xmlns:p14="http://schemas.microsoft.com/office/powerpoint/2010/main" val="2231646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E663401-FE33-4070-8ED0-938DA2740707}"/>
              </a:ext>
            </a:extLst>
          </p:cNvPr>
          <p:cNvSpPr/>
          <p:nvPr/>
        </p:nvSpPr>
        <p:spPr>
          <a:xfrm>
            <a:off x="7106534" y="4409181"/>
            <a:ext cx="4985972" cy="2394291"/>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A4EC04A1-79B3-8392-4B87-747129656670}"/>
              </a:ext>
            </a:extLst>
          </p:cNvPr>
          <p:cNvPicPr>
            <a:picLocks noChangeAspect="1"/>
          </p:cNvPicPr>
          <p:nvPr/>
        </p:nvPicPr>
        <p:blipFill rotWithShape="1">
          <a:blip r:embed="rId3">
            <a:clrChange>
              <a:clrFrom>
                <a:srgbClr val="8BB4F9"/>
              </a:clrFrom>
              <a:clrTo>
                <a:srgbClr val="8BB4F9">
                  <a:alpha val="0"/>
                </a:srgbClr>
              </a:clrTo>
            </a:clrChange>
          </a:blip>
          <a:srcRect b="12681"/>
          <a:stretch/>
        </p:blipFill>
        <p:spPr>
          <a:xfrm>
            <a:off x="582919" y="1279914"/>
            <a:ext cx="4786633" cy="3866050"/>
          </a:xfrm>
          <a:prstGeom prst="rect">
            <a:avLst/>
          </a:prstGeom>
        </p:spPr>
      </p:pic>
      <p:sp>
        <p:nvSpPr>
          <p:cNvPr id="10" name="ZoneTexte 9">
            <a:extLst>
              <a:ext uri="{FF2B5EF4-FFF2-40B4-BE49-F238E27FC236}">
                <a16:creationId xmlns:a16="http://schemas.microsoft.com/office/drawing/2014/main" id="{7063FE0C-5186-E808-9333-415E6AA7A861}"/>
              </a:ext>
            </a:extLst>
          </p:cNvPr>
          <p:cNvSpPr txBox="1"/>
          <p:nvPr/>
        </p:nvSpPr>
        <p:spPr>
          <a:xfrm>
            <a:off x="7878568" y="5961641"/>
            <a:ext cx="3597815" cy="1015663"/>
          </a:xfrm>
          <a:prstGeom prst="rect">
            <a:avLst/>
          </a:prstGeom>
          <a:noFill/>
        </p:spPr>
        <p:txBody>
          <a:bodyPr wrap="square" rtlCol="0">
            <a:spAutoFit/>
          </a:bodyPr>
          <a:lstStyle/>
          <a:p>
            <a:pPr algn="ctr"/>
            <a:r>
              <a:rPr lang="fr-FR" sz="1500" dirty="0" err="1">
                <a:solidFill>
                  <a:schemeClr val="bg1"/>
                </a:solidFill>
                <a:latin typeface="Avenir Next LT Pro" panose="020B0504020202020204" pitchFamily="34" charset="0"/>
              </a:rPr>
              <a:t>My</a:t>
            </a:r>
            <a:r>
              <a:rPr lang="fr-FR" sz="1500" dirty="0">
                <a:solidFill>
                  <a:schemeClr val="bg1"/>
                </a:solidFill>
                <a:latin typeface="Avenir Next LT Pro" panose="020B0504020202020204" pitchFamily="34" charset="0"/>
              </a:rPr>
              <a:t> </a:t>
            </a:r>
            <a:r>
              <a:rPr lang="fr-FR" sz="1500" dirty="0" err="1">
                <a:solidFill>
                  <a:schemeClr val="bg1"/>
                </a:solidFill>
                <a:latin typeface="Avenir Next LT Pro" panose="020B0504020202020204" pitchFamily="34" charset="0"/>
              </a:rPr>
              <a:t>Experience</a:t>
            </a:r>
            <a:r>
              <a:rPr lang="fr-FR" sz="1500" dirty="0">
                <a:solidFill>
                  <a:schemeClr val="bg1"/>
                </a:solidFill>
                <a:latin typeface="Avenir Next LT Pro" panose="020B0504020202020204" pitchFamily="34" charset="0"/>
              </a:rPr>
              <a:t> of </a:t>
            </a:r>
            <a:r>
              <a:rPr lang="fr-FR" sz="1500" dirty="0" err="1">
                <a:solidFill>
                  <a:schemeClr val="bg1"/>
                </a:solidFill>
                <a:latin typeface="Avenir Next LT Pro" panose="020B0504020202020204" pitchFamily="34" charset="0"/>
              </a:rPr>
              <a:t>particpatory</a:t>
            </a:r>
            <a:r>
              <a:rPr lang="fr-FR" sz="1500" dirty="0">
                <a:solidFill>
                  <a:schemeClr val="bg1"/>
                </a:solidFill>
                <a:latin typeface="Avenir Next LT Pro" panose="020B0504020202020204" pitchFamily="34" charset="0"/>
              </a:rPr>
              <a:t>-observation as a </a:t>
            </a:r>
            <a:r>
              <a:rPr lang="fr-FR" sz="1500" dirty="0" err="1">
                <a:solidFill>
                  <a:schemeClr val="bg1"/>
                </a:solidFill>
                <a:latin typeface="Avenir Next LT Pro" panose="020B0504020202020204" pitchFamily="34" charset="0"/>
              </a:rPr>
              <a:t>volunteer</a:t>
            </a:r>
            <a:r>
              <a:rPr lang="fr-FR" sz="1500" dirty="0">
                <a:solidFill>
                  <a:schemeClr val="bg1"/>
                </a:solidFill>
                <a:latin typeface="Avenir Next LT Pro" panose="020B0504020202020204" pitchFamily="34" charset="0"/>
              </a:rPr>
              <a:t> at the </a:t>
            </a:r>
            <a:r>
              <a:rPr lang="fr-FR" sz="1500" dirty="0" err="1">
                <a:solidFill>
                  <a:schemeClr val="bg1"/>
                </a:solidFill>
                <a:latin typeface="Avenir Next LT Pro" panose="020B0504020202020204" pitchFamily="34" charset="0"/>
              </a:rPr>
              <a:t>Sanctuary</a:t>
            </a:r>
            <a:r>
              <a:rPr lang="fr-FR" sz="1500" dirty="0">
                <a:solidFill>
                  <a:schemeClr val="bg1"/>
                </a:solidFill>
                <a:latin typeface="Avenir Next LT Pro" panose="020B0504020202020204" pitchFamily="34" charset="0"/>
              </a:rPr>
              <a:t> in June 2022</a:t>
            </a:r>
          </a:p>
          <a:p>
            <a:pPr algn="ctr"/>
            <a:endParaRPr lang="fr-FR" sz="1500" dirty="0">
              <a:solidFill>
                <a:schemeClr val="bg1"/>
              </a:solidFill>
              <a:latin typeface="Avenir Next LT Pro" panose="020B0504020202020204" pitchFamily="34" charset="0"/>
            </a:endParaRPr>
          </a:p>
        </p:txBody>
      </p:sp>
      <p:pic>
        <p:nvPicPr>
          <p:cNvPr id="1028" name="Picture 4" descr="Aperçu de l’image">
            <a:extLst>
              <a:ext uri="{FF2B5EF4-FFF2-40B4-BE49-F238E27FC236}">
                <a16:creationId xmlns:a16="http://schemas.microsoft.com/office/drawing/2014/main" id="{3E99B49D-AE51-5D39-959C-3055274C79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1003" y="3212939"/>
            <a:ext cx="2692899" cy="3590533"/>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158A6B1D-E4C8-2DB8-6B74-A48725B469D4}"/>
              </a:ext>
            </a:extLst>
          </p:cNvPr>
          <p:cNvSpPr txBox="1"/>
          <p:nvPr/>
        </p:nvSpPr>
        <p:spPr>
          <a:xfrm>
            <a:off x="379782" y="163580"/>
            <a:ext cx="6412181" cy="830997"/>
          </a:xfrm>
          <a:prstGeom prst="rect">
            <a:avLst/>
          </a:prstGeom>
          <a:solidFill>
            <a:srgbClr val="D34817"/>
          </a:solidFill>
        </p:spPr>
        <p:txBody>
          <a:bodyPr wrap="square" rtlCol="0">
            <a:spAutoFit/>
          </a:bodyPr>
          <a:lstStyle/>
          <a:p>
            <a:r>
              <a:rPr lang="fr-FR" sz="2400" b="1" dirty="0" err="1">
                <a:solidFill>
                  <a:schemeClr val="bg1"/>
                </a:solidFill>
                <a:latin typeface="Avenir Next LT Pro" panose="020B0504020202020204" pitchFamily="34" charset="0"/>
              </a:rPr>
              <a:t>Changing</a:t>
            </a:r>
            <a:r>
              <a:rPr lang="fr-FR" sz="2400" b="1" dirty="0">
                <a:solidFill>
                  <a:schemeClr val="bg1"/>
                </a:solidFill>
                <a:latin typeface="Avenir Next LT Pro" panose="020B0504020202020204" pitchFamily="34" charset="0"/>
              </a:rPr>
              <a:t> </a:t>
            </a:r>
            <a:r>
              <a:rPr lang="fr-FR" sz="2400" b="1" dirty="0" err="1">
                <a:solidFill>
                  <a:schemeClr val="bg1"/>
                </a:solidFill>
                <a:latin typeface="Avenir Next LT Pro" panose="020B0504020202020204" pitchFamily="34" charset="0"/>
              </a:rPr>
              <a:t>our</a:t>
            </a:r>
            <a:r>
              <a:rPr lang="fr-FR" sz="2400" b="1" dirty="0">
                <a:solidFill>
                  <a:schemeClr val="bg1"/>
                </a:solidFill>
                <a:latin typeface="Avenir Next LT Pro" panose="020B0504020202020204" pitchFamily="34" charset="0"/>
              </a:rPr>
              <a:t> relations to </a:t>
            </a:r>
            <a:r>
              <a:rPr lang="fr-FR" sz="2400" b="1" dirty="0" err="1">
                <a:solidFill>
                  <a:schemeClr val="bg1"/>
                </a:solidFill>
                <a:latin typeface="Avenir Next LT Pro" panose="020B0504020202020204" pitchFamily="34" charset="0"/>
              </a:rPr>
              <a:t>animals</a:t>
            </a:r>
            <a:r>
              <a:rPr lang="fr-FR" sz="2400" b="1" dirty="0">
                <a:solidFill>
                  <a:schemeClr val="bg1"/>
                </a:solidFill>
                <a:latin typeface="Avenir Next LT Pro" panose="020B0504020202020204" pitchFamily="34" charset="0"/>
              </a:rPr>
              <a:t>: </a:t>
            </a:r>
            <a:r>
              <a:rPr lang="fr-FR" sz="2400" b="1" dirty="0" err="1">
                <a:solidFill>
                  <a:schemeClr val="bg1"/>
                </a:solidFill>
                <a:latin typeface="Avenir Next LT Pro" panose="020B0504020202020204" pitchFamily="34" charset="0"/>
              </a:rPr>
              <a:t>from</a:t>
            </a:r>
            <a:r>
              <a:rPr lang="fr-FR" sz="2400" b="1" dirty="0">
                <a:solidFill>
                  <a:schemeClr val="bg1"/>
                </a:solidFill>
                <a:latin typeface="Avenir Next LT Pro" panose="020B0504020202020204" pitchFamily="34" charset="0"/>
              </a:rPr>
              <a:t> </a:t>
            </a:r>
            <a:r>
              <a:rPr lang="fr-FR" sz="2400" b="1" dirty="0" err="1">
                <a:solidFill>
                  <a:schemeClr val="bg1"/>
                </a:solidFill>
                <a:latin typeface="Avenir Next LT Pro" panose="020B0504020202020204" pitchFamily="34" charset="0"/>
              </a:rPr>
              <a:t>commodification</a:t>
            </a:r>
            <a:r>
              <a:rPr lang="fr-FR" sz="2400" b="1" dirty="0">
                <a:solidFill>
                  <a:schemeClr val="bg1"/>
                </a:solidFill>
                <a:latin typeface="Avenir Next LT Pro" panose="020B0504020202020204" pitchFamily="34" charset="0"/>
              </a:rPr>
              <a:t> to </a:t>
            </a:r>
            <a:r>
              <a:rPr lang="fr-FR" sz="2400" b="1" dirty="0" err="1">
                <a:solidFill>
                  <a:schemeClr val="bg1"/>
                </a:solidFill>
                <a:latin typeface="Avenir Next LT Pro" panose="020B0504020202020204" pitchFamily="34" charset="0"/>
              </a:rPr>
              <a:t>restorative</a:t>
            </a:r>
            <a:r>
              <a:rPr lang="fr-FR" sz="2400" b="1" dirty="0">
                <a:solidFill>
                  <a:schemeClr val="bg1"/>
                </a:solidFill>
                <a:latin typeface="Avenir Next LT Pro" panose="020B0504020202020204" pitchFamily="34" charset="0"/>
              </a:rPr>
              <a:t> justice ? </a:t>
            </a:r>
          </a:p>
        </p:txBody>
      </p:sp>
      <p:pic>
        <p:nvPicPr>
          <p:cNvPr id="15" name="Image 14">
            <a:extLst>
              <a:ext uri="{FF2B5EF4-FFF2-40B4-BE49-F238E27FC236}">
                <a16:creationId xmlns:a16="http://schemas.microsoft.com/office/drawing/2014/main" id="{AC89B9F9-571B-D923-F4B8-B23058A6DE13}"/>
              </a:ext>
            </a:extLst>
          </p:cNvPr>
          <p:cNvPicPr>
            <a:picLocks noChangeAspect="1"/>
          </p:cNvPicPr>
          <p:nvPr/>
        </p:nvPicPr>
        <p:blipFill>
          <a:blip r:embed="rId5"/>
          <a:stretch>
            <a:fillRect/>
          </a:stretch>
        </p:blipFill>
        <p:spPr>
          <a:xfrm>
            <a:off x="7100025" y="579079"/>
            <a:ext cx="4985972" cy="3739479"/>
          </a:xfrm>
          <a:prstGeom prst="rect">
            <a:avLst/>
          </a:prstGeom>
        </p:spPr>
      </p:pic>
      <p:sp>
        <p:nvSpPr>
          <p:cNvPr id="17" name="ZoneTexte 16">
            <a:extLst>
              <a:ext uri="{FF2B5EF4-FFF2-40B4-BE49-F238E27FC236}">
                <a16:creationId xmlns:a16="http://schemas.microsoft.com/office/drawing/2014/main" id="{1A6E83F9-D5BB-B269-5E83-8A446B4A2503}"/>
              </a:ext>
            </a:extLst>
          </p:cNvPr>
          <p:cNvSpPr txBox="1"/>
          <p:nvPr/>
        </p:nvSpPr>
        <p:spPr>
          <a:xfrm>
            <a:off x="7315200" y="4456372"/>
            <a:ext cx="4555623" cy="1477328"/>
          </a:xfrm>
          <a:prstGeom prst="rect">
            <a:avLst/>
          </a:prstGeom>
          <a:noFill/>
        </p:spPr>
        <p:txBody>
          <a:bodyPr wrap="square">
            <a:spAutoFit/>
          </a:bodyPr>
          <a:lstStyle/>
          <a:p>
            <a:pPr algn="ctr"/>
            <a:r>
              <a:rPr lang="fr-FR" sz="1500" b="1" dirty="0">
                <a:solidFill>
                  <a:schemeClr val="bg1"/>
                </a:solidFill>
                <a:latin typeface="Avenir Next LT Pro" panose="020B0504020202020204" pitchFamily="34" charset="0"/>
              </a:rPr>
              <a:t>The </a:t>
            </a:r>
            <a:r>
              <a:rPr lang="fr-FR" sz="1500" b="1" dirty="0" err="1">
                <a:solidFill>
                  <a:schemeClr val="bg1"/>
                </a:solidFill>
                <a:latin typeface="Avenir Next LT Pro" panose="020B0504020202020204" pitchFamily="34" charset="0"/>
              </a:rPr>
              <a:t>sanctuary</a:t>
            </a:r>
            <a:r>
              <a:rPr lang="fr-FR" sz="1500" b="1" dirty="0">
                <a:solidFill>
                  <a:schemeClr val="bg1"/>
                </a:solidFill>
                <a:latin typeface="Avenir Next LT Pro" panose="020B0504020202020204" pitchFamily="34" charset="0"/>
              </a:rPr>
              <a:t> </a:t>
            </a:r>
            <a:r>
              <a:rPr lang="fr-FR" sz="1500" b="1" dirty="0" err="1">
                <a:solidFill>
                  <a:schemeClr val="bg1"/>
                </a:solidFill>
                <a:latin typeface="Avenir Next LT Pro" panose="020B0504020202020204" pitchFamily="34" charset="0"/>
              </a:rPr>
              <a:t>was</a:t>
            </a:r>
            <a:r>
              <a:rPr lang="fr-FR" sz="1500" b="1" dirty="0">
                <a:solidFill>
                  <a:schemeClr val="bg1"/>
                </a:solidFill>
                <a:latin typeface="Avenir Next LT Pro" panose="020B0504020202020204" pitchFamily="34" charset="0"/>
              </a:rPr>
              <a:t> </a:t>
            </a:r>
            <a:r>
              <a:rPr lang="fr-FR" sz="1500" b="1" dirty="0" err="1">
                <a:solidFill>
                  <a:schemeClr val="bg1"/>
                </a:solidFill>
                <a:latin typeface="Avenir Next LT Pro" panose="020B0504020202020204" pitchFamily="34" charset="0"/>
              </a:rPr>
              <a:t>funded</a:t>
            </a:r>
            <a:r>
              <a:rPr lang="fr-FR" sz="1500" b="1" dirty="0">
                <a:solidFill>
                  <a:schemeClr val="bg1"/>
                </a:solidFill>
                <a:latin typeface="Avenir Next LT Pro" panose="020B0504020202020204" pitchFamily="34" charset="0"/>
              </a:rPr>
              <a:t> in 2012 by </a:t>
            </a:r>
            <a:r>
              <a:rPr lang="fr-FR" sz="1500" b="1" dirty="0" err="1">
                <a:solidFill>
                  <a:schemeClr val="bg1"/>
                </a:solidFill>
                <a:latin typeface="Avenir Next LT Pro" panose="020B0504020202020204" pitchFamily="34" charset="0"/>
              </a:rPr>
              <a:t>Ismael</a:t>
            </a:r>
            <a:r>
              <a:rPr lang="fr-FR" sz="1500" b="1" dirty="0">
                <a:solidFill>
                  <a:schemeClr val="bg1"/>
                </a:solidFill>
                <a:latin typeface="Avenir Next LT Pro" panose="020B0504020202020204" pitchFamily="34" charset="0"/>
              </a:rPr>
              <a:t> Lopez and Coque Fernandez.</a:t>
            </a:r>
          </a:p>
          <a:p>
            <a:pPr algn="ctr"/>
            <a:r>
              <a:rPr lang="fr-FR" sz="1500" dirty="0">
                <a:solidFill>
                  <a:schemeClr val="bg1"/>
                </a:solidFill>
                <a:latin typeface="Avenir Next LT Pro" panose="020B0504020202020204" pitchFamily="34" charset="0"/>
              </a:rPr>
              <a:t>Approx. 2 000 </a:t>
            </a:r>
            <a:r>
              <a:rPr lang="fr-FR" sz="1500" dirty="0" err="1">
                <a:solidFill>
                  <a:schemeClr val="bg1"/>
                </a:solidFill>
                <a:latin typeface="Avenir Next LT Pro" panose="020B0504020202020204" pitchFamily="34" charset="0"/>
              </a:rPr>
              <a:t>animals</a:t>
            </a:r>
            <a:r>
              <a:rPr lang="fr-FR" sz="1500" dirty="0">
                <a:solidFill>
                  <a:schemeClr val="bg1"/>
                </a:solidFill>
                <a:latin typeface="Avenir Next LT Pro" panose="020B0504020202020204" pitchFamily="34" charset="0"/>
              </a:rPr>
              <a:t> </a:t>
            </a:r>
            <a:r>
              <a:rPr lang="fr-FR" sz="1500" dirty="0" err="1">
                <a:solidFill>
                  <a:schemeClr val="bg1"/>
                </a:solidFill>
                <a:latin typeface="Avenir Next LT Pro" panose="020B0504020202020204" pitchFamily="34" charset="0"/>
              </a:rPr>
              <a:t>rescued</a:t>
            </a:r>
            <a:endParaRPr lang="fr-FR" sz="1500" dirty="0">
              <a:solidFill>
                <a:schemeClr val="bg1"/>
              </a:solidFill>
              <a:latin typeface="Avenir Next LT Pro" panose="020B0504020202020204" pitchFamily="34" charset="0"/>
            </a:endParaRPr>
          </a:p>
          <a:p>
            <a:pPr algn="ctr"/>
            <a:r>
              <a:rPr lang="fr-FR" sz="1500" dirty="0" err="1">
                <a:solidFill>
                  <a:schemeClr val="bg1"/>
                </a:solidFill>
                <a:latin typeface="Avenir Next LT Pro" panose="020B0504020202020204" pitchFamily="34" charset="0"/>
              </a:rPr>
              <a:t>Today</a:t>
            </a:r>
            <a:r>
              <a:rPr lang="fr-FR" sz="1500" dirty="0">
                <a:solidFill>
                  <a:schemeClr val="bg1"/>
                </a:solidFill>
                <a:latin typeface="Avenir Next LT Pro" panose="020B0504020202020204" pitchFamily="34" charset="0"/>
              </a:rPr>
              <a:t>, </a:t>
            </a:r>
            <a:r>
              <a:rPr lang="fr-FR" sz="1500" dirty="0" err="1">
                <a:solidFill>
                  <a:schemeClr val="bg1"/>
                </a:solidFill>
                <a:latin typeface="Avenir Next LT Pro" panose="020B0504020202020204" pitchFamily="34" charset="0"/>
              </a:rPr>
              <a:t>around</a:t>
            </a:r>
            <a:r>
              <a:rPr lang="fr-FR" sz="1500" dirty="0">
                <a:solidFill>
                  <a:schemeClr val="bg1"/>
                </a:solidFill>
                <a:latin typeface="Avenir Next LT Pro" panose="020B0504020202020204" pitchFamily="34" charset="0"/>
              </a:rPr>
              <a:t> 500 « </a:t>
            </a:r>
            <a:r>
              <a:rPr lang="fr-FR" sz="1500" dirty="0" err="1">
                <a:solidFill>
                  <a:schemeClr val="bg1"/>
                </a:solidFill>
                <a:latin typeface="Avenir Next LT Pro" panose="020B0504020202020204" pitchFamily="34" charset="0"/>
              </a:rPr>
              <a:t>inhabitants</a:t>
            </a:r>
            <a:r>
              <a:rPr lang="fr-FR" sz="1500" dirty="0">
                <a:solidFill>
                  <a:schemeClr val="bg1"/>
                </a:solidFill>
                <a:latin typeface="Avenir Next LT Pro" panose="020B0504020202020204" pitchFamily="34" charset="0"/>
              </a:rPr>
              <a:t> » (</a:t>
            </a:r>
            <a:r>
              <a:rPr lang="fr-FR" sz="1500" dirty="0" err="1">
                <a:solidFill>
                  <a:schemeClr val="bg1"/>
                </a:solidFill>
                <a:latin typeface="Avenir Next LT Pro" panose="020B0504020202020204" pitchFamily="34" charset="0"/>
              </a:rPr>
              <a:t>sheeps</a:t>
            </a:r>
            <a:r>
              <a:rPr lang="fr-FR" sz="1500" dirty="0">
                <a:solidFill>
                  <a:schemeClr val="bg1"/>
                </a:solidFill>
                <a:latin typeface="Avenir Next LT Pro" panose="020B0504020202020204" pitchFamily="34" charset="0"/>
              </a:rPr>
              <a:t>, </a:t>
            </a:r>
            <a:r>
              <a:rPr lang="fr-FR" sz="1500" dirty="0" err="1">
                <a:solidFill>
                  <a:schemeClr val="bg1"/>
                </a:solidFill>
                <a:latin typeface="Avenir Next LT Pro" panose="020B0504020202020204" pitchFamily="34" charset="0"/>
              </a:rPr>
              <a:t>goats</a:t>
            </a:r>
            <a:r>
              <a:rPr lang="fr-FR" sz="1500" dirty="0">
                <a:solidFill>
                  <a:schemeClr val="bg1"/>
                </a:solidFill>
                <a:latin typeface="Avenir Next LT Pro" panose="020B0504020202020204" pitchFamily="34" charset="0"/>
              </a:rPr>
              <a:t>, </a:t>
            </a:r>
            <a:r>
              <a:rPr lang="fr-FR" sz="1500" dirty="0" err="1">
                <a:solidFill>
                  <a:schemeClr val="bg1"/>
                </a:solidFill>
                <a:latin typeface="Avenir Next LT Pro" panose="020B0504020202020204" pitchFamily="34" charset="0"/>
              </a:rPr>
              <a:t>cows</a:t>
            </a:r>
            <a:r>
              <a:rPr lang="fr-FR" sz="1500" dirty="0">
                <a:solidFill>
                  <a:schemeClr val="bg1"/>
                </a:solidFill>
                <a:latin typeface="Avenir Next LT Pro" panose="020B0504020202020204" pitchFamily="34" charset="0"/>
              </a:rPr>
              <a:t>, </a:t>
            </a:r>
            <a:r>
              <a:rPr lang="fr-FR" sz="1500" dirty="0" err="1">
                <a:solidFill>
                  <a:schemeClr val="bg1"/>
                </a:solidFill>
                <a:latin typeface="Avenir Next LT Pro" panose="020B0504020202020204" pitchFamily="34" charset="0"/>
              </a:rPr>
              <a:t>horses</a:t>
            </a:r>
            <a:r>
              <a:rPr lang="fr-FR" sz="1500" dirty="0">
                <a:solidFill>
                  <a:schemeClr val="bg1"/>
                </a:solidFill>
                <a:latin typeface="Avenir Next LT Pro" panose="020B0504020202020204" pitchFamily="34" charset="0"/>
              </a:rPr>
              <a:t>, </a:t>
            </a:r>
            <a:r>
              <a:rPr lang="fr-FR" sz="1500" dirty="0" err="1">
                <a:solidFill>
                  <a:schemeClr val="bg1"/>
                </a:solidFill>
                <a:latin typeface="Avenir Next LT Pro" panose="020B0504020202020204" pitchFamily="34" charset="0"/>
              </a:rPr>
              <a:t>ducks</a:t>
            </a:r>
            <a:r>
              <a:rPr lang="fr-FR" sz="1500" dirty="0">
                <a:solidFill>
                  <a:schemeClr val="bg1"/>
                </a:solidFill>
                <a:latin typeface="Avenir Next LT Pro" panose="020B0504020202020204" pitchFamily="34" charset="0"/>
              </a:rPr>
              <a:t>, </a:t>
            </a:r>
            <a:r>
              <a:rPr lang="fr-FR" sz="1500" dirty="0" err="1">
                <a:solidFill>
                  <a:schemeClr val="bg1"/>
                </a:solidFill>
                <a:latin typeface="Avenir Next LT Pro" panose="020B0504020202020204" pitchFamily="34" charset="0"/>
              </a:rPr>
              <a:t>chickens</a:t>
            </a:r>
            <a:r>
              <a:rPr lang="fr-FR" sz="1500" dirty="0">
                <a:solidFill>
                  <a:schemeClr val="bg1"/>
                </a:solidFill>
                <a:latin typeface="Avenir Next LT Pro" panose="020B0504020202020204" pitchFamily="34" charset="0"/>
              </a:rPr>
              <a:t>, </a:t>
            </a:r>
            <a:r>
              <a:rPr lang="fr-FR" sz="1500" dirty="0" err="1">
                <a:solidFill>
                  <a:schemeClr val="bg1"/>
                </a:solidFill>
                <a:latin typeface="Avenir Next LT Pro" panose="020B0504020202020204" pitchFamily="34" charset="0"/>
              </a:rPr>
              <a:t>wild</a:t>
            </a:r>
            <a:r>
              <a:rPr lang="fr-FR" sz="1500" dirty="0">
                <a:solidFill>
                  <a:schemeClr val="bg1"/>
                </a:solidFill>
                <a:latin typeface="Avenir Next LT Pro" panose="020B0504020202020204" pitchFamily="34" charset="0"/>
              </a:rPr>
              <a:t> </a:t>
            </a:r>
            <a:r>
              <a:rPr lang="fr-FR" sz="1500" dirty="0" err="1">
                <a:solidFill>
                  <a:schemeClr val="bg1"/>
                </a:solidFill>
                <a:latin typeface="Avenir Next LT Pro" panose="020B0504020202020204" pitchFamily="34" charset="0"/>
              </a:rPr>
              <a:t>boars</a:t>
            </a:r>
            <a:r>
              <a:rPr lang="fr-FR" sz="1500" dirty="0">
                <a:solidFill>
                  <a:schemeClr val="bg1"/>
                </a:solidFill>
                <a:latin typeface="Avenir Next LT Pro" panose="020B0504020202020204" pitchFamily="34" charset="0"/>
              </a:rPr>
              <a:t>, cats, etc.) </a:t>
            </a:r>
          </a:p>
        </p:txBody>
      </p:sp>
      <p:pic>
        <p:nvPicPr>
          <p:cNvPr id="18" name="Picture 2">
            <a:extLst>
              <a:ext uri="{FF2B5EF4-FFF2-40B4-BE49-F238E27FC236}">
                <a16:creationId xmlns:a16="http://schemas.microsoft.com/office/drawing/2014/main" id="{1B7BC7D2-BF7E-32E5-16CC-37D8380396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9561" y="3562996"/>
            <a:ext cx="1895828" cy="49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124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E7DE5EEF-8680-0A7E-169F-BFA8A6812A3D}"/>
              </a:ext>
            </a:extLst>
          </p:cNvPr>
          <p:cNvSpPr txBox="1"/>
          <p:nvPr/>
        </p:nvSpPr>
        <p:spPr>
          <a:xfrm>
            <a:off x="7261541" y="842246"/>
            <a:ext cx="3970931" cy="646331"/>
          </a:xfrm>
          <a:prstGeom prst="rect">
            <a:avLst/>
          </a:prstGeom>
          <a:noFill/>
        </p:spPr>
        <p:txBody>
          <a:bodyPr wrap="square" rtlCol="0">
            <a:spAutoFit/>
          </a:bodyPr>
          <a:lstStyle/>
          <a:p>
            <a:pPr algn="ctr"/>
            <a:r>
              <a:rPr lang="fr-FR" dirty="0">
                <a:latin typeface="Avenir Next LT Pro" panose="020B0504020202020204" pitchFamily="34" charset="0"/>
              </a:rPr>
              <a:t>Liam </a:t>
            </a:r>
            <a:r>
              <a:rPr lang="fr-FR" dirty="0" err="1">
                <a:latin typeface="Avenir Next LT Pro" panose="020B0504020202020204" pitchFamily="34" charset="0"/>
              </a:rPr>
              <a:t>was</a:t>
            </a:r>
            <a:r>
              <a:rPr lang="fr-FR" dirty="0">
                <a:latin typeface="Avenir Next LT Pro" panose="020B0504020202020204" pitchFamily="34" charset="0"/>
              </a:rPr>
              <a:t> </a:t>
            </a:r>
            <a:r>
              <a:rPr lang="fr-FR" dirty="0" err="1">
                <a:latin typeface="Avenir Next LT Pro" panose="020B0504020202020204" pitchFamily="34" charset="0"/>
              </a:rPr>
              <a:t>born</a:t>
            </a:r>
            <a:r>
              <a:rPr lang="fr-FR" dirty="0">
                <a:latin typeface="Avenir Next LT Pro" panose="020B0504020202020204" pitchFamily="34" charset="0"/>
              </a:rPr>
              <a:t> in 2020  in an intensive </a:t>
            </a:r>
            <a:r>
              <a:rPr lang="fr-FR" dirty="0" err="1">
                <a:latin typeface="Avenir Next LT Pro" panose="020B0504020202020204" pitchFamily="34" charset="0"/>
              </a:rPr>
              <a:t>farm</a:t>
            </a:r>
            <a:r>
              <a:rPr lang="fr-FR" dirty="0">
                <a:latin typeface="Avenir Next LT Pro" panose="020B0504020202020204" pitchFamily="34" charset="0"/>
              </a:rPr>
              <a:t> in Spain</a:t>
            </a:r>
          </a:p>
        </p:txBody>
      </p:sp>
      <p:pic>
        <p:nvPicPr>
          <p:cNvPr id="2050" name="Picture 2" descr="Liam">
            <a:extLst>
              <a:ext uri="{FF2B5EF4-FFF2-40B4-BE49-F238E27FC236}">
                <a16:creationId xmlns:a16="http://schemas.microsoft.com/office/drawing/2014/main" id="{5849DD31-D68A-1B37-17B0-304F5B0107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1541" y="1563426"/>
            <a:ext cx="3970931" cy="5294574"/>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id="{140A6CD0-194B-D5C9-6758-D94F604E5400}"/>
              </a:ext>
            </a:extLst>
          </p:cNvPr>
          <p:cNvSpPr txBox="1"/>
          <p:nvPr/>
        </p:nvSpPr>
        <p:spPr>
          <a:xfrm>
            <a:off x="561664" y="5874221"/>
            <a:ext cx="5102535" cy="369332"/>
          </a:xfrm>
          <a:prstGeom prst="rect">
            <a:avLst/>
          </a:prstGeom>
          <a:noFill/>
        </p:spPr>
        <p:txBody>
          <a:bodyPr wrap="square">
            <a:spAutoFit/>
          </a:bodyPr>
          <a:lstStyle/>
          <a:p>
            <a:pPr algn="ctr"/>
            <a:r>
              <a:rPr lang="fr-FR" b="0" i="0" dirty="0">
                <a:solidFill>
                  <a:srgbClr val="1A1B1B"/>
                </a:solidFill>
                <a:effectLst/>
                <a:latin typeface="Avenir Next LT Pro" panose="020B0504020202020204" pitchFamily="34" charset="0"/>
              </a:rPr>
              <a:t>In </a:t>
            </a:r>
            <a:r>
              <a:rPr lang="fr-FR" dirty="0">
                <a:solidFill>
                  <a:srgbClr val="1A1B1B"/>
                </a:solidFill>
                <a:latin typeface="Avenir Next LT Pro" panose="020B0504020202020204" pitchFamily="34" charset="0"/>
              </a:rPr>
              <a:t>Spain, in 2017, 50.7 million </a:t>
            </a:r>
            <a:r>
              <a:rPr lang="fr-FR" dirty="0" err="1">
                <a:solidFill>
                  <a:srgbClr val="1A1B1B"/>
                </a:solidFill>
                <a:latin typeface="Avenir Next LT Pro" panose="020B0504020202020204" pitchFamily="34" charset="0"/>
              </a:rPr>
              <a:t>pigs</a:t>
            </a:r>
            <a:r>
              <a:rPr lang="fr-FR" dirty="0">
                <a:solidFill>
                  <a:srgbClr val="1A1B1B"/>
                </a:solidFill>
                <a:latin typeface="Avenir Next LT Pro" panose="020B0504020202020204" pitchFamily="34" charset="0"/>
              </a:rPr>
              <a:t> </a:t>
            </a:r>
            <a:r>
              <a:rPr lang="fr-FR" dirty="0" err="1">
                <a:solidFill>
                  <a:srgbClr val="1A1B1B"/>
                </a:solidFill>
                <a:latin typeface="Avenir Next LT Pro" panose="020B0504020202020204" pitchFamily="34" charset="0"/>
              </a:rPr>
              <a:t>were</a:t>
            </a:r>
            <a:r>
              <a:rPr lang="fr-FR" dirty="0">
                <a:solidFill>
                  <a:srgbClr val="1A1B1B"/>
                </a:solidFill>
                <a:latin typeface="Avenir Next LT Pro" panose="020B0504020202020204" pitchFamily="34" charset="0"/>
              </a:rPr>
              <a:t> </a:t>
            </a:r>
            <a:r>
              <a:rPr lang="fr-FR" dirty="0" err="1">
                <a:solidFill>
                  <a:srgbClr val="1A1B1B"/>
                </a:solidFill>
                <a:latin typeface="Avenir Next LT Pro" panose="020B0504020202020204" pitchFamily="34" charset="0"/>
              </a:rPr>
              <a:t>killed</a:t>
            </a:r>
            <a:r>
              <a:rPr lang="fr-FR" dirty="0">
                <a:solidFill>
                  <a:srgbClr val="1A1B1B"/>
                </a:solidFill>
                <a:latin typeface="Avenir Next LT Pro" panose="020B0504020202020204" pitchFamily="34" charset="0"/>
              </a:rPr>
              <a:t>.</a:t>
            </a:r>
            <a:endParaRPr lang="fr-FR" dirty="0">
              <a:latin typeface="Avenir Next LT Pro" panose="020B0504020202020204" pitchFamily="34" charset="0"/>
            </a:endParaRPr>
          </a:p>
        </p:txBody>
      </p:sp>
      <p:pic>
        <p:nvPicPr>
          <p:cNvPr id="2052" name="Picture 4" descr="Pêche au chalut, le grand massacre">
            <a:extLst>
              <a:ext uri="{FF2B5EF4-FFF2-40B4-BE49-F238E27FC236}">
                <a16:creationId xmlns:a16="http://schemas.microsoft.com/office/drawing/2014/main" id="{26281828-5D8B-3CF8-6E92-412D8D2492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664" y="2493074"/>
            <a:ext cx="5102535" cy="3111653"/>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87C8B219-C98D-ED40-D665-AC1C50B454D2}"/>
              </a:ext>
            </a:extLst>
          </p:cNvPr>
          <p:cNvSpPr txBox="1"/>
          <p:nvPr/>
        </p:nvSpPr>
        <p:spPr>
          <a:xfrm>
            <a:off x="154161" y="192740"/>
            <a:ext cx="7707140" cy="461665"/>
          </a:xfrm>
          <a:prstGeom prst="rect">
            <a:avLst/>
          </a:prstGeom>
          <a:solidFill>
            <a:srgbClr val="D34817"/>
          </a:solidFill>
        </p:spPr>
        <p:txBody>
          <a:bodyPr wrap="square" rtlCol="0">
            <a:spAutoFit/>
          </a:bodyPr>
          <a:lstStyle/>
          <a:p>
            <a:r>
              <a:rPr lang="fr-FR" sz="2400" b="1" dirty="0" err="1">
                <a:solidFill>
                  <a:schemeClr val="bg1"/>
                </a:solidFill>
                <a:latin typeface="Avenir Next LT Pro" panose="020B0504020202020204" pitchFamily="34" charset="0"/>
              </a:rPr>
              <a:t>Comodification</a:t>
            </a:r>
            <a:r>
              <a:rPr lang="fr-FR" sz="2400" b="1" dirty="0">
                <a:solidFill>
                  <a:schemeClr val="bg1"/>
                </a:solidFill>
                <a:latin typeface="Avenir Next LT Pro" panose="020B0504020202020204" pitchFamily="34" charset="0"/>
              </a:rPr>
              <a:t> of </a:t>
            </a:r>
            <a:r>
              <a:rPr lang="fr-FR" sz="2400" b="1" dirty="0" err="1">
                <a:solidFill>
                  <a:schemeClr val="bg1"/>
                </a:solidFill>
                <a:latin typeface="Avenir Next LT Pro" panose="020B0504020202020204" pitchFamily="34" charset="0"/>
              </a:rPr>
              <a:t>animals</a:t>
            </a:r>
            <a:r>
              <a:rPr lang="fr-FR" sz="2400" b="1" dirty="0">
                <a:solidFill>
                  <a:schemeClr val="bg1"/>
                </a:solidFill>
                <a:latin typeface="Avenir Next LT Pro" panose="020B0504020202020204" pitchFamily="34" charset="0"/>
              </a:rPr>
              <a:t>: life as a </a:t>
            </a:r>
            <a:r>
              <a:rPr lang="fr-FR" sz="2400" b="1" dirty="0" err="1">
                <a:solidFill>
                  <a:schemeClr val="bg1"/>
                </a:solidFill>
                <a:latin typeface="Avenir Next LT Pro" panose="020B0504020202020204" pitchFamily="34" charset="0"/>
              </a:rPr>
              <a:t>cost</a:t>
            </a:r>
            <a:r>
              <a:rPr lang="fr-FR" sz="2400" b="1" dirty="0">
                <a:solidFill>
                  <a:schemeClr val="bg1"/>
                </a:solidFill>
                <a:latin typeface="Avenir Next LT Pro" panose="020B0504020202020204" pitchFamily="34" charset="0"/>
              </a:rPr>
              <a:t> and </a:t>
            </a:r>
            <a:r>
              <a:rPr lang="fr-FR" sz="2400" b="1" dirty="0" err="1">
                <a:solidFill>
                  <a:schemeClr val="bg1"/>
                </a:solidFill>
                <a:latin typeface="Avenir Next LT Pro" panose="020B0504020202020204" pitchFamily="34" charset="0"/>
              </a:rPr>
              <a:t>price</a:t>
            </a:r>
            <a:endParaRPr lang="fr-FR" sz="2400" b="1" dirty="0">
              <a:solidFill>
                <a:schemeClr val="bg1"/>
              </a:solidFill>
              <a:latin typeface="Avenir Next LT Pro" panose="020B0504020202020204" pitchFamily="34" charset="0"/>
            </a:endParaRPr>
          </a:p>
        </p:txBody>
      </p:sp>
      <p:sp>
        <p:nvSpPr>
          <p:cNvPr id="19" name="ZoneTexte 18">
            <a:extLst>
              <a:ext uri="{FF2B5EF4-FFF2-40B4-BE49-F238E27FC236}">
                <a16:creationId xmlns:a16="http://schemas.microsoft.com/office/drawing/2014/main" id="{65A0000D-1644-BCEB-1CC6-B9C228B27305}"/>
              </a:ext>
            </a:extLst>
          </p:cNvPr>
          <p:cNvSpPr txBox="1"/>
          <p:nvPr/>
        </p:nvSpPr>
        <p:spPr>
          <a:xfrm>
            <a:off x="409264" y="1473219"/>
            <a:ext cx="5254935" cy="923330"/>
          </a:xfrm>
          <a:prstGeom prst="rect">
            <a:avLst/>
          </a:prstGeom>
          <a:noFill/>
        </p:spPr>
        <p:txBody>
          <a:bodyPr wrap="square" rtlCol="0">
            <a:spAutoFit/>
          </a:bodyPr>
          <a:lstStyle/>
          <a:p>
            <a:pPr algn="ctr"/>
            <a:r>
              <a:rPr lang="fr-FR" dirty="0">
                <a:latin typeface="Avenir Next LT Pro" panose="020B0504020202020204" pitchFamily="34" charset="0"/>
              </a:rPr>
              <a:t>A relation </a:t>
            </a:r>
            <a:r>
              <a:rPr lang="fr-FR" dirty="0" err="1">
                <a:latin typeface="Avenir Next LT Pro" panose="020B0504020202020204" pitchFamily="34" charset="0"/>
              </a:rPr>
              <a:t>based</a:t>
            </a:r>
            <a:r>
              <a:rPr lang="fr-FR" dirty="0">
                <a:latin typeface="Avenir Next LT Pro" panose="020B0504020202020204" pitchFamily="34" charset="0"/>
              </a:rPr>
              <a:t> on power </a:t>
            </a:r>
            <a:r>
              <a:rPr lang="fr-FR" dirty="0" err="1">
                <a:latin typeface="Avenir Next LT Pro" panose="020B0504020202020204" pitchFamily="34" charset="0"/>
              </a:rPr>
              <a:t>asymetries</a:t>
            </a:r>
            <a:r>
              <a:rPr lang="fr-FR" dirty="0">
                <a:latin typeface="Avenir Next LT Pro" panose="020B0504020202020204" pitchFamily="34" charset="0"/>
              </a:rPr>
              <a:t> : </a:t>
            </a:r>
            <a:r>
              <a:rPr lang="fr-FR" dirty="0" err="1">
                <a:latin typeface="Avenir Next LT Pro" panose="020B0504020202020204" pitchFamily="34" charset="0"/>
              </a:rPr>
              <a:t>humans</a:t>
            </a:r>
            <a:r>
              <a:rPr lang="fr-FR" dirty="0">
                <a:latin typeface="Avenir Next LT Pro" panose="020B0504020202020204" pitchFamily="34" charset="0"/>
              </a:rPr>
              <a:t> </a:t>
            </a:r>
            <a:r>
              <a:rPr lang="fr-FR" dirty="0" err="1">
                <a:latin typeface="Avenir Next LT Pro" panose="020B0504020202020204" pitchFamily="34" charset="0"/>
              </a:rPr>
              <a:t>deciding</a:t>
            </a:r>
            <a:r>
              <a:rPr lang="fr-FR" dirty="0">
                <a:latin typeface="Avenir Next LT Pro" panose="020B0504020202020204" pitchFamily="34" charset="0"/>
              </a:rPr>
              <a:t> on </a:t>
            </a:r>
            <a:r>
              <a:rPr lang="fr-FR" dirty="0" err="1">
                <a:latin typeface="Avenir Next LT Pro" panose="020B0504020202020204" pitchFamily="34" charset="0"/>
              </a:rPr>
              <a:t>their</a:t>
            </a:r>
            <a:r>
              <a:rPr lang="fr-FR" dirty="0">
                <a:latin typeface="Avenir Next LT Pro" panose="020B0504020202020204" pitchFamily="34" charset="0"/>
              </a:rPr>
              <a:t> </a:t>
            </a:r>
            <a:r>
              <a:rPr lang="fr-FR" dirty="0" err="1">
                <a:latin typeface="Avenir Next LT Pro" panose="020B0504020202020204" pitchFamily="34" charset="0"/>
              </a:rPr>
              <a:t>rights</a:t>
            </a:r>
            <a:r>
              <a:rPr lang="fr-FR" dirty="0">
                <a:latin typeface="Avenir Next LT Pro" panose="020B0504020202020204" pitchFamily="34" charset="0"/>
              </a:rPr>
              <a:t> over </a:t>
            </a:r>
            <a:r>
              <a:rPr lang="fr-FR" dirty="0" err="1">
                <a:latin typeface="Avenir Next LT Pro" panose="020B0504020202020204" pitchFamily="34" charset="0"/>
              </a:rPr>
              <a:t>birth</a:t>
            </a:r>
            <a:r>
              <a:rPr lang="fr-FR" dirty="0">
                <a:latin typeface="Avenir Next LT Pro" panose="020B0504020202020204" pitchFamily="34" charset="0"/>
              </a:rPr>
              <a:t>, life, and </a:t>
            </a:r>
            <a:r>
              <a:rPr lang="fr-FR" dirty="0" err="1">
                <a:latin typeface="Avenir Next LT Pro" panose="020B0504020202020204" pitchFamily="34" charset="0"/>
              </a:rPr>
              <a:t>death</a:t>
            </a:r>
            <a:r>
              <a:rPr lang="fr-FR" dirty="0">
                <a:latin typeface="Avenir Next LT Pro" panose="020B0504020202020204" pitchFamily="34" charset="0"/>
              </a:rPr>
              <a:t> of </a:t>
            </a:r>
            <a:r>
              <a:rPr lang="fr-FR" dirty="0" err="1">
                <a:latin typeface="Avenir Next LT Pro" panose="020B0504020202020204" pitchFamily="34" charset="0"/>
              </a:rPr>
              <a:t>animals</a:t>
            </a:r>
            <a:r>
              <a:rPr lang="fr-FR" dirty="0">
                <a:latin typeface="Avenir Next LT Pro" panose="020B0504020202020204" pitchFamily="34" charset="0"/>
              </a:rPr>
              <a:t> ?</a:t>
            </a:r>
          </a:p>
        </p:txBody>
      </p:sp>
    </p:spTree>
    <p:extLst>
      <p:ext uri="{BB962C8B-B14F-4D97-AF65-F5344CB8AC3E}">
        <p14:creationId xmlns:p14="http://schemas.microsoft.com/office/powerpoint/2010/main" val="3590359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0D57D83-C408-4D0E-9D3C-A4FA3E10D71D}"/>
              </a:ext>
            </a:extLst>
          </p:cNvPr>
          <p:cNvPicPr>
            <a:picLocks noChangeAspect="1"/>
          </p:cNvPicPr>
          <p:nvPr/>
        </p:nvPicPr>
        <p:blipFill>
          <a:blip r:embed="rId3"/>
          <a:stretch>
            <a:fillRect/>
          </a:stretch>
        </p:blipFill>
        <p:spPr>
          <a:xfrm>
            <a:off x="-9653" y="1609417"/>
            <a:ext cx="6998110" cy="5248583"/>
          </a:xfrm>
          <a:prstGeom prst="rect">
            <a:avLst/>
          </a:prstGeom>
        </p:spPr>
      </p:pic>
      <p:pic>
        <p:nvPicPr>
          <p:cNvPr id="7" name="Image 6">
            <a:extLst>
              <a:ext uri="{FF2B5EF4-FFF2-40B4-BE49-F238E27FC236}">
                <a16:creationId xmlns:a16="http://schemas.microsoft.com/office/drawing/2014/main" id="{B4AEA202-AC81-42EB-C225-305FA6FEF385}"/>
              </a:ext>
            </a:extLst>
          </p:cNvPr>
          <p:cNvPicPr>
            <a:picLocks noChangeAspect="1"/>
          </p:cNvPicPr>
          <p:nvPr/>
        </p:nvPicPr>
        <p:blipFill>
          <a:blip r:embed="rId4"/>
          <a:stretch>
            <a:fillRect/>
          </a:stretch>
        </p:blipFill>
        <p:spPr>
          <a:xfrm>
            <a:off x="6988457" y="-74960"/>
            <a:ext cx="5255941" cy="7007919"/>
          </a:xfrm>
          <a:prstGeom prst="rect">
            <a:avLst/>
          </a:prstGeom>
        </p:spPr>
      </p:pic>
      <p:sp>
        <p:nvSpPr>
          <p:cNvPr id="14" name="ZoneTexte 13">
            <a:extLst>
              <a:ext uri="{FF2B5EF4-FFF2-40B4-BE49-F238E27FC236}">
                <a16:creationId xmlns:a16="http://schemas.microsoft.com/office/drawing/2014/main" id="{E7DE5EEF-8680-0A7E-169F-BFA8A6812A3D}"/>
              </a:ext>
            </a:extLst>
          </p:cNvPr>
          <p:cNvSpPr txBox="1"/>
          <p:nvPr/>
        </p:nvSpPr>
        <p:spPr>
          <a:xfrm>
            <a:off x="88900" y="127456"/>
            <a:ext cx="6899557" cy="1754326"/>
          </a:xfrm>
          <a:prstGeom prst="rect">
            <a:avLst/>
          </a:prstGeom>
          <a:noFill/>
        </p:spPr>
        <p:txBody>
          <a:bodyPr wrap="square" rtlCol="0">
            <a:spAutoFit/>
          </a:bodyPr>
          <a:lstStyle/>
          <a:p>
            <a:pPr algn="ctr"/>
            <a:r>
              <a:rPr lang="fr-FR" dirty="0">
                <a:latin typeface="Avenir Next LT Pro" panose="020B0504020202020204" pitchFamily="34" charset="0"/>
              </a:rPr>
              <a:t>Liam </a:t>
            </a:r>
            <a:r>
              <a:rPr lang="fr-FR" dirty="0" err="1">
                <a:latin typeface="Avenir Next LT Pro" panose="020B0504020202020204" pitchFamily="34" charset="0"/>
              </a:rPr>
              <a:t>is</a:t>
            </a:r>
            <a:r>
              <a:rPr lang="fr-FR" dirty="0">
                <a:latin typeface="Avenir Next LT Pro" panose="020B0504020202020204" pitchFamily="34" charset="0"/>
              </a:rPr>
              <a:t> </a:t>
            </a:r>
            <a:r>
              <a:rPr lang="fr-FR" dirty="0" err="1">
                <a:latin typeface="Avenir Next LT Pro" panose="020B0504020202020204" pitchFamily="34" charset="0"/>
              </a:rPr>
              <a:t>now</a:t>
            </a:r>
            <a:r>
              <a:rPr lang="fr-FR" dirty="0">
                <a:latin typeface="Avenir Next LT Pro" panose="020B0504020202020204" pitchFamily="34" charset="0"/>
              </a:rPr>
              <a:t> 4 </a:t>
            </a:r>
            <a:r>
              <a:rPr lang="fr-FR" dirty="0" err="1">
                <a:latin typeface="Avenir Next LT Pro" panose="020B0504020202020204" pitchFamily="34" charset="0"/>
              </a:rPr>
              <a:t>years</a:t>
            </a:r>
            <a:r>
              <a:rPr lang="fr-FR" dirty="0">
                <a:latin typeface="Avenir Next LT Pro" panose="020B0504020202020204" pitchFamily="34" charset="0"/>
              </a:rPr>
              <a:t> </a:t>
            </a:r>
            <a:r>
              <a:rPr lang="fr-FR" dirty="0" err="1">
                <a:latin typeface="Avenir Next LT Pro" panose="020B0504020202020204" pitchFamily="34" charset="0"/>
              </a:rPr>
              <a:t>old</a:t>
            </a:r>
            <a:r>
              <a:rPr lang="fr-FR" dirty="0">
                <a:latin typeface="Avenir Next LT Pro" panose="020B0504020202020204" pitchFamily="34" charset="0"/>
              </a:rPr>
              <a:t>. He </a:t>
            </a:r>
            <a:r>
              <a:rPr lang="fr-FR" dirty="0" err="1">
                <a:latin typeface="Avenir Next LT Pro" panose="020B0504020202020204" pitchFamily="34" charset="0"/>
              </a:rPr>
              <a:t>is</a:t>
            </a:r>
            <a:r>
              <a:rPr lang="fr-FR" dirty="0">
                <a:latin typeface="Avenir Next LT Pro" panose="020B0504020202020204" pitchFamily="34" charset="0"/>
              </a:rPr>
              <a:t> </a:t>
            </a:r>
            <a:r>
              <a:rPr lang="fr-FR" dirty="0" err="1">
                <a:latin typeface="Avenir Next LT Pro" panose="020B0504020202020204" pitchFamily="34" charset="0"/>
              </a:rPr>
              <a:t>taken</a:t>
            </a:r>
            <a:r>
              <a:rPr lang="fr-FR" dirty="0">
                <a:latin typeface="Avenir Next LT Pro" panose="020B0504020202020204" pitchFamily="34" charset="0"/>
              </a:rPr>
              <a:t> care of in a non-violent </a:t>
            </a:r>
            <a:r>
              <a:rPr lang="fr-FR" dirty="0" err="1">
                <a:latin typeface="Avenir Next LT Pro" panose="020B0504020202020204" pitchFamily="34" charset="0"/>
              </a:rPr>
              <a:t>environment</a:t>
            </a:r>
            <a:r>
              <a:rPr lang="fr-FR" dirty="0">
                <a:latin typeface="Avenir Next LT Pro" panose="020B0504020202020204" pitchFamily="34" charset="0"/>
              </a:rPr>
              <a:t>, </a:t>
            </a:r>
            <a:r>
              <a:rPr lang="fr-FR" dirty="0" err="1">
                <a:latin typeface="Avenir Next LT Pro" panose="020B0504020202020204" pitchFamily="34" charset="0"/>
              </a:rPr>
              <a:t>where</a:t>
            </a:r>
            <a:r>
              <a:rPr lang="fr-FR" dirty="0">
                <a:latin typeface="Avenir Next LT Pro" panose="020B0504020202020204" pitchFamily="34" charset="0"/>
              </a:rPr>
              <a:t> </a:t>
            </a:r>
            <a:r>
              <a:rPr lang="fr-FR" dirty="0" err="1">
                <a:latin typeface="Avenir Next LT Pro" panose="020B0504020202020204" pitchFamily="34" charset="0"/>
              </a:rPr>
              <a:t>he</a:t>
            </a:r>
            <a:r>
              <a:rPr lang="fr-FR" dirty="0">
                <a:latin typeface="Avenir Next LT Pro" panose="020B0504020202020204" pitchFamily="34" charset="0"/>
              </a:rPr>
              <a:t> </a:t>
            </a:r>
            <a:r>
              <a:rPr lang="fr-FR" dirty="0" err="1">
                <a:latin typeface="Avenir Next LT Pro" panose="020B0504020202020204" pitchFamily="34" charset="0"/>
              </a:rPr>
              <a:t>is</a:t>
            </a:r>
            <a:r>
              <a:rPr lang="fr-FR" dirty="0">
                <a:latin typeface="Avenir Next LT Pro" panose="020B0504020202020204" pitchFamily="34" charset="0"/>
              </a:rPr>
              <a:t> </a:t>
            </a:r>
            <a:r>
              <a:rPr lang="fr-FR" dirty="0" err="1">
                <a:latin typeface="Avenir Next LT Pro" panose="020B0504020202020204" pitchFamily="34" charset="0"/>
              </a:rPr>
              <a:t>recognised</a:t>
            </a:r>
            <a:r>
              <a:rPr lang="fr-FR" dirty="0">
                <a:latin typeface="Avenir Next LT Pro" panose="020B0504020202020204" pitchFamily="34" charset="0"/>
              </a:rPr>
              <a:t> as a sentient </a:t>
            </a:r>
            <a:r>
              <a:rPr lang="fr-FR" dirty="0" err="1">
                <a:latin typeface="Avenir Next LT Pro" panose="020B0504020202020204" pitchFamily="34" charset="0"/>
              </a:rPr>
              <a:t>being</a:t>
            </a:r>
            <a:r>
              <a:rPr lang="fr-FR" dirty="0">
                <a:latin typeface="Avenir Next LT Pro" panose="020B0504020202020204" pitchFamily="34" charset="0"/>
              </a:rPr>
              <a:t>. </a:t>
            </a:r>
          </a:p>
          <a:p>
            <a:pPr algn="ctr"/>
            <a:endParaRPr lang="fr-FR" dirty="0">
              <a:latin typeface="Avenir Next LT Pro" panose="020B0504020202020204" pitchFamily="34" charset="0"/>
            </a:endParaRPr>
          </a:p>
          <a:p>
            <a:pPr algn="ctr"/>
            <a:r>
              <a:rPr lang="fr-FR" b="1" dirty="0">
                <a:latin typeface="Avenir Next LT Pro" panose="020B0504020202020204" pitchFamily="34" charset="0"/>
              </a:rPr>
              <a:t>Can </a:t>
            </a:r>
            <a:r>
              <a:rPr lang="fr-FR" b="1" dirty="0" err="1">
                <a:latin typeface="Avenir Next LT Pro" panose="020B0504020202020204" pitchFamily="34" charset="0"/>
              </a:rPr>
              <a:t>we</a:t>
            </a:r>
            <a:r>
              <a:rPr lang="fr-FR" b="1" dirty="0">
                <a:latin typeface="Avenir Next LT Pro" panose="020B0504020202020204" pitchFamily="34" charset="0"/>
              </a:rPr>
              <a:t> </a:t>
            </a:r>
            <a:r>
              <a:rPr lang="fr-FR" b="1" dirty="0" err="1">
                <a:latin typeface="Avenir Next LT Pro" panose="020B0504020202020204" pitchFamily="34" charset="0"/>
              </a:rPr>
              <a:t>consider</a:t>
            </a:r>
            <a:r>
              <a:rPr lang="fr-FR" b="1" dirty="0">
                <a:latin typeface="Avenir Next LT Pro" panose="020B0504020202020204" pitchFamily="34" charset="0"/>
              </a:rPr>
              <a:t> </a:t>
            </a:r>
            <a:r>
              <a:rPr lang="fr-FR" b="1" dirty="0" err="1">
                <a:latin typeface="Avenir Next LT Pro" panose="020B0504020202020204" pitchFamily="34" charset="0"/>
              </a:rPr>
              <a:t>this</a:t>
            </a:r>
            <a:r>
              <a:rPr lang="fr-FR" b="1" dirty="0">
                <a:latin typeface="Avenir Next LT Pro" panose="020B0504020202020204" pitchFamily="34" charset="0"/>
              </a:rPr>
              <a:t> situation has </a:t>
            </a:r>
            <a:r>
              <a:rPr lang="fr-FR" b="1" dirty="0" err="1">
                <a:latin typeface="Avenir Next LT Pro" panose="020B0504020202020204" pitchFamily="34" charset="0"/>
              </a:rPr>
              <a:t>reduced</a:t>
            </a:r>
            <a:r>
              <a:rPr lang="fr-FR" b="1" dirty="0">
                <a:latin typeface="Avenir Next LT Pro" panose="020B0504020202020204" pitchFamily="34" charset="0"/>
              </a:rPr>
              <a:t> </a:t>
            </a:r>
            <a:r>
              <a:rPr lang="fr-FR" b="1" dirty="0" err="1">
                <a:latin typeface="Avenir Next LT Pro" panose="020B0504020202020204" pitchFamily="34" charset="0"/>
              </a:rPr>
              <a:t>suffering</a:t>
            </a:r>
            <a:r>
              <a:rPr lang="fr-FR" b="1" dirty="0">
                <a:latin typeface="Avenir Next LT Pro" panose="020B0504020202020204" pitchFamily="34" charset="0"/>
              </a:rPr>
              <a:t>? </a:t>
            </a:r>
          </a:p>
          <a:p>
            <a:pPr algn="ctr"/>
            <a:r>
              <a:rPr lang="fr-FR" b="1" dirty="0" err="1">
                <a:latin typeface="Avenir Next LT Pro" panose="020B0504020202020204" pitchFamily="34" charset="0"/>
              </a:rPr>
              <a:t>What</a:t>
            </a:r>
            <a:r>
              <a:rPr lang="fr-FR" b="1" dirty="0">
                <a:latin typeface="Avenir Next LT Pro" panose="020B0504020202020204" pitchFamily="34" charset="0"/>
              </a:rPr>
              <a:t> about </a:t>
            </a:r>
            <a:r>
              <a:rPr lang="fr-FR" b="1" dirty="0" err="1">
                <a:latin typeface="Avenir Next LT Pro" panose="020B0504020202020204" pitchFamily="34" charset="0"/>
              </a:rPr>
              <a:t>emancipation</a:t>
            </a:r>
            <a:r>
              <a:rPr lang="fr-FR" b="1" dirty="0">
                <a:latin typeface="Avenir Next LT Pro" panose="020B0504020202020204" pitchFamily="34" charset="0"/>
              </a:rPr>
              <a:t>? </a:t>
            </a:r>
          </a:p>
          <a:p>
            <a:pPr algn="ctr"/>
            <a:endParaRPr lang="fr-FR" dirty="0">
              <a:latin typeface="Avenir Next LT Pro" panose="020B0504020202020204" pitchFamily="34" charset="0"/>
            </a:endParaRPr>
          </a:p>
        </p:txBody>
      </p:sp>
      <p:sp>
        <p:nvSpPr>
          <p:cNvPr id="2" name="ZoneTexte 1">
            <a:extLst>
              <a:ext uri="{FF2B5EF4-FFF2-40B4-BE49-F238E27FC236}">
                <a16:creationId xmlns:a16="http://schemas.microsoft.com/office/drawing/2014/main" id="{106B7CA2-671A-D376-7A0E-8D870383006F}"/>
              </a:ext>
            </a:extLst>
          </p:cNvPr>
          <p:cNvSpPr txBox="1"/>
          <p:nvPr/>
        </p:nvSpPr>
        <p:spPr>
          <a:xfrm>
            <a:off x="198948" y="5997355"/>
            <a:ext cx="6580909" cy="830997"/>
          </a:xfrm>
          <a:prstGeom prst="rect">
            <a:avLst/>
          </a:prstGeom>
          <a:solidFill>
            <a:srgbClr val="D34817"/>
          </a:solidFill>
        </p:spPr>
        <p:txBody>
          <a:bodyPr wrap="square" rtlCol="0">
            <a:spAutoFit/>
          </a:bodyPr>
          <a:lstStyle/>
          <a:p>
            <a:r>
              <a:rPr lang="fr-FR" sz="2400" b="1" dirty="0" err="1">
                <a:solidFill>
                  <a:schemeClr val="bg1"/>
                </a:solidFill>
                <a:latin typeface="Avenir Next LT Pro" panose="020B0504020202020204" pitchFamily="34" charset="0"/>
              </a:rPr>
              <a:t>Restorative</a:t>
            </a:r>
            <a:r>
              <a:rPr lang="fr-FR" sz="2400" b="1" dirty="0">
                <a:solidFill>
                  <a:schemeClr val="bg1"/>
                </a:solidFill>
                <a:latin typeface="Avenir Next LT Pro" panose="020B0504020202020204" pitchFamily="34" charset="0"/>
              </a:rPr>
              <a:t> justice for an </a:t>
            </a:r>
            <a:r>
              <a:rPr lang="fr-FR" sz="2400" b="1" dirty="0" err="1">
                <a:solidFill>
                  <a:schemeClr val="bg1"/>
                </a:solidFill>
                <a:latin typeface="Avenir Next LT Pro" panose="020B0504020202020204" pitchFamily="34" charset="0"/>
              </a:rPr>
              <a:t>exploited</a:t>
            </a:r>
            <a:r>
              <a:rPr lang="fr-FR" sz="2400" b="1" dirty="0">
                <a:solidFill>
                  <a:schemeClr val="bg1"/>
                </a:solidFill>
                <a:latin typeface="Avenir Next LT Pro" panose="020B0504020202020204" pitchFamily="34" charset="0"/>
              </a:rPr>
              <a:t> animal: life as a value</a:t>
            </a:r>
          </a:p>
        </p:txBody>
      </p:sp>
    </p:spTree>
    <p:extLst>
      <p:ext uri="{BB962C8B-B14F-4D97-AF65-F5344CB8AC3E}">
        <p14:creationId xmlns:p14="http://schemas.microsoft.com/office/powerpoint/2010/main" val="868826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016FB9B6-A8A9-83FB-2BB2-4DF75B9111A1}"/>
              </a:ext>
            </a:extLst>
          </p:cNvPr>
          <p:cNvSpPr txBox="1"/>
          <p:nvPr/>
        </p:nvSpPr>
        <p:spPr>
          <a:xfrm>
            <a:off x="412186" y="6488668"/>
            <a:ext cx="6099462" cy="369332"/>
          </a:xfrm>
          <a:prstGeom prst="rect">
            <a:avLst/>
          </a:prstGeom>
          <a:noFill/>
        </p:spPr>
        <p:txBody>
          <a:bodyPr wrap="square">
            <a:spAutoFit/>
          </a:bodyPr>
          <a:lstStyle/>
          <a:p>
            <a:endParaRPr lang="fr-FR" dirty="0"/>
          </a:p>
        </p:txBody>
      </p:sp>
      <p:pic>
        <p:nvPicPr>
          <p:cNvPr id="9" name="Image 8">
            <a:hlinkClick r:id="rId3"/>
            <a:extLst>
              <a:ext uri="{FF2B5EF4-FFF2-40B4-BE49-F238E27FC236}">
                <a16:creationId xmlns:a16="http://schemas.microsoft.com/office/drawing/2014/main" id="{38EF6E90-FACB-6AC2-CD19-A5DE5B4AA957}"/>
              </a:ext>
            </a:extLst>
          </p:cNvPr>
          <p:cNvPicPr>
            <a:picLocks noChangeAspect="1"/>
          </p:cNvPicPr>
          <p:nvPr/>
        </p:nvPicPr>
        <p:blipFill>
          <a:blip r:embed="rId4"/>
          <a:stretch>
            <a:fillRect/>
          </a:stretch>
        </p:blipFill>
        <p:spPr>
          <a:xfrm>
            <a:off x="1302873" y="1061312"/>
            <a:ext cx="9586254" cy="5796688"/>
          </a:xfrm>
          <a:prstGeom prst="rect">
            <a:avLst/>
          </a:prstGeom>
        </p:spPr>
      </p:pic>
      <p:sp>
        <p:nvSpPr>
          <p:cNvPr id="11" name="ZoneTexte 10">
            <a:extLst>
              <a:ext uri="{FF2B5EF4-FFF2-40B4-BE49-F238E27FC236}">
                <a16:creationId xmlns:a16="http://schemas.microsoft.com/office/drawing/2014/main" id="{0B1B2EA4-4CE7-C5D9-E022-9A428D605770}"/>
              </a:ext>
            </a:extLst>
          </p:cNvPr>
          <p:cNvSpPr txBox="1"/>
          <p:nvPr/>
        </p:nvSpPr>
        <p:spPr>
          <a:xfrm>
            <a:off x="370622" y="186641"/>
            <a:ext cx="11529278" cy="830997"/>
          </a:xfrm>
          <a:prstGeom prst="rect">
            <a:avLst/>
          </a:prstGeom>
          <a:solidFill>
            <a:srgbClr val="D34817"/>
          </a:solidFill>
          <a:ln>
            <a:solidFill>
              <a:schemeClr val="bg1"/>
            </a:solidFill>
          </a:ln>
        </p:spPr>
        <p:txBody>
          <a:bodyPr wrap="square" rtlCol="0">
            <a:spAutoFit/>
          </a:bodyPr>
          <a:lstStyle/>
          <a:p>
            <a:r>
              <a:rPr lang="fr-FR" sz="2400" b="1" dirty="0" err="1">
                <a:solidFill>
                  <a:schemeClr val="bg1"/>
                </a:solidFill>
                <a:latin typeface="Avenir Next LT Pro" panose="020B0504020202020204" pitchFamily="34" charset="0"/>
              </a:rPr>
              <a:t>Restorative</a:t>
            </a:r>
            <a:r>
              <a:rPr lang="fr-FR" sz="2400" b="1" dirty="0">
                <a:solidFill>
                  <a:schemeClr val="bg1"/>
                </a:solidFill>
                <a:latin typeface="Avenir Next LT Pro" panose="020B0504020202020204" pitchFamily="34" charset="0"/>
              </a:rPr>
              <a:t> justice for an </a:t>
            </a:r>
            <a:r>
              <a:rPr lang="fr-FR" sz="2400" b="1" dirty="0" err="1">
                <a:solidFill>
                  <a:schemeClr val="bg1"/>
                </a:solidFill>
                <a:latin typeface="Avenir Next LT Pro" panose="020B0504020202020204" pitchFamily="34" charset="0"/>
              </a:rPr>
              <a:t>exploited</a:t>
            </a:r>
            <a:r>
              <a:rPr lang="fr-FR" sz="2400" b="1" dirty="0">
                <a:solidFill>
                  <a:schemeClr val="bg1"/>
                </a:solidFill>
                <a:latin typeface="Avenir Next LT Pro" panose="020B0504020202020204" pitchFamily="34" charset="0"/>
              </a:rPr>
              <a:t> animal: </a:t>
            </a:r>
            <a:r>
              <a:rPr lang="fr-FR" sz="2400" b="1" dirty="0" err="1">
                <a:solidFill>
                  <a:schemeClr val="bg1"/>
                </a:solidFill>
                <a:latin typeface="Avenir Next LT Pro" panose="020B0504020202020204" pitchFamily="34" charset="0"/>
              </a:rPr>
              <a:t>reflecting</a:t>
            </a:r>
            <a:r>
              <a:rPr lang="fr-FR" sz="2400" b="1" dirty="0">
                <a:solidFill>
                  <a:schemeClr val="bg1"/>
                </a:solidFill>
                <a:latin typeface="Avenir Next LT Pro" panose="020B0504020202020204" pitchFamily="34" charset="0"/>
              </a:rPr>
              <a:t> on living conditions, and </a:t>
            </a:r>
            <a:r>
              <a:rPr lang="fr-FR" sz="2400" b="1" dirty="0" err="1">
                <a:solidFill>
                  <a:schemeClr val="bg1"/>
                </a:solidFill>
                <a:latin typeface="Avenir Next LT Pro" panose="020B0504020202020204" pitchFamily="34" charset="0"/>
              </a:rPr>
              <a:t>what</a:t>
            </a:r>
            <a:r>
              <a:rPr lang="fr-FR" sz="2400" b="1" dirty="0">
                <a:solidFill>
                  <a:schemeClr val="bg1"/>
                </a:solidFill>
                <a:latin typeface="Avenir Next LT Pro" panose="020B0504020202020204" pitchFamily="34" charset="0"/>
              </a:rPr>
              <a:t> a « good life » can </a:t>
            </a:r>
            <a:r>
              <a:rPr lang="fr-FR" sz="2400" b="1" dirty="0" err="1">
                <a:solidFill>
                  <a:schemeClr val="bg1"/>
                </a:solidFill>
                <a:latin typeface="Avenir Next LT Pro" panose="020B0504020202020204" pitchFamily="34" charset="0"/>
              </a:rPr>
              <a:t>mean</a:t>
            </a:r>
            <a:endParaRPr lang="fr-FR" sz="2400" b="1"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3708394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951F6D59-C632-49AB-888C-A94DCA57729C}"/>
              </a:ext>
            </a:extLst>
          </p:cNvPr>
          <p:cNvSpPr>
            <a:spLocks noGrp="1"/>
          </p:cNvSpPr>
          <p:nvPr>
            <p:ph type="title"/>
          </p:nvPr>
        </p:nvSpPr>
        <p:spPr/>
        <p:txBody>
          <a:bodyPr>
            <a:noAutofit/>
          </a:bodyPr>
          <a:lstStyle/>
          <a:p>
            <a:r>
              <a:rPr lang="fr-FR" sz="2000" b="1" dirty="0">
                <a:solidFill>
                  <a:schemeClr val="bg1"/>
                </a:solidFill>
                <a:latin typeface="Avenir Next LT Pro" panose="020B0504020202020204" pitchFamily="34" charset="0"/>
              </a:rPr>
              <a:t>FINAL THOUGHTS:</a:t>
            </a:r>
            <a:br>
              <a:rPr lang="fr-FR" sz="2000" b="1" dirty="0">
                <a:solidFill>
                  <a:schemeClr val="bg1"/>
                </a:solidFill>
                <a:latin typeface="Avenir Next LT Pro" panose="020B0504020202020204" pitchFamily="34" charset="0"/>
              </a:rPr>
            </a:br>
            <a:br>
              <a:rPr lang="fr-FR" sz="2000" b="1" dirty="0">
                <a:solidFill>
                  <a:schemeClr val="bg1"/>
                </a:solidFill>
                <a:latin typeface="Avenir Next LT Pro" panose="020B0504020202020204" pitchFamily="34" charset="0"/>
              </a:rPr>
            </a:br>
            <a:r>
              <a:rPr lang="fr-FR" sz="2000" dirty="0">
                <a:solidFill>
                  <a:schemeClr val="bg1"/>
                </a:solidFill>
                <a:latin typeface="Avenir Next LT Pro" panose="020B0504020202020204" pitchFamily="34" charset="0"/>
              </a:rPr>
              <a:t>OUR OWN PERSONAL EXPERIENCES TO EXTEND REFLEXIVITY, RESPONSIVENESS &amp; INCLUSION TOWARDS NON-HUMAN ANIMALS.</a:t>
            </a:r>
            <a:br>
              <a:rPr lang="en-US" sz="2000" dirty="0">
                <a:solidFill>
                  <a:schemeClr val="bg1"/>
                </a:solidFill>
                <a:latin typeface="Avenir Next LT Pro" panose="020B0504020202020204" pitchFamily="34" charset="0"/>
              </a:rPr>
            </a:br>
            <a:endParaRPr lang="fr-FR" sz="2000" dirty="0"/>
          </a:p>
        </p:txBody>
      </p:sp>
      <p:sp>
        <p:nvSpPr>
          <p:cNvPr id="5" name="Espace réservé du contenu 4">
            <a:extLst>
              <a:ext uri="{FF2B5EF4-FFF2-40B4-BE49-F238E27FC236}">
                <a16:creationId xmlns:a16="http://schemas.microsoft.com/office/drawing/2014/main" id="{DB9BC1C4-B8BC-4087-B8EE-C47A413BCEA7}"/>
              </a:ext>
            </a:extLst>
          </p:cNvPr>
          <p:cNvSpPr>
            <a:spLocks noGrp="1"/>
          </p:cNvSpPr>
          <p:nvPr>
            <p:ph idx="1"/>
          </p:nvPr>
        </p:nvSpPr>
        <p:spPr/>
        <p:txBody>
          <a:bodyPr/>
          <a:lstStyle/>
          <a:p>
            <a:pPr algn="ctr"/>
            <a:endParaRPr lang="en-US" sz="2000" b="1" dirty="0">
              <a:latin typeface="Avenir Next LT Pro" panose="020B0504020202020204" pitchFamily="34" charset="0"/>
              <a:ea typeface="Verdana" panose="020B0604030504040204" pitchFamily="34" charset="0"/>
            </a:endParaRPr>
          </a:p>
          <a:p>
            <a:pPr algn="ctr"/>
            <a:r>
              <a:rPr lang="en-US" sz="2000" dirty="0">
                <a:latin typeface="Avenir Next LT Pro" panose="020B0504020202020204" pitchFamily="34" charset="0"/>
                <a:ea typeface="Verdana" panose="020B0604030504040204" pitchFamily="34" charset="0"/>
              </a:rPr>
              <a:t>Who created subcategories (</a:t>
            </a:r>
            <a:r>
              <a:rPr lang="en-US" sz="2000" dirty="0" err="1">
                <a:latin typeface="Avenir Next LT Pro" panose="020B0504020202020204" pitchFamily="34" charset="0"/>
                <a:ea typeface="Verdana" panose="020B0604030504040204" pitchFamily="34" charset="0"/>
              </a:rPr>
              <a:t>e.g</a:t>
            </a:r>
            <a:r>
              <a:rPr lang="en-US" sz="2000" dirty="0">
                <a:latin typeface="Avenir Next LT Pro" panose="020B0504020202020204" pitchFamily="34" charset="0"/>
                <a:ea typeface="Verdana" panose="020B0604030504040204" pitchFamily="34" charset="0"/>
              </a:rPr>
              <a:t>: pets vs farm animals)? </a:t>
            </a:r>
          </a:p>
          <a:p>
            <a:pPr algn="ctr"/>
            <a:endParaRPr lang="en-US" sz="2000" dirty="0">
              <a:latin typeface="Avenir Next LT Pro" panose="020B0504020202020204" pitchFamily="34" charset="0"/>
              <a:ea typeface="Verdana" panose="020B0604030504040204" pitchFamily="34" charset="0"/>
            </a:endParaRPr>
          </a:p>
          <a:p>
            <a:pPr algn="ctr"/>
            <a:r>
              <a:rPr lang="en-US" sz="2000" dirty="0">
                <a:latin typeface="Avenir Next LT Pro" panose="020B0504020202020204" pitchFamily="34" charset="0"/>
                <a:ea typeface="Verdana" panose="020B0604030504040204" pitchFamily="34" charset="0"/>
              </a:rPr>
              <a:t>At what point of our lives have we learnt that some animals have the right to live while others don’t? </a:t>
            </a:r>
          </a:p>
          <a:p>
            <a:pPr algn="ctr"/>
            <a:endParaRPr lang="en-US" sz="2000" b="1" dirty="0">
              <a:latin typeface="Avenir Next LT Pro" panose="020B0504020202020204" pitchFamily="34" charset="0"/>
              <a:ea typeface="Verdana" panose="020B0604030504040204" pitchFamily="34" charset="0"/>
            </a:endParaRPr>
          </a:p>
          <a:p>
            <a:pPr algn="ctr"/>
            <a:r>
              <a:rPr lang="en-US" sz="2000" b="1" dirty="0">
                <a:latin typeface="Avenir Next LT Pro" panose="020B0504020202020204" pitchFamily="34" charset="0"/>
                <a:ea typeface="Verdana" panose="020B0604030504040204" pitchFamily="34" charset="0"/>
              </a:rPr>
              <a:t>How do we justify these categories from an ethical perspective? </a:t>
            </a:r>
          </a:p>
          <a:p>
            <a:pPr algn="ctr"/>
            <a:endParaRPr lang="en-US" sz="2000" b="1" dirty="0">
              <a:latin typeface="Avenir Next LT Pro" panose="020B0504020202020204" pitchFamily="34" charset="0"/>
              <a:ea typeface="Verdana" panose="020B0604030504040204" pitchFamily="34" charset="0"/>
            </a:endParaRPr>
          </a:p>
          <a:p>
            <a:pPr algn="ctr"/>
            <a:r>
              <a:rPr lang="en-US" sz="2000" b="1" dirty="0">
                <a:latin typeface="Avenir Next LT Pro" panose="020B0504020202020204" pitchFamily="34" charset="0"/>
                <a:ea typeface="Verdana" panose="020B0604030504040204" pitchFamily="34" charset="0"/>
              </a:rPr>
              <a:t>If such categories are socially learnt, can we also learn to extend our love and care to all animals?  </a:t>
            </a:r>
            <a:endParaRPr lang="fr-FR" sz="2000" b="1" dirty="0">
              <a:latin typeface="Avenir Next LT Pro" panose="020B0504020202020204" pitchFamily="34" charset="0"/>
              <a:ea typeface="Verdana" panose="020B0604030504040204" pitchFamily="34" charset="0"/>
            </a:endParaRPr>
          </a:p>
          <a:p>
            <a:pPr marL="0" indent="0">
              <a:buNone/>
            </a:pPr>
            <a:endParaRPr lang="fr-FR" dirty="0"/>
          </a:p>
        </p:txBody>
      </p:sp>
    </p:spTree>
    <p:extLst>
      <p:ext uri="{BB962C8B-B14F-4D97-AF65-F5344CB8AC3E}">
        <p14:creationId xmlns:p14="http://schemas.microsoft.com/office/powerpoint/2010/main" val="2251581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727105" y="770021"/>
            <a:ext cx="7315200" cy="5293895"/>
          </a:xfrm>
        </p:spPr>
        <p:txBody>
          <a:bodyPr>
            <a:normAutofit/>
          </a:bodyPr>
          <a:lstStyle/>
          <a:p>
            <a:pPr marL="0" indent="0" algn="ctr">
              <a:buClr>
                <a:schemeClr val="bg1">
                  <a:lumMod val="50000"/>
                </a:schemeClr>
              </a:buClr>
              <a:buNone/>
            </a:pPr>
            <a:r>
              <a:rPr lang="fr-FR" sz="2400" b="1" dirty="0">
                <a:solidFill>
                  <a:srgbClr val="D34817"/>
                </a:solidFill>
                <a:latin typeface="Avenir Next LT Pro" panose="020B0504020202020204" pitchFamily="34" charset="0"/>
              </a:rPr>
              <a:t>MOBILIZING DIVERSE EXPERIENCES OF BEING IN THE WORLD WITH OTHER NON-HUMAN ANIMALS</a:t>
            </a:r>
          </a:p>
          <a:p>
            <a:pPr marL="0" indent="0" algn="ctr">
              <a:buClr>
                <a:schemeClr val="bg1">
                  <a:lumMod val="50000"/>
                </a:schemeClr>
              </a:buClr>
              <a:buNone/>
            </a:pPr>
            <a:endParaRPr lang="fr-FR" sz="2400" b="1" dirty="0">
              <a:solidFill>
                <a:srgbClr val="D34817"/>
              </a:solidFill>
              <a:latin typeface="Avenir Next LT Pro" panose="020B0504020202020204" pitchFamily="34" charset="0"/>
            </a:endParaRPr>
          </a:p>
          <a:p>
            <a:pPr marL="0" indent="0" algn="ctr">
              <a:buClr>
                <a:schemeClr val="bg1">
                  <a:lumMod val="50000"/>
                </a:schemeClr>
              </a:buClr>
              <a:buNone/>
            </a:pPr>
            <a:r>
              <a:rPr lang="fr-FR" sz="2400" b="1" dirty="0">
                <a:solidFill>
                  <a:srgbClr val="D34817"/>
                </a:solidFill>
                <a:latin typeface="Avenir Next LT Pro" panose="020B0504020202020204" pitchFamily="34" charset="0"/>
              </a:rPr>
              <a:t>EXTENDING REFLEXIVITY ON EPISTEMIC DIVERSITIES</a:t>
            </a:r>
          </a:p>
          <a:p>
            <a:pPr marL="0" indent="0" algn="ctr">
              <a:buClr>
                <a:schemeClr val="bg1">
                  <a:lumMod val="50000"/>
                </a:schemeClr>
              </a:buClr>
              <a:buNone/>
            </a:pPr>
            <a:endParaRPr lang="fr-FR" sz="2400" b="1" dirty="0">
              <a:solidFill>
                <a:srgbClr val="D34817"/>
              </a:solidFill>
              <a:latin typeface="Avenir Next LT Pro" panose="020B0504020202020204" pitchFamily="34" charset="0"/>
            </a:endParaRPr>
          </a:p>
          <a:p>
            <a:pPr marL="0" indent="0" algn="ctr">
              <a:buClr>
                <a:schemeClr val="bg1">
                  <a:lumMod val="50000"/>
                </a:schemeClr>
              </a:buClr>
              <a:buNone/>
            </a:pPr>
            <a:r>
              <a:rPr lang="fr-FR" sz="2400" b="1" dirty="0">
                <a:solidFill>
                  <a:srgbClr val="D34817"/>
                </a:solidFill>
                <a:latin typeface="Avenir Next LT Pro" panose="020B0504020202020204" pitchFamily="34" charset="0"/>
              </a:rPr>
              <a:t>ETHICAL CONSIDERATIONS</a:t>
            </a:r>
          </a:p>
        </p:txBody>
      </p:sp>
    </p:spTree>
    <p:extLst>
      <p:ext uri="{BB962C8B-B14F-4D97-AF65-F5344CB8AC3E}">
        <p14:creationId xmlns:p14="http://schemas.microsoft.com/office/powerpoint/2010/main" val="3882386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40280" y="2414462"/>
            <a:ext cx="8298180" cy="1967163"/>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2506980" y="2553501"/>
            <a:ext cx="7764780" cy="1477328"/>
          </a:xfrm>
          <a:prstGeom prst="rect">
            <a:avLst/>
          </a:prstGeom>
          <a:noFill/>
        </p:spPr>
        <p:txBody>
          <a:bodyPr wrap="square" rtlCol="0">
            <a:spAutoFit/>
          </a:bodyPr>
          <a:lstStyle/>
          <a:p>
            <a:endParaRPr lang="en-US" dirty="0">
              <a:latin typeface="Avenir Next LT Pro" panose="020B0504020202020204" pitchFamily="34" charset="0"/>
            </a:endParaRPr>
          </a:p>
          <a:p>
            <a:pPr algn="ctr"/>
            <a:r>
              <a:rPr lang="en-US" sz="2400" b="1" dirty="0">
                <a:solidFill>
                  <a:schemeClr val="bg1"/>
                </a:solidFill>
                <a:latin typeface="Avenir Next LT Pro" panose="020B0504020202020204" pitchFamily="34" charset="0"/>
              </a:rPr>
              <a:t>The word "animal" comes from the Latin </a:t>
            </a:r>
            <a:r>
              <a:rPr lang="en-US" sz="2400" b="1" i="1" dirty="0" err="1">
                <a:solidFill>
                  <a:schemeClr val="bg1"/>
                </a:solidFill>
                <a:latin typeface="Avenir Next LT Pro" panose="020B0504020202020204" pitchFamily="34" charset="0"/>
              </a:rPr>
              <a:t>animalis</a:t>
            </a:r>
            <a:r>
              <a:rPr lang="en-US" sz="2400" b="1" dirty="0">
                <a:solidFill>
                  <a:schemeClr val="bg1"/>
                </a:solidFill>
                <a:latin typeface="Avenir Next LT Pro" panose="020B0504020202020204" pitchFamily="34" charset="0"/>
              </a:rPr>
              <a:t>, meaning 'having breath', 'having soul' or 'living being'.</a:t>
            </a:r>
            <a:endParaRPr lang="fr-FR" sz="2400" b="1"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3503552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80D480-6178-4396-9488-2C40978EC014}"/>
              </a:ext>
            </a:extLst>
          </p:cNvPr>
          <p:cNvSpPr/>
          <p:nvPr/>
        </p:nvSpPr>
        <p:spPr>
          <a:xfrm>
            <a:off x="2240280" y="2414462"/>
            <a:ext cx="8298180" cy="1967163"/>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2590800" y="2799372"/>
            <a:ext cx="7764780" cy="1259255"/>
          </a:xfrm>
          <a:prstGeom prst="rect">
            <a:avLst/>
          </a:prstGeom>
          <a:noFill/>
        </p:spPr>
        <p:txBody>
          <a:bodyPr wrap="square" rtlCol="0">
            <a:spAutoFit/>
          </a:bodyPr>
          <a:lstStyle/>
          <a:p>
            <a:pPr algn="ctr">
              <a:lnSpc>
                <a:spcPct val="107000"/>
              </a:lnSpc>
              <a:spcAft>
                <a:spcPts val="800"/>
              </a:spcAft>
            </a:pPr>
            <a:r>
              <a:rPr lang="en-GB" sz="2400" b="1" dirty="0">
                <a:solidFill>
                  <a:schemeClr val="bg1"/>
                </a:solidFill>
                <a:effectLst/>
                <a:latin typeface="Avenir Next LT Pro" panose="020B0504020202020204" pitchFamily="34" charset="0"/>
                <a:ea typeface="Calibri" panose="020F0502020204030204" pitchFamily="34" charset="0"/>
                <a:cs typeface="Times New Roman" panose="02020603050405020304" pitchFamily="18" charset="0"/>
              </a:rPr>
              <a:t>“The animal is a word, it is an appellation that men have instituted, a name they have given themselves the right and the authority to give to”</a:t>
            </a:r>
            <a:endPar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A59F83CB-E793-4300-A48F-CFFB95D9D1B8}"/>
              </a:ext>
            </a:extLst>
          </p:cNvPr>
          <p:cNvSpPr txBox="1"/>
          <p:nvPr/>
        </p:nvSpPr>
        <p:spPr>
          <a:xfrm>
            <a:off x="3099335" y="4381625"/>
            <a:ext cx="7439125" cy="374718"/>
          </a:xfrm>
          <a:prstGeom prst="rect">
            <a:avLst/>
          </a:prstGeom>
          <a:noFill/>
        </p:spPr>
        <p:txBody>
          <a:bodyPr wrap="square">
            <a:spAutoFit/>
          </a:bodyPr>
          <a:lstStyle/>
          <a:p>
            <a:pPr algn="r">
              <a:lnSpc>
                <a:spcPct val="107000"/>
              </a:lnSpc>
              <a:spcAft>
                <a:spcPts val="800"/>
              </a:spcAft>
            </a:pPr>
            <a:r>
              <a:rPr lang="en-GB" sz="1800" i="1" dirty="0">
                <a:effectLst/>
                <a:latin typeface="Avenir Next LT Pro" panose="020B0504020202020204" pitchFamily="34" charset="0"/>
                <a:ea typeface="Calibri" panose="020F0502020204030204" pitchFamily="34" charset="0"/>
                <a:cs typeface="Times New Roman" panose="02020603050405020304" pitchFamily="18" charset="0"/>
              </a:rPr>
              <a:t>Jacques Derrida, The Animal That Therefore I Am (2008:23).</a:t>
            </a:r>
            <a:endParaRPr lang="fr-FR"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3505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3F932C-DB2E-4BB9-9379-6D1F8EEF474E}"/>
              </a:ext>
            </a:extLst>
          </p:cNvPr>
          <p:cNvSpPr>
            <a:spLocks noGrp="1"/>
          </p:cNvSpPr>
          <p:nvPr>
            <p:ph type="title"/>
          </p:nvPr>
        </p:nvSpPr>
        <p:spPr/>
        <p:txBody>
          <a:bodyPr>
            <a:normAutofit/>
          </a:bodyPr>
          <a:lstStyle/>
          <a:p>
            <a:r>
              <a:rPr lang="en-GB" sz="2800" dirty="0">
                <a:latin typeface="Avenir Next LT Pro" panose="020B0504020202020204" pitchFamily="34" charset="0"/>
              </a:rPr>
              <a:t>The specificity of humans is their ability to suffer and feel joy.</a:t>
            </a:r>
            <a:endParaRPr lang="fr-FR" sz="2800" dirty="0">
              <a:latin typeface="Avenir Next LT Pro" panose="020B0504020202020204" pitchFamily="34" charset="0"/>
            </a:endParaRPr>
          </a:p>
        </p:txBody>
      </p:sp>
      <p:sp>
        <p:nvSpPr>
          <p:cNvPr id="3" name="Espace réservé du contenu 2">
            <a:extLst>
              <a:ext uri="{FF2B5EF4-FFF2-40B4-BE49-F238E27FC236}">
                <a16:creationId xmlns:a16="http://schemas.microsoft.com/office/drawing/2014/main" id="{305B1E7E-7B48-4AE9-BEBD-C77D77E75D82}"/>
              </a:ext>
            </a:extLst>
          </p:cNvPr>
          <p:cNvSpPr>
            <a:spLocks noGrp="1"/>
          </p:cNvSpPr>
          <p:nvPr>
            <p:ph idx="1"/>
          </p:nvPr>
        </p:nvSpPr>
        <p:spPr/>
        <p:txBody>
          <a:bodyPr/>
          <a:lstStyle/>
          <a:p>
            <a:pPr algn="just"/>
            <a:endParaRPr lang="fr-FR" dirty="0">
              <a:latin typeface="Avenir Next LT Pro" panose="020B0504020202020204" pitchFamily="34" charset="0"/>
            </a:endParaRPr>
          </a:p>
        </p:txBody>
      </p:sp>
    </p:spTree>
    <p:extLst>
      <p:ext uri="{BB962C8B-B14F-4D97-AF65-F5344CB8AC3E}">
        <p14:creationId xmlns:p14="http://schemas.microsoft.com/office/powerpoint/2010/main" val="4238841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3F932C-DB2E-4BB9-9379-6D1F8EEF474E}"/>
              </a:ext>
            </a:extLst>
          </p:cNvPr>
          <p:cNvSpPr>
            <a:spLocks noGrp="1"/>
          </p:cNvSpPr>
          <p:nvPr>
            <p:ph type="title"/>
          </p:nvPr>
        </p:nvSpPr>
        <p:spPr/>
        <p:txBody>
          <a:bodyPr>
            <a:normAutofit/>
          </a:bodyPr>
          <a:lstStyle/>
          <a:p>
            <a:r>
              <a:rPr lang="en-GB" sz="2800" dirty="0">
                <a:latin typeface="Avenir Next LT Pro" panose="020B0504020202020204" pitchFamily="34" charset="0"/>
              </a:rPr>
              <a:t>The specificity of </a:t>
            </a:r>
            <a:r>
              <a:rPr lang="en-GB" sz="2800" b="1" u="sng" dirty="0">
                <a:latin typeface="Avenir Next LT Pro" panose="020B0504020202020204" pitchFamily="34" charset="0"/>
              </a:rPr>
              <a:t>sentient beings </a:t>
            </a:r>
            <a:r>
              <a:rPr lang="en-GB" sz="2800" dirty="0">
                <a:latin typeface="Avenir Next LT Pro" panose="020B0504020202020204" pitchFamily="34" charset="0"/>
              </a:rPr>
              <a:t>is their ability to suffer and feel joy.</a:t>
            </a:r>
            <a:endParaRPr lang="fr-FR" sz="2800" dirty="0">
              <a:latin typeface="Avenir Next LT Pro" panose="020B0504020202020204" pitchFamily="34" charset="0"/>
            </a:endParaRPr>
          </a:p>
        </p:txBody>
      </p:sp>
      <p:sp>
        <p:nvSpPr>
          <p:cNvPr id="3" name="Espace réservé du contenu 2">
            <a:extLst>
              <a:ext uri="{FF2B5EF4-FFF2-40B4-BE49-F238E27FC236}">
                <a16:creationId xmlns:a16="http://schemas.microsoft.com/office/drawing/2014/main" id="{305B1E7E-7B48-4AE9-BEBD-C77D77E75D82}"/>
              </a:ext>
            </a:extLst>
          </p:cNvPr>
          <p:cNvSpPr>
            <a:spLocks noGrp="1"/>
          </p:cNvSpPr>
          <p:nvPr>
            <p:ph idx="1"/>
          </p:nvPr>
        </p:nvSpPr>
        <p:spPr/>
        <p:txBody>
          <a:bodyPr/>
          <a:lstStyle/>
          <a:p>
            <a:pPr algn="just"/>
            <a:endParaRPr lang="fr-FR" dirty="0">
              <a:latin typeface="Avenir Next LT Pro" panose="020B0504020202020204" pitchFamily="34" charset="0"/>
            </a:endParaRPr>
          </a:p>
        </p:txBody>
      </p:sp>
    </p:spTree>
    <p:extLst>
      <p:ext uri="{BB962C8B-B14F-4D97-AF65-F5344CB8AC3E}">
        <p14:creationId xmlns:p14="http://schemas.microsoft.com/office/powerpoint/2010/main" val="175349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3F932C-DB2E-4BB9-9379-6D1F8EEF474E}"/>
              </a:ext>
            </a:extLst>
          </p:cNvPr>
          <p:cNvSpPr>
            <a:spLocks noGrp="1"/>
          </p:cNvSpPr>
          <p:nvPr>
            <p:ph type="title"/>
          </p:nvPr>
        </p:nvSpPr>
        <p:spPr/>
        <p:txBody>
          <a:bodyPr>
            <a:normAutofit/>
          </a:bodyPr>
          <a:lstStyle/>
          <a:p>
            <a:r>
              <a:rPr lang="fr-FR" sz="2800" dirty="0" err="1">
                <a:latin typeface="Avenir Next LT Pro" panose="020B0504020202020204" pitchFamily="34" charset="0"/>
              </a:rPr>
              <a:t>Shedding</a:t>
            </a:r>
            <a:r>
              <a:rPr lang="fr-FR" sz="2800" dirty="0">
                <a:latin typeface="Avenir Next LT Pro" panose="020B0504020202020204" pitchFamily="34" charset="0"/>
              </a:rPr>
              <a:t> light on oppressions </a:t>
            </a:r>
            <a:r>
              <a:rPr lang="fr-FR" sz="2800" dirty="0" err="1">
                <a:latin typeface="Avenir Next LT Pro" panose="020B0504020202020204" pitchFamily="34" charset="0"/>
              </a:rPr>
              <a:t>is</a:t>
            </a:r>
            <a:r>
              <a:rPr lang="fr-FR" sz="2800" dirty="0">
                <a:latin typeface="Avenir Next LT Pro" panose="020B0504020202020204" pitchFamily="34" charset="0"/>
              </a:rPr>
              <a:t> </a:t>
            </a:r>
            <a:r>
              <a:rPr lang="fr-FR" sz="2800" dirty="0" err="1">
                <a:latin typeface="Avenir Next LT Pro" panose="020B0504020202020204" pitchFamily="34" charset="0"/>
              </a:rPr>
              <a:t>emancipatory</a:t>
            </a:r>
            <a:r>
              <a:rPr lang="fr-FR" sz="2800" dirty="0">
                <a:latin typeface="Avenir Next LT Pro" panose="020B0504020202020204" pitchFamily="34" charset="0"/>
              </a:rPr>
              <a:t> (for us)</a:t>
            </a:r>
          </a:p>
        </p:txBody>
      </p:sp>
      <p:sp>
        <p:nvSpPr>
          <p:cNvPr id="3" name="Espace réservé du contenu 2">
            <a:extLst>
              <a:ext uri="{FF2B5EF4-FFF2-40B4-BE49-F238E27FC236}">
                <a16:creationId xmlns:a16="http://schemas.microsoft.com/office/drawing/2014/main" id="{305B1E7E-7B48-4AE9-BEBD-C77D77E75D82}"/>
              </a:ext>
            </a:extLst>
          </p:cNvPr>
          <p:cNvSpPr>
            <a:spLocks noGrp="1"/>
          </p:cNvSpPr>
          <p:nvPr>
            <p:ph idx="1"/>
          </p:nvPr>
        </p:nvSpPr>
        <p:spPr/>
        <p:txBody>
          <a:bodyPr/>
          <a:lstStyle/>
          <a:p>
            <a:pPr algn="just"/>
            <a:r>
              <a:rPr lang="fr-FR" b="1" dirty="0" err="1">
                <a:latin typeface="Avenir Next LT Pro" panose="020B0504020202020204" pitchFamily="34" charset="0"/>
              </a:rPr>
              <a:t>Antispecism</a:t>
            </a:r>
            <a:r>
              <a:rPr lang="fr-FR" dirty="0">
                <a:latin typeface="Avenir Next LT Pro" panose="020B0504020202020204" pitchFamily="34" charset="0"/>
              </a:rPr>
              <a:t>, the </a:t>
            </a:r>
            <a:r>
              <a:rPr lang="fr-FR" dirty="0" err="1">
                <a:latin typeface="Avenir Next LT Pro" panose="020B0504020202020204" pitchFamily="34" charset="0"/>
              </a:rPr>
              <a:t>aknowledgement</a:t>
            </a:r>
            <a:r>
              <a:rPr lang="fr-FR" dirty="0">
                <a:latin typeface="Avenir Next LT Pro" panose="020B0504020202020204" pitchFamily="34" charset="0"/>
              </a:rPr>
              <a:t> </a:t>
            </a:r>
            <a:r>
              <a:rPr lang="fr-FR" dirty="0" err="1">
                <a:latin typeface="Avenir Next LT Pro" panose="020B0504020202020204" pitchFamily="34" charset="0"/>
              </a:rPr>
              <a:t>that</a:t>
            </a:r>
            <a:r>
              <a:rPr lang="fr-FR" dirty="0">
                <a:latin typeface="Avenir Next LT Pro" panose="020B0504020202020204" pitchFamily="34" charset="0"/>
              </a:rPr>
              <a:t> </a:t>
            </a:r>
            <a:r>
              <a:rPr lang="fr-FR" dirty="0" err="1">
                <a:latin typeface="Avenir Next LT Pro" panose="020B0504020202020204" pitchFamily="34" charset="0"/>
              </a:rPr>
              <a:t>our</a:t>
            </a:r>
            <a:r>
              <a:rPr lang="fr-FR" dirty="0">
                <a:latin typeface="Avenir Next LT Pro" panose="020B0504020202020204" pitchFamily="34" charset="0"/>
              </a:rPr>
              <a:t> Western(</a:t>
            </a:r>
            <a:r>
              <a:rPr lang="fr-FR" dirty="0" err="1">
                <a:latin typeface="Avenir Next LT Pro" panose="020B0504020202020204" pitchFamily="34" charset="0"/>
              </a:rPr>
              <a:t>ized</a:t>
            </a:r>
            <a:r>
              <a:rPr lang="fr-FR" dirty="0">
                <a:latin typeface="Avenir Next LT Pro" panose="020B0504020202020204" pitchFamily="34" charset="0"/>
              </a:rPr>
              <a:t>) </a:t>
            </a:r>
            <a:r>
              <a:rPr lang="fr-FR" dirty="0" err="1">
                <a:latin typeface="Avenir Next LT Pro" panose="020B0504020202020204" pitchFamily="34" charset="0"/>
              </a:rPr>
              <a:t>societies</a:t>
            </a:r>
            <a:r>
              <a:rPr lang="fr-FR" dirty="0">
                <a:latin typeface="Avenir Next LT Pro" panose="020B0504020202020204" pitchFamily="34" charset="0"/>
              </a:rPr>
              <a:t> are </a:t>
            </a:r>
            <a:r>
              <a:rPr lang="fr-FR" dirty="0" err="1">
                <a:latin typeface="Avenir Next LT Pro" panose="020B0504020202020204" pitchFamily="34" charset="0"/>
              </a:rPr>
              <a:t>organized</a:t>
            </a:r>
            <a:r>
              <a:rPr lang="fr-FR" dirty="0">
                <a:latin typeface="Avenir Next LT Pro" panose="020B0504020202020204" pitchFamily="34" charset="0"/>
              </a:rPr>
              <a:t> </a:t>
            </a:r>
            <a:r>
              <a:rPr lang="fr-FR" dirty="0" err="1">
                <a:latin typeface="Avenir Next LT Pro" panose="020B0504020202020204" pitchFamily="34" charset="0"/>
              </a:rPr>
              <a:t>towards</a:t>
            </a:r>
            <a:r>
              <a:rPr lang="fr-FR" dirty="0">
                <a:latin typeface="Avenir Next LT Pro" panose="020B0504020202020204" pitchFamily="34" charset="0"/>
              </a:rPr>
              <a:t> </a:t>
            </a:r>
            <a:r>
              <a:rPr lang="fr-FR" dirty="0" err="1">
                <a:latin typeface="Avenir Next LT Pro" panose="020B0504020202020204" pitchFamily="34" charset="0"/>
              </a:rPr>
              <a:t>specism</a:t>
            </a:r>
            <a:r>
              <a:rPr lang="fr-FR" dirty="0">
                <a:latin typeface="Avenir Next LT Pro" panose="020B0504020202020204" pitchFamily="34" charset="0"/>
              </a:rPr>
              <a:t> (as </a:t>
            </a:r>
            <a:r>
              <a:rPr lang="fr-FR" dirty="0" err="1">
                <a:latin typeface="Avenir Next LT Pro" panose="020B0504020202020204" pitchFamily="34" charset="0"/>
              </a:rPr>
              <a:t>they</a:t>
            </a:r>
            <a:r>
              <a:rPr lang="fr-FR" dirty="0">
                <a:latin typeface="Avenir Next LT Pro" panose="020B0504020202020204" pitchFamily="34" charset="0"/>
              </a:rPr>
              <a:t> are </a:t>
            </a:r>
            <a:r>
              <a:rPr lang="fr-FR" dirty="0" err="1">
                <a:latin typeface="Avenir Next LT Pro" panose="020B0504020202020204" pitchFamily="34" charset="0"/>
              </a:rPr>
              <a:t>still</a:t>
            </a:r>
            <a:r>
              <a:rPr lang="fr-FR" dirty="0">
                <a:latin typeface="Avenir Next LT Pro" panose="020B0504020202020204" pitchFamily="34" charset="0"/>
              </a:rPr>
              <a:t> </a:t>
            </a:r>
            <a:r>
              <a:rPr lang="fr-FR" dirty="0" err="1">
                <a:latin typeface="Avenir Next LT Pro" panose="020B0504020202020204" pitchFamily="34" charset="0"/>
              </a:rPr>
              <a:t>organized</a:t>
            </a:r>
            <a:r>
              <a:rPr lang="fr-FR" dirty="0">
                <a:latin typeface="Avenir Next LT Pro" panose="020B0504020202020204" pitchFamily="34" charset="0"/>
              </a:rPr>
              <a:t> </a:t>
            </a:r>
            <a:r>
              <a:rPr lang="fr-FR" dirty="0" err="1">
                <a:latin typeface="Avenir Next LT Pro" panose="020B0504020202020204" pitchFamily="34" charset="0"/>
              </a:rPr>
              <a:t>around</a:t>
            </a:r>
            <a:r>
              <a:rPr lang="fr-FR" dirty="0">
                <a:latin typeface="Avenir Next LT Pro" panose="020B0504020202020204" pitchFamily="34" charset="0"/>
              </a:rPr>
              <a:t> </a:t>
            </a:r>
            <a:r>
              <a:rPr lang="fr-FR" dirty="0" err="1">
                <a:latin typeface="Avenir Next LT Pro" panose="020B0504020202020204" pitchFamily="34" charset="0"/>
              </a:rPr>
              <a:t>racism</a:t>
            </a:r>
            <a:r>
              <a:rPr lang="fr-FR" dirty="0">
                <a:latin typeface="Avenir Next LT Pro" panose="020B0504020202020204" pitchFamily="34" charset="0"/>
              </a:rPr>
              <a:t> or </a:t>
            </a:r>
            <a:r>
              <a:rPr lang="fr-FR" dirty="0" err="1">
                <a:latin typeface="Avenir Next LT Pro" panose="020B0504020202020204" pitchFamily="34" charset="0"/>
              </a:rPr>
              <a:t>sexism</a:t>
            </a:r>
            <a:r>
              <a:rPr lang="fr-FR" dirty="0">
                <a:latin typeface="Avenir Next LT Pro" panose="020B0504020202020204" pitchFamily="34" charset="0"/>
              </a:rPr>
              <a:t>), and </a:t>
            </a:r>
            <a:r>
              <a:rPr lang="fr-FR" dirty="0" err="1">
                <a:latin typeface="Avenir Next LT Pro" panose="020B0504020202020204" pitchFamily="34" charset="0"/>
              </a:rPr>
              <a:t>that</a:t>
            </a:r>
            <a:r>
              <a:rPr lang="fr-FR" dirty="0">
                <a:latin typeface="Avenir Next LT Pro" panose="020B0504020202020204" pitchFamily="34" charset="0"/>
              </a:rPr>
              <a:t> </a:t>
            </a:r>
            <a:r>
              <a:rPr lang="fr-FR" b="1" dirty="0" err="1">
                <a:latin typeface="Avenir Next LT Pro" panose="020B0504020202020204" pitchFamily="34" charset="0"/>
              </a:rPr>
              <a:t>emancipation</a:t>
            </a:r>
            <a:r>
              <a:rPr lang="fr-FR" b="1" dirty="0">
                <a:latin typeface="Avenir Next LT Pro" panose="020B0504020202020204" pitchFamily="34" charset="0"/>
              </a:rPr>
              <a:t> </a:t>
            </a:r>
            <a:r>
              <a:rPr lang="fr-FR" b="1" dirty="0" err="1">
                <a:latin typeface="Avenir Next LT Pro" panose="020B0504020202020204" pitchFamily="34" charset="0"/>
              </a:rPr>
              <a:t>should</a:t>
            </a:r>
            <a:r>
              <a:rPr lang="fr-FR" b="1" dirty="0">
                <a:latin typeface="Avenir Next LT Pro" panose="020B0504020202020204" pitchFamily="34" charset="0"/>
              </a:rPr>
              <a:t> </a:t>
            </a:r>
            <a:r>
              <a:rPr lang="fr-FR" b="1" dirty="0" err="1">
                <a:latin typeface="Avenir Next LT Pro" panose="020B0504020202020204" pitchFamily="34" charset="0"/>
              </a:rPr>
              <a:t>be</a:t>
            </a:r>
            <a:r>
              <a:rPr lang="fr-FR" b="1" dirty="0">
                <a:latin typeface="Avenir Next LT Pro" panose="020B0504020202020204" pitchFamily="34" charset="0"/>
              </a:rPr>
              <a:t> </a:t>
            </a:r>
            <a:r>
              <a:rPr lang="fr-FR" b="1" dirty="0" err="1">
                <a:latin typeface="Avenir Next LT Pro" panose="020B0504020202020204" pitchFamily="34" charset="0"/>
              </a:rPr>
              <a:t>expended</a:t>
            </a:r>
            <a:r>
              <a:rPr lang="fr-FR" b="1" dirty="0">
                <a:latin typeface="Avenir Next LT Pro" panose="020B0504020202020204" pitchFamily="34" charset="0"/>
              </a:rPr>
              <a:t> to </a:t>
            </a:r>
            <a:r>
              <a:rPr lang="fr-FR" b="1" dirty="0" err="1">
                <a:latin typeface="Avenir Next LT Pro" panose="020B0504020202020204" pitchFamily="34" charset="0"/>
              </a:rPr>
              <a:t>other-than-human</a:t>
            </a:r>
            <a:r>
              <a:rPr lang="fr-FR" b="1" dirty="0">
                <a:latin typeface="Avenir Next LT Pro" panose="020B0504020202020204" pitchFamily="34" charset="0"/>
              </a:rPr>
              <a:t>.</a:t>
            </a:r>
            <a:r>
              <a:rPr lang="fr-FR" dirty="0">
                <a:latin typeface="Avenir Next LT Pro" panose="020B0504020202020204" pitchFamily="34" charset="0"/>
              </a:rPr>
              <a:t> </a:t>
            </a:r>
          </a:p>
          <a:p>
            <a:pPr algn="just"/>
            <a:endParaRPr lang="fr-FR" dirty="0">
              <a:latin typeface="Avenir Next LT Pro" panose="020B0504020202020204" pitchFamily="34" charset="0"/>
            </a:endParaRPr>
          </a:p>
          <a:p>
            <a:pPr algn="just"/>
            <a:r>
              <a:rPr lang="fr-FR" dirty="0" err="1">
                <a:latin typeface="Avenir Next LT Pro" panose="020B0504020202020204" pitchFamily="34" charset="0"/>
              </a:rPr>
              <a:t>Speciesm</a:t>
            </a:r>
            <a:r>
              <a:rPr lang="fr-FR" dirty="0">
                <a:latin typeface="Avenir Next LT Pro" panose="020B0504020202020204" pitchFamily="34" charset="0"/>
              </a:rPr>
              <a:t> </a:t>
            </a:r>
            <a:r>
              <a:rPr lang="fr-FR" dirty="0" err="1">
                <a:latin typeface="Avenir Next LT Pro" panose="020B0504020202020204" pitchFamily="34" charset="0"/>
              </a:rPr>
              <a:t>perform</a:t>
            </a:r>
            <a:r>
              <a:rPr lang="fr-FR" dirty="0">
                <a:latin typeface="Avenir Next LT Pro" panose="020B0504020202020204" pitchFamily="34" charset="0"/>
              </a:rPr>
              <a:t> </a:t>
            </a:r>
            <a:r>
              <a:rPr lang="fr-FR" b="1" dirty="0" err="1">
                <a:latin typeface="Avenir Next LT Pro" panose="020B0504020202020204" pitchFamily="34" charset="0"/>
              </a:rPr>
              <a:t>categories</a:t>
            </a:r>
            <a:r>
              <a:rPr lang="fr-FR" b="1" dirty="0">
                <a:latin typeface="Avenir Next LT Pro" panose="020B0504020202020204" pitchFamily="34" charset="0"/>
              </a:rPr>
              <a:t> </a:t>
            </a:r>
            <a:r>
              <a:rPr lang="fr-FR" b="1" dirty="0" err="1">
                <a:latin typeface="Avenir Next LT Pro" panose="020B0504020202020204" pitchFamily="34" charset="0"/>
              </a:rPr>
              <a:t>that</a:t>
            </a:r>
            <a:r>
              <a:rPr lang="fr-FR" b="1" dirty="0">
                <a:latin typeface="Avenir Next LT Pro" panose="020B0504020202020204" pitchFamily="34" charset="0"/>
              </a:rPr>
              <a:t> </a:t>
            </a:r>
            <a:r>
              <a:rPr lang="fr-FR" b="1" dirty="0" err="1">
                <a:latin typeface="Avenir Next LT Pro" panose="020B0504020202020204" pitchFamily="34" charset="0"/>
              </a:rPr>
              <a:t>perpetuate</a:t>
            </a:r>
            <a:r>
              <a:rPr lang="fr-FR" b="1" dirty="0">
                <a:latin typeface="Avenir Next LT Pro" panose="020B0504020202020204" pitchFamily="34" charset="0"/>
              </a:rPr>
              <a:t> (</a:t>
            </a:r>
            <a:r>
              <a:rPr lang="fr-FR" b="1" dirty="0" err="1">
                <a:latin typeface="Avenir Next LT Pro" panose="020B0504020202020204" pitchFamily="34" charset="0"/>
              </a:rPr>
              <a:t>sometimes</a:t>
            </a:r>
            <a:r>
              <a:rPr lang="fr-FR" b="1" dirty="0">
                <a:latin typeface="Avenir Next LT Pro" panose="020B0504020202020204" pitchFamily="34" charset="0"/>
              </a:rPr>
              <a:t> invisible) dominations</a:t>
            </a:r>
            <a:r>
              <a:rPr lang="fr-FR" dirty="0">
                <a:latin typeface="Avenir Next LT Pro" panose="020B0504020202020204" pitchFamily="34" charset="0"/>
              </a:rPr>
              <a:t>.</a:t>
            </a:r>
          </a:p>
          <a:p>
            <a:pPr algn="just"/>
            <a:endParaRPr lang="fr-FR" dirty="0">
              <a:latin typeface="Avenir Next LT Pro" panose="020B0504020202020204" pitchFamily="34" charset="0"/>
            </a:endParaRPr>
          </a:p>
          <a:p>
            <a:pPr algn="just"/>
            <a:r>
              <a:rPr lang="fr-FR" dirty="0" err="1">
                <a:latin typeface="Avenir Next LT Pro" panose="020B0504020202020204" pitchFamily="34" charset="0"/>
              </a:rPr>
              <a:t>Unfolding</a:t>
            </a:r>
            <a:r>
              <a:rPr lang="fr-FR" dirty="0">
                <a:latin typeface="Avenir Next LT Pro" panose="020B0504020202020204" pitchFamily="34" charset="0"/>
              </a:rPr>
              <a:t> </a:t>
            </a:r>
            <a:r>
              <a:rPr lang="fr-FR" dirty="0" err="1">
                <a:latin typeface="Avenir Next LT Pro" panose="020B0504020202020204" pitchFamily="34" charset="0"/>
              </a:rPr>
              <a:t>those</a:t>
            </a:r>
            <a:r>
              <a:rPr lang="fr-FR" dirty="0">
                <a:latin typeface="Avenir Next LT Pro" panose="020B0504020202020204" pitchFamily="34" charset="0"/>
              </a:rPr>
              <a:t> </a:t>
            </a:r>
            <a:r>
              <a:rPr lang="fr-FR" dirty="0" err="1">
                <a:latin typeface="Avenir Next LT Pro" panose="020B0504020202020204" pitchFamily="34" charset="0"/>
              </a:rPr>
              <a:t>category</a:t>
            </a:r>
            <a:r>
              <a:rPr lang="fr-FR" dirty="0">
                <a:latin typeface="Avenir Next LT Pro" panose="020B0504020202020204" pitchFamily="34" charset="0"/>
              </a:rPr>
              <a:t> </a:t>
            </a:r>
            <a:r>
              <a:rPr lang="fr-FR" dirty="0" err="1">
                <a:latin typeface="Avenir Next LT Pro" panose="020B0504020202020204" pitchFamily="34" charset="0"/>
              </a:rPr>
              <a:t>foster</a:t>
            </a:r>
            <a:r>
              <a:rPr lang="fr-FR" dirty="0">
                <a:latin typeface="Avenir Next LT Pro" panose="020B0504020202020204" pitchFamily="34" charset="0"/>
              </a:rPr>
              <a:t> </a:t>
            </a:r>
            <a:r>
              <a:rPr lang="fr-FR" b="1" dirty="0" err="1">
                <a:latin typeface="Avenir Next LT Pro" panose="020B0504020202020204" pitchFamily="34" charset="0"/>
              </a:rPr>
              <a:t>our</a:t>
            </a:r>
            <a:r>
              <a:rPr lang="fr-FR" b="1" dirty="0">
                <a:latin typeface="Avenir Next LT Pro" panose="020B0504020202020204" pitchFamily="34" charset="0"/>
              </a:rPr>
              <a:t> </a:t>
            </a:r>
            <a:r>
              <a:rPr lang="fr-FR" b="1" dirty="0" err="1">
                <a:latin typeface="Avenir Next LT Pro" panose="020B0504020202020204" pitchFamily="34" charset="0"/>
              </a:rPr>
              <a:t>own</a:t>
            </a:r>
            <a:r>
              <a:rPr lang="fr-FR" b="1" dirty="0">
                <a:latin typeface="Avenir Next LT Pro" panose="020B0504020202020204" pitchFamily="34" charset="0"/>
              </a:rPr>
              <a:t> </a:t>
            </a:r>
            <a:r>
              <a:rPr lang="fr-FR" b="1" dirty="0" err="1">
                <a:latin typeface="Avenir Next LT Pro" panose="020B0504020202020204" pitchFamily="34" charset="0"/>
              </a:rPr>
              <a:t>emancipation</a:t>
            </a:r>
            <a:r>
              <a:rPr lang="fr-FR" b="1" dirty="0">
                <a:latin typeface="Avenir Next LT Pro" panose="020B0504020202020204" pitchFamily="34" charset="0"/>
              </a:rPr>
              <a:t> </a:t>
            </a:r>
            <a:r>
              <a:rPr lang="fr-FR" dirty="0">
                <a:latin typeface="Avenir Next LT Pro" panose="020B0504020202020204" pitchFamily="34" charset="0"/>
              </a:rPr>
              <a:t>– and </a:t>
            </a:r>
            <a:r>
              <a:rPr lang="fr-FR" dirty="0" err="1">
                <a:latin typeface="Avenir Next LT Pro" panose="020B0504020202020204" pitchFamily="34" charset="0"/>
              </a:rPr>
              <a:t>our</a:t>
            </a:r>
            <a:r>
              <a:rPr lang="fr-FR" dirty="0">
                <a:latin typeface="Avenir Next LT Pro" panose="020B0504020202020204" pitchFamily="34" charset="0"/>
              </a:rPr>
              <a:t> </a:t>
            </a:r>
            <a:r>
              <a:rPr lang="fr-FR" dirty="0" err="1">
                <a:latin typeface="Avenir Next LT Pro" panose="020B0504020202020204" pitchFamily="34" charset="0"/>
              </a:rPr>
              <a:t>ability</a:t>
            </a:r>
            <a:r>
              <a:rPr lang="fr-FR" dirty="0">
                <a:latin typeface="Avenir Next LT Pro" panose="020B0504020202020204" pitchFamily="34" charset="0"/>
              </a:rPr>
              <a:t> to </a:t>
            </a:r>
            <a:r>
              <a:rPr lang="fr-FR" dirty="0" err="1">
                <a:latin typeface="Avenir Next LT Pro" panose="020B0504020202020204" pitchFamily="34" charset="0"/>
              </a:rPr>
              <a:t>reduce</a:t>
            </a:r>
            <a:r>
              <a:rPr lang="fr-FR" dirty="0">
                <a:latin typeface="Avenir Next LT Pro" panose="020B0504020202020204" pitchFamily="34" charset="0"/>
              </a:rPr>
              <a:t> </a:t>
            </a:r>
            <a:r>
              <a:rPr lang="fr-FR" dirty="0" err="1">
                <a:latin typeface="Avenir Next LT Pro" panose="020B0504020202020204" pitchFamily="34" charset="0"/>
              </a:rPr>
              <a:t>sufferings</a:t>
            </a:r>
            <a:r>
              <a:rPr lang="fr-FR" dirty="0">
                <a:latin typeface="Avenir Next LT Pro" panose="020B0504020202020204" pitchFamily="34" charset="0"/>
              </a:rPr>
              <a:t>?</a:t>
            </a:r>
          </a:p>
        </p:txBody>
      </p:sp>
    </p:spTree>
    <p:extLst>
      <p:ext uri="{BB962C8B-B14F-4D97-AF65-F5344CB8AC3E}">
        <p14:creationId xmlns:p14="http://schemas.microsoft.com/office/powerpoint/2010/main" val="3987307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AA17B00-4A32-44A1-B46E-5C2081B16B31}"/>
              </a:ext>
            </a:extLst>
          </p:cNvPr>
          <p:cNvPicPr>
            <a:picLocks noChangeAspect="1"/>
          </p:cNvPicPr>
          <p:nvPr/>
        </p:nvPicPr>
        <p:blipFill rotWithShape="1">
          <a:blip r:embed="rId2">
            <a:biLevel thresh="25000"/>
          </a:blip>
          <a:srcRect l="9264"/>
          <a:stretch/>
        </p:blipFill>
        <p:spPr>
          <a:xfrm>
            <a:off x="4612284" y="2391878"/>
            <a:ext cx="7204242" cy="4466122"/>
          </a:xfrm>
          <a:prstGeom prst="rect">
            <a:avLst/>
          </a:prstGeom>
        </p:spPr>
      </p:pic>
      <p:sp>
        <p:nvSpPr>
          <p:cNvPr id="2" name="Titre 1">
            <a:extLst>
              <a:ext uri="{FF2B5EF4-FFF2-40B4-BE49-F238E27FC236}">
                <a16:creationId xmlns:a16="http://schemas.microsoft.com/office/drawing/2014/main" id="{9A6C7CD4-D0ED-4E20-B8E2-355AFCBF9808}"/>
              </a:ext>
            </a:extLst>
          </p:cNvPr>
          <p:cNvSpPr>
            <a:spLocks noGrp="1"/>
          </p:cNvSpPr>
          <p:nvPr>
            <p:ph type="title"/>
          </p:nvPr>
        </p:nvSpPr>
        <p:spPr/>
        <p:txBody>
          <a:bodyPr>
            <a:normAutofit/>
          </a:bodyPr>
          <a:lstStyle/>
          <a:p>
            <a:r>
              <a:rPr lang="fr-FR" sz="3200" dirty="0" err="1">
                <a:latin typeface="Avenir Next LT Pro" panose="020B0504020202020204" pitchFamily="34" charset="0"/>
              </a:rPr>
              <a:t>Thinking</a:t>
            </a:r>
            <a:r>
              <a:rPr lang="fr-FR" sz="3200" dirty="0">
                <a:latin typeface="Avenir Next LT Pro" panose="020B0504020202020204" pitchFamily="34" charset="0"/>
              </a:rPr>
              <a:t> </a:t>
            </a:r>
            <a:r>
              <a:rPr lang="fr-FR" sz="3200" dirty="0" err="1">
                <a:latin typeface="Avenir Next LT Pro" panose="020B0504020202020204" pitchFamily="34" charset="0"/>
              </a:rPr>
              <a:t>with</a:t>
            </a:r>
            <a:r>
              <a:rPr lang="fr-FR" sz="3200" dirty="0">
                <a:latin typeface="Avenir Next LT Pro" panose="020B0504020202020204" pitchFamily="34" charset="0"/>
              </a:rPr>
              <a:t> subsistance </a:t>
            </a:r>
            <a:r>
              <a:rPr lang="fr-FR" sz="3200" dirty="0" err="1">
                <a:latin typeface="Avenir Next LT Pro" panose="020B0504020202020204" pitchFamily="34" charset="0"/>
              </a:rPr>
              <a:t>hunting</a:t>
            </a:r>
            <a:endParaRPr lang="fr-FR" sz="3200" dirty="0">
              <a:latin typeface="Avenir Next LT Pro" panose="020B0504020202020204" pitchFamily="34" charset="0"/>
            </a:endParaRPr>
          </a:p>
        </p:txBody>
      </p:sp>
      <p:sp>
        <p:nvSpPr>
          <p:cNvPr id="3" name="Espace réservé du contenu 2">
            <a:extLst>
              <a:ext uri="{FF2B5EF4-FFF2-40B4-BE49-F238E27FC236}">
                <a16:creationId xmlns:a16="http://schemas.microsoft.com/office/drawing/2014/main" id="{2C0EE0D6-2273-4180-9A2C-17385F3D75C8}"/>
              </a:ext>
            </a:extLst>
          </p:cNvPr>
          <p:cNvSpPr>
            <a:spLocks noGrp="1"/>
          </p:cNvSpPr>
          <p:nvPr>
            <p:ph idx="1"/>
          </p:nvPr>
        </p:nvSpPr>
        <p:spPr>
          <a:xfrm>
            <a:off x="3811516" y="-274320"/>
            <a:ext cx="7440416" cy="5120640"/>
          </a:xfrm>
        </p:spPr>
        <p:txBody>
          <a:bodyPr>
            <a:normAutofit/>
          </a:bodyPr>
          <a:lstStyle/>
          <a:p>
            <a:pPr marL="0" indent="0" algn="just">
              <a:buNone/>
            </a:pPr>
            <a:r>
              <a:rPr lang="en-GB" sz="1600" i="1" dirty="0">
                <a:solidFill>
                  <a:schemeClr val="tx1"/>
                </a:solidFill>
                <a:effectLst/>
                <a:latin typeface="Avenir Next LT Pro" panose="020B0504020202020204" pitchFamily="34" charset="0"/>
                <a:ea typeface="Calibri" panose="020F0502020204030204" pitchFamily="34" charset="0"/>
                <a:cs typeface="Arial" panose="020B0604020202020204" pitchFamily="34" charset="0"/>
              </a:rPr>
              <a:t>“At the mouth of winter, the fjord is unusually free of ice. I am walking through the streets of the city; it is not yet noon. An inhabitant I know well stops near me and tells me that hunters have caught several narwhals not far from the town. He offers me a ride on the back of his snowmobile, I accept. When I arrived at the hunting site, several dozen inhabitants were gathered and men began to pull a rope in rhythm to bring the cetaceans onto dry land. The children are dazzled by the scene, the spectators, some of them very moved and definitely happy, are already eager to fill their freezers for the winter. I feel the atmosphere of the community change, become adorned with a collective joy. I watch the gigantic, warm and bloody bodies of the narwhals lined up on the icy beach. I feel within me this collective euphoria, this moment of solidarity and communion. I watch with attention the way the animals are butchered, shared. An inhabitant gives me a piece of mattak, the narwhal's skin, which is eaten raw here, to taste.”</a:t>
            </a:r>
            <a:endParaRPr lang="fr-FR" sz="1800" dirty="0">
              <a:solidFill>
                <a:schemeClr val="tx1"/>
              </a:solidFill>
              <a:latin typeface="Avenir Next LT Pro" panose="020B0504020202020204" pitchFamily="34" charset="0"/>
            </a:endParaRPr>
          </a:p>
        </p:txBody>
      </p:sp>
    </p:spTree>
    <p:extLst>
      <p:ext uri="{BB962C8B-B14F-4D97-AF65-F5344CB8AC3E}">
        <p14:creationId xmlns:p14="http://schemas.microsoft.com/office/powerpoint/2010/main" val="1883083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E3B295-ABD7-4E32-9855-7020F7989AB7}"/>
              </a:ext>
            </a:extLst>
          </p:cNvPr>
          <p:cNvSpPr>
            <a:spLocks noGrp="1"/>
          </p:cNvSpPr>
          <p:nvPr>
            <p:ph type="title"/>
          </p:nvPr>
        </p:nvSpPr>
        <p:spPr/>
        <p:txBody>
          <a:bodyPr>
            <a:normAutofit/>
          </a:bodyPr>
          <a:lstStyle/>
          <a:p>
            <a:r>
              <a:rPr lang="fr-FR" sz="3200" dirty="0" err="1">
                <a:latin typeface="Avenir Next LT Pro" panose="020B0504020202020204" pitchFamily="34" charset="0"/>
              </a:rPr>
              <a:t>Ontologic</a:t>
            </a:r>
            <a:r>
              <a:rPr lang="fr-FR" sz="3200" dirty="0">
                <a:latin typeface="Avenir Next LT Pro" panose="020B0504020202020204" pitchFamily="34" charset="0"/>
              </a:rPr>
              <a:t> </a:t>
            </a:r>
            <a:r>
              <a:rPr lang="fr-FR" sz="3200" dirty="0" err="1">
                <a:latin typeface="Avenir Next LT Pro" panose="020B0504020202020204" pitchFamily="34" charset="0"/>
              </a:rPr>
              <a:t>plurality</a:t>
            </a:r>
            <a:r>
              <a:rPr lang="fr-FR" sz="3200" dirty="0">
                <a:latin typeface="Avenir Next LT Pro" panose="020B0504020202020204" pitchFamily="34" charset="0"/>
              </a:rPr>
              <a:t>, </a:t>
            </a:r>
            <a:r>
              <a:rPr lang="fr-FR" sz="3200" dirty="0" err="1">
                <a:latin typeface="Avenir Next LT Pro" panose="020B0504020202020204" pitchFamily="34" charset="0"/>
              </a:rPr>
              <a:t>positionality</a:t>
            </a:r>
            <a:r>
              <a:rPr lang="fr-FR" sz="3200" dirty="0">
                <a:latin typeface="Avenir Next LT Pro" panose="020B0504020202020204" pitchFamily="34" charset="0"/>
              </a:rPr>
              <a:t> and the intersection of dominations</a:t>
            </a:r>
          </a:p>
        </p:txBody>
      </p:sp>
      <p:pic>
        <p:nvPicPr>
          <p:cNvPr id="5" name="Image 4">
            <a:extLst>
              <a:ext uri="{FF2B5EF4-FFF2-40B4-BE49-F238E27FC236}">
                <a16:creationId xmlns:a16="http://schemas.microsoft.com/office/drawing/2014/main" id="{7676DC5D-D600-4B4A-AED0-A0DEF6686D26}"/>
              </a:ext>
            </a:extLst>
          </p:cNvPr>
          <p:cNvPicPr>
            <a:picLocks noChangeAspect="1"/>
          </p:cNvPicPr>
          <p:nvPr/>
        </p:nvPicPr>
        <p:blipFill rotWithShape="1">
          <a:blip r:embed="rId3"/>
          <a:srcRect l="7166" b="5403"/>
          <a:stretch/>
        </p:blipFill>
        <p:spPr>
          <a:xfrm>
            <a:off x="3869355" y="757173"/>
            <a:ext cx="7606060" cy="5334510"/>
          </a:xfrm>
          <a:prstGeom prst="rect">
            <a:avLst/>
          </a:prstGeom>
        </p:spPr>
      </p:pic>
    </p:spTree>
    <p:extLst>
      <p:ext uri="{BB962C8B-B14F-4D97-AF65-F5344CB8AC3E}">
        <p14:creationId xmlns:p14="http://schemas.microsoft.com/office/powerpoint/2010/main" val="926365078"/>
      </p:ext>
    </p:extLst>
  </p:cSld>
  <p:clrMapOvr>
    <a:masterClrMapping/>
  </p:clrMapOvr>
</p:sld>
</file>

<file path=ppt/theme/theme1.xml><?xml version="1.0" encoding="utf-8"?>
<a:theme xmlns:a="http://schemas.openxmlformats.org/drawingml/2006/main" name="Cadre">
  <a:themeElements>
    <a:clrScheme name="Orange roug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adr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adr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TM03457475[[fn=Cadre]]</Template>
  <TotalTime>434</TotalTime>
  <Words>1700</Words>
  <Application>Microsoft Office PowerPoint</Application>
  <PresentationFormat>Grand écran</PresentationFormat>
  <Paragraphs>103</Paragraphs>
  <Slides>16</Slides>
  <Notes>6</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16</vt:i4>
      </vt:variant>
    </vt:vector>
  </HeadingPairs>
  <TitlesOfParts>
    <vt:vector size="21" baseType="lpstr">
      <vt:lpstr>Avenir Next LT Pro</vt:lpstr>
      <vt:lpstr>Calibri</vt:lpstr>
      <vt:lpstr>Corbel</vt:lpstr>
      <vt:lpstr>Wingdings 2</vt:lpstr>
      <vt:lpstr>Cadre</vt:lpstr>
      <vt:lpstr>EXTENDING RRI TO NON-HUMAN ANIMALS?</vt:lpstr>
      <vt:lpstr>Présentation PowerPoint</vt:lpstr>
      <vt:lpstr>Présentation PowerPoint</vt:lpstr>
      <vt:lpstr>Présentation PowerPoint</vt:lpstr>
      <vt:lpstr>The specificity of humans is their ability to suffer and feel joy.</vt:lpstr>
      <vt:lpstr>The specificity of sentient beings is their ability to suffer and feel joy.</vt:lpstr>
      <vt:lpstr>Shedding light on oppressions is emancipatory (for us)</vt:lpstr>
      <vt:lpstr>Thinking with subsistance hunting</vt:lpstr>
      <vt:lpstr>Ontologic plurality, positionality and the intersection of dominations</vt:lpstr>
      <vt:lpstr>Présentation PowerPoint</vt:lpstr>
      <vt:lpstr>Daily exchanges with Cookies made me realize that as humans we are capable to love and care about our “pets”. However, other animals as “farm animals”, zoo animals, fish, entertainment animals, animals used in laboratories, etc don’t, despite of having a nervous system, feeling emotions (including pain) and being capable to establish bonds with other animals (including us) – just like our pets-.   Practical and ethical implications: different categories provide some animals rights (love and care for cats and dogs) but condemn others that are exploited and killed (situation of polysemy). </vt:lpstr>
      <vt:lpstr>Présentation PowerPoint</vt:lpstr>
      <vt:lpstr>Présentation PowerPoint</vt:lpstr>
      <vt:lpstr>Présentation PowerPoint</vt:lpstr>
      <vt:lpstr>Présentation PowerPoint</vt:lpstr>
      <vt:lpstr>FINAL THOUGHTS:  OUR OWN PERSONAL EXPERIENCES TO EXTEND REFLEXIVITY, RESPONSIVENESS &amp; INCLUSION TOWARDS NON-HUMAN ANIMALS.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EXTENDING RRI TO NON-HUMAN ANIMALS</dc:title>
  <dc:creator>Natalia Doloisio</dc:creator>
  <cp:lastModifiedBy>Tanguy Sandré</cp:lastModifiedBy>
  <cp:revision>31</cp:revision>
  <dcterms:created xsi:type="dcterms:W3CDTF">2023-09-20T15:00:56Z</dcterms:created>
  <dcterms:modified xsi:type="dcterms:W3CDTF">2023-09-22T09:40:37Z</dcterms:modified>
</cp:coreProperties>
</file>