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304" r:id="rId3"/>
    <p:sldId id="305" r:id="rId4"/>
    <p:sldId id="263" r:id="rId5"/>
    <p:sldId id="287" r:id="rId6"/>
    <p:sldId id="274" r:id="rId7"/>
    <p:sldId id="264" r:id="rId8"/>
    <p:sldId id="266" r:id="rId9"/>
    <p:sldId id="267" r:id="rId10"/>
    <p:sldId id="273" r:id="rId11"/>
    <p:sldId id="291" r:id="rId12"/>
    <p:sldId id="265" r:id="rId13"/>
    <p:sldId id="292" r:id="rId14"/>
    <p:sldId id="271" r:id="rId15"/>
    <p:sldId id="27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8A5D26-9F2A-1AAA-15C8-F04BD207FC11}" name="Berit Alvestrand" initials="BA" userId="S::berit@wearenice.com::6b17d49d-d6d7-447c-a3fb-721e12e8b0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9E"/>
    <a:srgbClr val="8A7465"/>
    <a:srgbClr val="FBD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3" autoAdjust="0"/>
    <p:restoredTop sz="94793"/>
  </p:normalViewPr>
  <p:slideViewPr>
    <p:cSldViewPr snapToGrid="0" snapToObjects="1">
      <p:cViewPr varScale="1">
        <p:scale>
          <a:sx n="107" d="100"/>
          <a:sy n="107" d="100"/>
        </p:scale>
        <p:origin x="47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58249-0B1B-A946-8AC1-15FD04D07DDF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C9DD1-97E6-C74B-A226-EA89E88B7C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764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C9DD1-97E6-C74B-A226-EA89E88B7CD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06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Funker siste setningen i hovedbolken?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C9DD1-97E6-C74B-A226-EA89E88B7CD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1564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Funker siste setningen i hovedbolken?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C9DD1-97E6-C74B-A226-EA89E88B7CD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5127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Funker siste setningen i hovedbolken?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C9DD1-97E6-C74B-A226-EA89E88B7CD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9084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Funker siste setningen i hovedbolken?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C9DD1-97E6-C74B-A226-EA89E88B7CDC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6818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Minitanke: skulle vi byttet ut den blå boksen med en stiplet, kanskje gul en? For å vise at det er ideer, ikke produkter.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C9DD1-97E6-C74B-A226-EA89E88B7CDC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5586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C9DD1-97E6-C74B-A226-EA89E88B7CDC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843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63BA00-4000-EB4A-88BA-A0A0396DF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AA198E4-B0CB-2040-B871-358E46E86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62B417-D723-B643-B1A8-1965A8A2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E5BF548-5078-3B43-A60A-FC580AFE2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6A71AE-A843-7641-8874-46FF9686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312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19E73E-86D2-2E4B-9AD2-11CAEAD0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8BF738E-C718-8A49-A6B9-A373772D1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040A7A-67F9-7D46-9C66-28FC931B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38BD0F8-5BDC-2E4F-B79F-881E20D8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E5723AE-0DC5-C34D-A3F2-7ACAAD69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72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415B8C0-C2F3-214A-AF99-2CEBE3E28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70CAA2E-3E31-F24E-A5EE-A65D470D3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FE54A9-DE5C-9C47-AB27-AD4BA3BEE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8110968-E4DC-864F-9DBB-4656DBC9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17959C4-0695-FA4E-84FC-54D5D9AD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76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13B0AB-049A-1949-B84A-1B78E53AB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73678E-F95D-9442-8944-BB3A4EA42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117B63-AAAC-564D-8690-C661B9A4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95B166-EAC5-4744-84A7-D23280195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48049D-53F5-AE40-9E04-0587F63D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63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D7310F-90DD-DD40-883F-212415960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A49ED4-734C-4445-953E-30E9BBA0B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47E15C1-5D03-1E47-9E0A-2EFC704E2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B9FF6D-6443-D34E-9715-F30933071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8B9CC-5D2D-CE42-9937-542E8B1E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300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7E2F26-7691-3D4D-8237-A62812B1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8FD83C-6A97-674D-9DEC-6C135A978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0FD78C0-08FC-C14F-B482-6B9131986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AB63B6E-8D8D-A041-AFB2-9FF0AC0A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EF401D1-B848-874B-A619-0E683952D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A67B9D0-CA11-4347-BD4F-7D3BDF3D2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766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26BBB8-FA5C-0A45-98B0-AE5077A19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59B97B-02E3-264C-87C2-29BEC563A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43B061D-939A-274E-80FC-CA3B6FEEE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EC96A39-B974-2E4F-BD83-1B7E0C2BA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34D9EB3-1A97-794D-AC2A-6ED43AD71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3CBCCA2-5DBD-0440-8A7B-95B37B36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DD1EF8F-9AE5-8A49-A79A-8C4C3B83E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9136D41-94DE-A54F-A1A4-5BBB3438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790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A781A1-A92C-C746-933D-CCD3A2B1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0191B46-2ACF-8C4F-BB69-F6A823DC4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00C719A-3A99-1640-BD27-7CE8C77F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F0043E9-E36A-874B-9D7C-FDB93858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304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6F0B6CB-DBD4-2540-B70F-BF83095C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9FA01B7-BA6A-E544-A852-2BC10D2E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76B9BF8-CF99-C848-B3A6-725CF4871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1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3D19CB-31E7-3B42-A0C8-4D48B58D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8E1FFB-CDBF-EE41-8ABB-112E3BC8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5F7153C-E280-2540-AA0E-3A34E6D45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734B547-DB2A-6945-87B7-1C296D039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E1AD40-6A09-274B-95E7-7C23E0D49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B70DABA-502A-C74D-A483-64F74F13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569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405CB8-3CF5-1A4A-B8A2-1459D4E9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09A36E7-60A0-8A48-A467-86E7B208FE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54D449B-92FB-C14A-8E88-2227FE317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C2F0A59-F0F0-E94F-9DA2-894D81BB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F22C73C-0715-0347-8AF1-22F1F086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BD21C5E-86DB-6848-B104-385D28D3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324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F80C6A1-D6A5-8146-9CB9-22EC0275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6119C96-6569-884E-B0E6-1B16C6F9B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D9B400-27BC-5347-A220-27FE30128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78613-FD68-E94F-9876-8F616DAFB701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DB5AA3-3D52-E24A-9A3A-7FB71AF17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1C25731-ACBA-BB40-9E7B-93E2363E5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475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.ntnu.no/wiki/-/wiki/English/Policy+for+intellectual+property+rights+-+IP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nu.no/ip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English/Policy+for+intellectual+property+rights+-+IP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dokument/NL/lov/1970-04-17-21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5E322DE-8179-594A-846C-DFC272048C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09E"/>
          </a:solidFill>
          <a:ln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A1B85EB-CA16-B841-B054-E2BDE9A15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9253" y="2634823"/>
            <a:ext cx="5656052" cy="1359751"/>
          </a:xfrm>
        </p:spPr>
        <p:txBody>
          <a:bodyPr>
            <a:normAutofit fontScale="90000"/>
          </a:bodyPr>
          <a:lstStyle/>
          <a:p>
            <a:pPr algn="l"/>
            <a:r>
              <a:rPr lang="nb-NO" sz="4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</a:t>
            </a:r>
            <a:r>
              <a:rPr lang="nb-NO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nb-NO" sz="4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nb-NO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have an IPR policy?</a:t>
            </a:r>
          </a:p>
        </p:txBody>
      </p:sp>
      <p:pic>
        <p:nvPicPr>
          <p:cNvPr id="6" name="Bilde 5" descr="Logo: NTNU">
            <a:extLst>
              <a:ext uri="{FF2B5EF4-FFF2-40B4-BE49-F238E27FC236}">
                <a16:creationId xmlns:a16="http://schemas.microsoft.com/office/drawing/2014/main" id="{7C7489DC-8BB9-9642-A71A-C8CCC1130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366" y="2615482"/>
            <a:ext cx="1383888" cy="1853002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8754C5F9-4945-BD44-91D8-D87ABBDC0373}"/>
              </a:ext>
            </a:extLst>
          </p:cNvPr>
          <p:cNvSpPr txBox="1">
            <a:spLocks/>
          </p:cNvSpPr>
          <p:nvPr/>
        </p:nvSpPr>
        <p:spPr>
          <a:xfrm>
            <a:off x="4589253" y="3568503"/>
            <a:ext cx="5656052" cy="1359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b-NO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nb-NO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</a:t>
            </a:r>
            <a:r>
              <a:rPr lang="nb-NO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nb-NO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mean</a:t>
            </a:r>
            <a:r>
              <a:rPr lang="nb-NO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nb-NO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pic>
        <p:nvPicPr>
          <p:cNvPr id="7" name="Bilde 6" descr="Logo: Nice industridesign">
            <a:extLst>
              <a:ext uri="{FF2B5EF4-FFF2-40B4-BE49-F238E27FC236}">
                <a16:creationId xmlns:a16="http://schemas.microsoft.com/office/drawing/2014/main" id="{B543187D-F821-6D47-AFBB-7E8E1CEEE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6358" y="6004560"/>
            <a:ext cx="614289" cy="61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44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n person tenker på en idé">
            <a:extLst>
              <a:ext uri="{FF2B5EF4-FFF2-40B4-BE49-F238E27FC236}">
                <a16:creationId xmlns:a16="http://schemas.microsoft.com/office/drawing/2014/main" id="{FEEC6406-FDD2-ED4F-9789-C6A00169D3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953" b="36020"/>
          <a:stretch/>
        </p:blipFill>
        <p:spPr>
          <a:xfrm>
            <a:off x="6565107" y="752496"/>
            <a:ext cx="4787106" cy="5140304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C06AA919-17AB-4E4F-9377-1C919BD4CA59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631479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mean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AD201E0A-F3DC-3549-8D23-1A69567FE76D}"/>
              </a:ext>
            </a:extLst>
          </p:cNvPr>
          <p:cNvSpPr txBox="1">
            <a:spLocks/>
          </p:cNvSpPr>
          <p:nvPr/>
        </p:nvSpPr>
        <p:spPr>
          <a:xfrm>
            <a:off x="839788" y="2230654"/>
            <a:ext cx="5256212" cy="34650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 has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various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an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especially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it is relevant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university’s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tasks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more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entails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Section 4.3 of the IPR policy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0559BACB-FB65-F844-AF32-86ABAC7CD790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707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C06AA919-17AB-4E4F-9377-1C919BD4CA59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631479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mean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AD201E0A-F3DC-3549-8D23-1A69567FE76D}"/>
              </a:ext>
            </a:extLst>
          </p:cNvPr>
          <p:cNvSpPr txBox="1">
            <a:spLocks/>
          </p:cNvSpPr>
          <p:nvPr/>
        </p:nvSpPr>
        <p:spPr>
          <a:xfrm>
            <a:off x="839788" y="2230654"/>
            <a:ext cx="5256212" cy="34650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always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have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moral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right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attribution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against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alteration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a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reputation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also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have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ownership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material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clearly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personal touch, as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it in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0559BACB-FB65-F844-AF32-86ABAC7CD790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2" descr="En person tenker på en idé">
            <a:extLst>
              <a:ext uri="{FF2B5EF4-FFF2-40B4-BE49-F238E27FC236}">
                <a16:creationId xmlns:a16="http://schemas.microsoft.com/office/drawing/2014/main" id="{91AF3E0C-A2B8-D645-859E-76515E31AA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953" b="36020"/>
          <a:stretch/>
        </p:blipFill>
        <p:spPr>
          <a:xfrm>
            <a:off x="6565107" y="752496"/>
            <a:ext cx="4787106" cy="514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2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Veien mot målet - mange innovasjoner i fremtiden">
            <a:extLst>
              <a:ext uri="{FF2B5EF4-FFF2-40B4-BE49-F238E27FC236}">
                <a16:creationId xmlns:a16="http://schemas.microsoft.com/office/drawing/2014/main" id="{6FBD2409-2D2D-3F4D-9B3B-B75AE837A6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00340" y="678426"/>
            <a:ext cx="5491659" cy="6179573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536B6C7A-D9D7-CC4E-B013-44025DD1986B}"/>
              </a:ext>
            </a:extLst>
          </p:cNvPr>
          <p:cNvSpPr txBox="1">
            <a:spLocks/>
          </p:cNvSpPr>
          <p:nvPr/>
        </p:nvSpPr>
        <p:spPr>
          <a:xfrm>
            <a:off x="839789" y="457200"/>
            <a:ext cx="562994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</a:t>
            </a:r>
            <a:endParaRPr lang="nb-NO" sz="28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CBC41C71-2916-A742-B3C8-DB1BECB9CB5E}"/>
              </a:ext>
            </a:extLst>
          </p:cNvPr>
          <p:cNvSpPr txBox="1">
            <a:spLocks/>
          </p:cNvSpPr>
          <p:nvPr/>
        </p:nvSpPr>
        <p:spPr>
          <a:xfrm>
            <a:off x="839788" y="2230654"/>
            <a:ext cx="5254775" cy="34650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Since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law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2003,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academia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sharpened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IPR policy,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hope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trend.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aim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more and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better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into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society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nb-NO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DBD5B45B-596C-9B41-A273-69529C28AA9B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3541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361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536B6C7A-D9D7-CC4E-B013-44025DD1986B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631479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CBC41C71-2916-A742-B3C8-DB1BECB9CB5E}"/>
              </a:ext>
            </a:extLst>
          </p:cNvPr>
          <p:cNvSpPr txBox="1">
            <a:spLocks/>
          </p:cNvSpPr>
          <p:nvPr/>
        </p:nvSpPr>
        <p:spPr>
          <a:xfrm>
            <a:off x="839788" y="2230654"/>
            <a:ext cx="5256212" cy="34650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things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NTNU’s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something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useful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utilized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could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anything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from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teaching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software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concrete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screws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DBD5B45B-596C-9B41-A273-69529C28AA9B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 descr="Et forskningsdokument blir til konkrete løsninger og tjenester">
            <a:extLst>
              <a:ext uri="{FF2B5EF4-FFF2-40B4-BE49-F238E27FC236}">
                <a16:creationId xmlns:a16="http://schemas.microsoft.com/office/drawing/2014/main" id="{4BAB4D39-9463-4E12-A782-7F7BFC033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505" y="627947"/>
            <a:ext cx="4978475" cy="560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59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n person holder en løsning">
            <a:extLst>
              <a:ext uri="{FF2B5EF4-FFF2-40B4-BE49-F238E27FC236}">
                <a16:creationId xmlns:a16="http://schemas.microsoft.com/office/drawing/2014/main" id="{B72EAF2A-31EB-4976-9A2B-EFFDA2C7D1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94" t="44535"/>
          <a:stretch/>
        </p:blipFill>
        <p:spPr>
          <a:xfrm>
            <a:off x="6776963" y="1239520"/>
            <a:ext cx="4212979" cy="445621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C6A73B5-F70A-1F4E-8DEE-5013D2053F81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631479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mean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9" name="Plassholder for tekst 5">
            <a:extLst>
              <a:ext uri="{FF2B5EF4-FFF2-40B4-BE49-F238E27FC236}">
                <a16:creationId xmlns:a16="http://schemas.microsoft.com/office/drawing/2014/main" id="{83376BBF-AA51-CD42-B8FB-0627DF9C2F1D}"/>
              </a:ext>
            </a:extLst>
          </p:cNvPr>
          <p:cNvSpPr txBox="1">
            <a:spLocks/>
          </p:cNvSpPr>
          <p:nvPr/>
        </p:nvSpPr>
        <p:spPr>
          <a:xfrm>
            <a:off x="839788" y="2230654"/>
            <a:ext cx="5256212" cy="34650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guidance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pursue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could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society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through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commercialization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further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teaching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51BE6524-7B0B-9A43-A01B-9525D5881491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562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TO sørger for økt innovasjon">
            <a:extLst>
              <a:ext uri="{FF2B5EF4-FFF2-40B4-BE49-F238E27FC236}">
                <a16:creationId xmlns:a16="http://schemas.microsoft.com/office/drawing/2014/main" id="{C4033353-DFD1-EC46-A7C6-1D1309A6A4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96000" y="0"/>
            <a:ext cx="6094562" cy="6857999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2A88A3AF-4C57-4345-A330-A4C903B52206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631479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Technology Transfer</a:t>
            </a:r>
          </a:p>
        </p:txBody>
      </p:sp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80C2EB3-B4F7-034B-AB81-10C1094D8BDB}"/>
              </a:ext>
            </a:extLst>
          </p:cNvPr>
          <p:cNvSpPr txBox="1">
            <a:spLocks/>
          </p:cNvSpPr>
          <p:nvPr/>
        </p:nvSpPr>
        <p:spPr>
          <a:xfrm>
            <a:off x="839788" y="2230654"/>
            <a:ext cx="5256212" cy="34650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 Technology Transfer AS is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university’s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transfer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(TTO),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commercialization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expertise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management and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commercialization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Technology Transfer has an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support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such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nb-NO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C18F0095-2F42-454F-8633-9F70F4EBFB88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416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n person ligger i en haug av innovasjoner og lisensavtaler">
            <a:extLst>
              <a:ext uri="{FF2B5EF4-FFF2-40B4-BE49-F238E27FC236}">
                <a16:creationId xmlns:a16="http://schemas.microsoft.com/office/drawing/2014/main" id="{CD43F211-0210-F84A-B46A-C317D49B1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501" y="0"/>
            <a:ext cx="6094562" cy="6858000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CFECC5F0-3714-1649-9E83-1E88B1202293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573089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</a:t>
            </a:r>
            <a:endParaRPr lang="nb-NO" sz="28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FA530701-C95E-DA47-B5FB-3E50DC32F511}"/>
              </a:ext>
            </a:extLst>
          </p:cNvPr>
          <p:cNvSpPr txBox="1">
            <a:spLocks/>
          </p:cNvSpPr>
          <p:nvPr/>
        </p:nvSpPr>
        <p:spPr>
          <a:xfrm>
            <a:off x="839788" y="2230654"/>
            <a:ext cx="5201713" cy="34650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effective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support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schemes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achieve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more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more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commercialization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Since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launch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Technology Transfer has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received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over 1900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have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resulted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73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spin-offs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171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licensing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nb-NO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E128F689-DCCE-A945-AB8C-4192D0F41787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091603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>
            <a:extLst>
              <a:ext uri="{FF2B5EF4-FFF2-40B4-BE49-F238E27FC236}">
                <a16:creationId xmlns:a16="http://schemas.microsoft.com/office/drawing/2014/main" id="{654B1133-3193-244D-80B7-D4620C774C8B}"/>
              </a:ext>
            </a:extLst>
          </p:cNvPr>
          <p:cNvSpPr/>
          <p:nvPr/>
        </p:nvSpPr>
        <p:spPr>
          <a:xfrm>
            <a:off x="6938128" y="2988297"/>
            <a:ext cx="1131216" cy="440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3C867F3-33AA-464B-B4F2-978587CE76E2}"/>
              </a:ext>
            </a:extLst>
          </p:cNvPr>
          <p:cNvSpPr/>
          <p:nvPr/>
        </p:nvSpPr>
        <p:spPr>
          <a:xfrm>
            <a:off x="8663233" y="1837048"/>
            <a:ext cx="1131216" cy="440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A8B42E2-6D74-B440-9936-9AB9FFBE620B}"/>
              </a:ext>
            </a:extLst>
          </p:cNvPr>
          <p:cNvSpPr/>
          <p:nvPr/>
        </p:nvSpPr>
        <p:spPr>
          <a:xfrm>
            <a:off x="9945278" y="3053106"/>
            <a:ext cx="1131216" cy="440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8E4D970-4BDE-2D48-A9C9-0729C8BA25C9}"/>
              </a:ext>
            </a:extLst>
          </p:cNvPr>
          <p:cNvSpPr txBox="1"/>
          <p:nvPr/>
        </p:nvSpPr>
        <p:spPr>
          <a:xfrm>
            <a:off x="7265530" y="2929909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73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124792E-6BFC-7847-B9D9-DB03C3C0AF68}"/>
              </a:ext>
            </a:extLst>
          </p:cNvPr>
          <p:cNvSpPr txBox="1"/>
          <p:nvPr/>
        </p:nvSpPr>
        <p:spPr>
          <a:xfrm>
            <a:off x="8715264" y="1892961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1900+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CCA33CE-7E6F-3D47-A8F0-3F7B366BAE10}"/>
              </a:ext>
            </a:extLst>
          </p:cNvPr>
          <p:cNvSpPr txBox="1"/>
          <p:nvPr/>
        </p:nvSpPr>
        <p:spPr>
          <a:xfrm>
            <a:off x="10463694" y="2929909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171</a:t>
            </a:r>
          </a:p>
        </p:txBody>
      </p:sp>
    </p:spTree>
    <p:extLst>
      <p:ext uri="{BB962C8B-B14F-4D97-AF65-F5344CB8AC3E}">
        <p14:creationId xmlns:p14="http://schemas.microsoft.com/office/powerpoint/2010/main" val="2286676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210052BC-A432-B941-B400-3F65E721BCC7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451153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have IPR? 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531B1159-EF90-C248-8D70-4F833D26DBCD}"/>
              </a:ext>
            </a:extLst>
          </p:cNvPr>
          <p:cNvSpPr txBox="1">
            <a:spLocks/>
          </p:cNvSpPr>
          <p:nvPr/>
        </p:nvSpPr>
        <p:spPr>
          <a:xfrm>
            <a:off x="839788" y="2230654"/>
            <a:ext cx="3932237" cy="34650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make sure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NTNU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world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1EC481AE-D9CA-5A41-B615-C7FDDB800985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3848999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2" descr="Mange idéer blior til mange konkrete løsninger">
            <a:extLst>
              <a:ext uri="{FF2B5EF4-FFF2-40B4-BE49-F238E27FC236}">
                <a16:creationId xmlns:a16="http://schemas.microsoft.com/office/drawing/2014/main" id="{8E635E83-3163-E447-A3D4-3A218CB13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438" y="0"/>
            <a:ext cx="6094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60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tittel 2">
            <a:extLst>
              <a:ext uri="{FF2B5EF4-FFF2-40B4-BE49-F238E27FC236}">
                <a16:creationId xmlns:a16="http://schemas.microsoft.com/office/drawing/2014/main" id="{F6871D83-05C3-9B48-BD26-B3A453B99BFB}"/>
              </a:ext>
            </a:extLst>
          </p:cNvPr>
          <p:cNvSpPr txBox="1">
            <a:spLocks/>
          </p:cNvSpPr>
          <p:nvPr/>
        </p:nvSpPr>
        <p:spPr>
          <a:xfrm>
            <a:off x="839788" y="2267234"/>
            <a:ext cx="5570484" cy="2323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28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 more at 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ntnu.no/ipr</a:t>
            </a:r>
            <a:endParaRPr lang="nb-NO" sz="28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Bilde 2" descr="En konkret løsning">
            <a:extLst>
              <a:ext uri="{FF2B5EF4-FFF2-40B4-BE49-F238E27FC236}">
                <a16:creationId xmlns:a16="http://schemas.microsoft.com/office/drawing/2014/main" id="{636BA053-8A8B-8F46-9547-3420428FE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438" y="0"/>
            <a:ext cx="6094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8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8E4318E9-1CF2-C441-8288-1CAEDFDBA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3" cy="1600200"/>
          </a:xfrm>
        </p:spPr>
        <p:txBody>
          <a:bodyPr anchor="ctr">
            <a:normAutofit/>
          </a:bodyPr>
          <a:lstStyle/>
          <a:p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 management for a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better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world</a:t>
            </a:r>
            <a:endParaRPr lang="nb-NO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lassholder for innhold 2" descr="En idé blir til en konkret løsning">
            <a:extLst>
              <a:ext uri="{FF2B5EF4-FFF2-40B4-BE49-F238E27FC236}">
                <a16:creationId xmlns:a16="http://schemas.microsoft.com/office/drawing/2014/main" id="{D20D86E4-45CB-204F-8850-0DB69D3FA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0200" y="2057400"/>
            <a:ext cx="4992012" cy="2602603"/>
          </a:xfr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D2445908-66C4-A745-9176-F98486E75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3"/>
            <a:ext cx="5256212" cy="39835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a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have a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responsibility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society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several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modules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describing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effective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management supports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NTNU’s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mission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“Knowledge for a Better World”.</a:t>
            </a:r>
          </a:p>
          <a:p>
            <a:pPr>
              <a:lnSpc>
                <a:spcPct val="150000"/>
              </a:lnSpc>
            </a:pP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NTNU’s IPR policy 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tools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nb-NO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3CCEACB8-5FE4-7B47-8AAE-772BF7E9D745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72974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09151BD-D8C0-FB45-A94E-F9EF23E7B144}"/>
              </a:ext>
            </a:extLst>
          </p:cNvPr>
          <p:cNvSpPr txBox="1"/>
          <p:nvPr/>
        </p:nvSpPr>
        <p:spPr>
          <a:xfrm>
            <a:off x="7280446" y="4506114"/>
            <a:ext cx="3151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</a:t>
            </a:r>
            <a:r>
              <a:rPr lang="nb-NO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</a:t>
            </a:r>
            <a:r>
              <a:rPr lang="nb-NO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solution</a:t>
            </a:r>
            <a:endParaRPr lang="nb-NO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98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 illustrasjoner: Et skjold, et dokument med et bilde av et skjold og en person som holder et skjold">
            <a:extLst>
              <a:ext uri="{FF2B5EF4-FFF2-40B4-BE49-F238E27FC236}">
                <a16:creationId xmlns:a16="http://schemas.microsoft.com/office/drawing/2014/main" id="{E99981D6-7473-284A-B5EA-11805A69C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67" b="27182"/>
          <a:stretch/>
        </p:blipFill>
        <p:spPr>
          <a:xfrm>
            <a:off x="752585" y="-86339"/>
            <a:ext cx="9933343" cy="3041720"/>
          </a:xfrm>
          <a:prstGeom prst="rect">
            <a:avLst/>
          </a:prstGeom>
        </p:spPr>
      </p:pic>
      <p:sp>
        <p:nvSpPr>
          <p:cNvPr id="3" name="Plassholder for tekst 12">
            <a:extLst>
              <a:ext uri="{FF2B5EF4-FFF2-40B4-BE49-F238E27FC236}">
                <a16:creationId xmlns:a16="http://schemas.microsoft.com/office/drawing/2014/main" id="{4AD2D759-C9F3-4C07-98BD-87EBAB26E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9661" y="3491774"/>
            <a:ext cx="3198812" cy="27705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Intellectual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property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(IPR) 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formal 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related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dissemination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produce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99E87810-E814-488F-AA55-FF387339A9E8}"/>
              </a:ext>
            </a:extLst>
          </p:cNvPr>
          <p:cNvSpPr txBox="1">
            <a:spLocks/>
          </p:cNvSpPr>
          <p:nvPr/>
        </p:nvSpPr>
        <p:spPr>
          <a:xfrm>
            <a:off x="8290043" y="3497391"/>
            <a:ext cx="3198812" cy="276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IPR and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means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5" name="Plassholder for tekst 12">
            <a:extLst>
              <a:ext uri="{FF2B5EF4-FFF2-40B4-BE49-F238E27FC236}">
                <a16:creationId xmlns:a16="http://schemas.microsoft.com/office/drawing/2014/main" id="{2B179D5B-6374-4755-9F4B-4C323E9BD64F}"/>
              </a:ext>
            </a:extLst>
          </p:cNvPr>
          <p:cNvSpPr txBox="1">
            <a:spLocks/>
          </p:cNvSpPr>
          <p:nvPr/>
        </p:nvSpPr>
        <p:spPr>
          <a:xfrm>
            <a:off x="4594852" y="3497391"/>
            <a:ext cx="3198812" cy="276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NTNU’s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rules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guidelines for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safeguarding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issues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related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sharing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distribution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commercialization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FCB763F-8F8C-AA49-8EFC-C832B5F5AB82}"/>
              </a:ext>
            </a:extLst>
          </p:cNvPr>
          <p:cNvSpPr/>
          <p:nvPr/>
        </p:nvSpPr>
        <p:spPr>
          <a:xfrm>
            <a:off x="899661" y="3053783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E44D2E2-35B9-E744-9073-EE2FFF5AABF6}"/>
              </a:ext>
            </a:extLst>
          </p:cNvPr>
          <p:cNvSpPr/>
          <p:nvPr/>
        </p:nvSpPr>
        <p:spPr>
          <a:xfrm>
            <a:off x="4594852" y="3041720"/>
            <a:ext cx="129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IPR policy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24DCCB2-079D-A74A-B158-E05BC98D5C20}"/>
              </a:ext>
            </a:extLst>
          </p:cNvPr>
          <p:cNvSpPr/>
          <p:nvPr/>
        </p:nvSpPr>
        <p:spPr>
          <a:xfrm>
            <a:off x="8290043" y="3041720"/>
            <a:ext cx="304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 management</a:t>
            </a:r>
          </a:p>
        </p:txBody>
      </p:sp>
    </p:spTree>
    <p:extLst>
      <p:ext uri="{BB962C8B-B14F-4D97-AF65-F5344CB8AC3E}">
        <p14:creationId xmlns:p14="http://schemas.microsoft.com/office/powerpoint/2010/main" val="321914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Undrende person">
            <a:extLst>
              <a:ext uri="{FF2B5EF4-FFF2-40B4-BE49-F238E27FC236}">
                <a16:creationId xmlns:a16="http://schemas.microsoft.com/office/drawing/2014/main" id="{D4F6A9D1-F642-2E42-A435-61854F757A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69216" y="1093509"/>
            <a:ext cx="5122783" cy="5764490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A87FED18-F010-0C44-BAD4-A518D28A0DAB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122783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module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</p:txBody>
      </p:sp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271A16AC-A112-0F4D-B09F-D144F75BB953}"/>
              </a:ext>
            </a:extLst>
          </p:cNvPr>
          <p:cNvSpPr txBox="1">
            <a:spLocks/>
          </p:cNvSpPr>
          <p:nvPr/>
        </p:nvSpPr>
        <p:spPr>
          <a:xfrm>
            <a:off x="839788" y="2230654"/>
            <a:ext cx="5256212" cy="34650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NTNU’s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policy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intellectual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property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NTNU has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various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And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it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an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endParaRPr lang="nb-NO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B41ACB3E-C63E-274E-A145-5D5AB1D044C3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52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5C6A73B5-F70A-1F4E-8DEE-5013D2053F81}"/>
              </a:ext>
            </a:extLst>
          </p:cNvPr>
          <p:cNvSpPr txBox="1">
            <a:spLocks/>
          </p:cNvSpPr>
          <p:nvPr/>
        </p:nvSpPr>
        <p:spPr>
          <a:xfrm>
            <a:off x="839789" y="457200"/>
            <a:ext cx="5228186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brief</a:t>
            </a:r>
            <a:endParaRPr lang="nb-NO" sz="28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lassholder for tekst 5">
            <a:extLst>
              <a:ext uri="{FF2B5EF4-FFF2-40B4-BE49-F238E27FC236}">
                <a16:creationId xmlns:a16="http://schemas.microsoft.com/office/drawing/2014/main" id="{83376BBF-AA51-CD42-B8FB-0627DF9C2F1D}"/>
              </a:ext>
            </a:extLst>
          </p:cNvPr>
          <p:cNvSpPr txBox="1">
            <a:spLocks/>
          </p:cNvSpPr>
          <p:nvPr/>
        </p:nvSpPr>
        <p:spPr>
          <a:xfrm>
            <a:off x="839788" y="2230654"/>
            <a:ext cx="5256212" cy="34650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into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society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it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Effective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management makes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easier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achieve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also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opportunities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succeed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both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academics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as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entrepreneurs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nb-NO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51BE6524-7B0B-9A43-A01B-9525D5881491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e 12" descr="Undrende person">
            <a:extLst>
              <a:ext uri="{FF2B5EF4-FFF2-40B4-BE49-F238E27FC236}">
                <a16:creationId xmlns:a16="http://schemas.microsoft.com/office/drawing/2014/main" id="{1933C572-764B-48EF-BE55-55A9FBBD99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69216" y="1093509"/>
            <a:ext cx="5122783" cy="576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41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Person sitter på skuldrene til NTNU-ansatt">
            <a:extLst>
              <a:ext uri="{FF2B5EF4-FFF2-40B4-BE49-F238E27FC236}">
                <a16:creationId xmlns:a16="http://schemas.microsoft.com/office/drawing/2014/main" id="{F4BC6A97-D318-4E60-AF6D-9ECC06ED60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94" b="43944"/>
          <a:stretch/>
        </p:blipFill>
        <p:spPr>
          <a:xfrm>
            <a:off x="6227597" y="2545845"/>
            <a:ext cx="2878241" cy="3580481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4277C37F-886D-E344-8A83-0F654245B77D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631479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 stands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behind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endParaRPr lang="nb-NO" sz="28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3E53CB94-0E30-014A-B8D1-ED7A901B6626}"/>
              </a:ext>
            </a:extLst>
          </p:cNvPr>
          <p:cNvSpPr txBox="1">
            <a:spLocks/>
          </p:cNvSpPr>
          <p:nvPr/>
        </p:nvSpPr>
        <p:spPr>
          <a:xfrm>
            <a:off x="839788" y="2230654"/>
            <a:ext cx="5256212" cy="34650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NTNU is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assist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researchers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disseminators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innovators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developing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You’ll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support,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guidance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facilities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time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words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you’ll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have NTNU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behind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nb-NO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FDD3A889-406C-204B-A76A-5E111FDAC1BC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e 12" descr="En pokal med blomster">
            <a:extLst>
              <a:ext uri="{FF2B5EF4-FFF2-40B4-BE49-F238E27FC236}">
                <a16:creationId xmlns:a16="http://schemas.microsoft.com/office/drawing/2014/main" id="{3FB879D4-7C39-4BC5-9700-1DB68325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292" r="52173"/>
          <a:stretch/>
        </p:blipFill>
        <p:spPr>
          <a:xfrm>
            <a:off x="8561513" y="1593150"/>
            <a:ext cx="2589774" cy="278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56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oppdatert lovdokument">
            <a:extLst>
              <a:ext uri="{FF2B5EF4-FFF2-40B4-BE49-F238E27FC236}">
                <a16:creationId xmlns:a16="http://schemas.microsoft.com/office/drawing/2014/main" id="{4F99ECD2-451E-4647-9C7B-4C32781D72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74683" y="1"/>
            <a:ext cx="6094562" cy="6857999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2A88A3AF-4C57-4345-A330-A4C903B52206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631479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law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changed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2003</a:t>
            </a:r>
          </a:p>
        </p:txBody>
      </p:sp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80C2EB3-B4F7-034B-AB81-10C1094D8BDB}"/>
              </a:ext>
            </a:extLst>
          </p:cNvPr>
          <p:cNvSpPr txBox="1">
            <a:spLocks/>
          </p:cNvSpPr>
          <p:nvPr/>
        </p:nvSpPr>
        <p:spPr>
          <a:xfrm>
            <a:off x="839788" y="2230654"/>
            <a:ext cx="5256212" cy="34650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2003, Norway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Act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Employee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Inventions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law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gave NTNU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more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including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an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C18F0095-2F42-454F-8633-9F70F4EBFB88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67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gammelt dokument">
            <a:extLst>
              <a:ext uri="{FF2B5EF4-FFF2-40B4-BE49-F238E27FC236}">
                <a16:creationId xmlns:a16="http://schemas.microsoft.com/office/drawing/2014/main" id="{8C74C61C-F08A-1B48-9B35-945903BFA7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86010" y="1"/>
            <a:ext cx="6094562" cy="6857999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0099078B-F45E-C247-91A3-CE463BB21566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631479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 </a:t>
            </a:r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endParaRPr lang="nb-NO" sz="28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678456BE-C311-1E46-A85D-6746958C0F04}"/>
              </a:ext>
            </a:extLst>
          </p:cNvPr>
          <p:cNvSpPr txBox="1">
            <a:spLocks/>
          </p:cNvSpPr>
          <p:nvPr/>
        </p:nvSpPr>
        <p:spPr>
          <a:xfrm>
            <a:off x="839788" y="2230654"/>
            <a:ext cx="5256212" cy="34650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long-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standing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principle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must have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society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paid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for, and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still a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concept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today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Society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so it is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duty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give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something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back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society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nb-NO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609EE2E0-7879-C445-9A25-E4F8C486FEE6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90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Mysende øyne med briller">
            <a:extLst>
              <a:ext uri="{FF2B5EF4-FFF2-40B4-BE49-F238E27FC236}">
                <a16:creationId xmlns:a16="http://schemas.microsoft.com/office/drawing/2014/main" id="{A8335FC9-9988-4CFA-BA43-0A33C89DF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33" t="39155" b="31012"/>
          <a:stretch/>
        </p:blipFill>
        <p:spPr>
          <a:xfrm>
            <a:off x="6997155" y="2132151"/>
            <a:ext cx="4355057" cy="2593697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4277C37F-886D-E344-8A83-0F654245B77D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631479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Clearer</a:t>
            </a: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IPR policy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3E53CB94-0E30-014A-B8D1-ED7A901B6626}"/>
              </a:ext>
            </a:extLst>
          </p:cNvPr>
          <p:cNvSpPr txBox="1">
            <a:spLocks/>
          </p:cNvSpPr>
          <p:nvPr/>
        </p:nvSpPr>
        <p:spPr>
          <a:xfrm>
            <a:off x="839788" y="2230654"/>
            <a:ext cx="5256212" cy="34650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 has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various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an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especially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it is relevant to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university’s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tasks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more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entails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Section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4.3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b-NO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IPR policy.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FDD3A889-406C-204B-A76A-5E111FDAC1BC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494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15801</TotalTime>
  <Words>815</Words>
  <Application>Microsoft Macintosh PowerPoint</Application>
  <PresentationFormat>Widescreen</PresentationFormat>
  <Paragraphs>71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Office-tema</vt:lpstr>
      <vt:lpstr>Why do we have an IPR policy?</vt:lpstr>
      <vt:lpstr>Knowledge management for a better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Studentoppgave i samarbeid med ekstern virksomhet</dc:title>
  <dc:creator>Aslak Liaaen</dc:creator>
  <cp:lastModifiedBy>Mina Wikant</cp:lastModifiedBy>
  <cp:revision>45</cp:revision>
  <dcterms:created xsi:type="dcterms:W3CDTF">2021-09-22T10:53:53Z</dcterms:created>
  <dcterms:modified xsi:type="dcterms:W3CDTF">2022-10-10T13:52:02Z</dcterms:modified>
</cp:coreProperties>
</file>