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95" r:id="rId3"/>
    <p:sldId id="303" r:id="rId4"/>
    <p:sldId id="263" r:id="rId5"/>
    <p:sldId id="265" r:id="rId6"/>
    <p:sldId id="275" r:id="rId7"/>
    <p:sldId id="264" r:id="rId8"/>
    <p:sldId id="296" r:id="rId9"/>
    <p:sldId id="276" r:id="rId10"/>
    <p:sldId id="277" r:id="rId11"/>
    <p:sldId id="278" r:id="rId12"/>
    <p:sldId id="280" r:id="rId13"/>
    <p:sldId id="279" r:id="rId14"/>
    <p:sldId id="284" r:id="rId15"/>
    <p:sldId id="281" r:id="rId16"/>
    <p:sldId id="28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8A5D26-9F2A-1AAA-15C8-F04BD207FC11}" name="Berit Alvestrand" initials="BA" userId="S::berit@wearenice.com::6b17d49d-d6d7-447c-a3fb-721e12e8b0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8A7465"/>
    <a:srgbClr val="FBD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3"/>
    <p:restoredTop sz="96310"/>
  </p:normalViewPr>
  <p:slideViewPr>
    <p:cSldViewPr snapToGrid="0" snapToObjects="1">
      <p:cViewPr varScale="1">
        <p:scale>
          <a:sx n="137" d="100"/>
          <a:sy n="137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56F2-A5F2-9544-920C-FC4EA5E51BC9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D81A-2F1D-BC4E-A551-CA332EAE47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7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D81A-2F1D-BC4E-A551-CA332EAE476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29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D81A-2F1D-BC4E-A551-CA332EAE476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3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3BA00-4000-EB4A-88BA-A0A0396DF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A198E4-B0CB-2040-B871-358E46E86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62B417-D723-B643-B1A8-1965A8A2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5BF548-5078-3B43-A60A-FC580AFE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6A71AE-A843-7641-8874-46FF9686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1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19E73E-86D2-2E4B-9AD2-11CAEAD0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BF738E-C718-8A49-A6B9-A373772D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40A7A-67F9-7D46-9C66-28FC931B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8BD0F8-5BDC-2E4F-B79F-881E20D8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5723AE-0DC5-C34D-A3F2-7ACAAD69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415B8C0-C2F3-214A-AF99-2CEBE3E28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0CAA2E-3E31-F24E-A5EE-A65D470D3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FE54A9-DE5C-9C47-AB27-AD4BA3BE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110968-E4DC-864F-9DBB-4656DBC9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7959C4-0695-FA4E-84FC-54D5D9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6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13B0AB-049A-1949-B84A-1B78E53A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3678E-F95D-9442-8944-BB3A4EA4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17B63-AAAC-564D-8690-C661B9A4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95B166-EAC5-4744-84A7-D232801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48049D-53F5-AE40-9E04-0587F63D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3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310F-90DD-DD40-883F-21241596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49ED4-734C-4445-953E-30E9BBA0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7E15C1-5D03-1E47-9E0A-2EFC704E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B9FF6D-6443-D34E-9715-F3093307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8B9CC-5D2D-CE42-9937-542E8B1E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E2F26-7691-3D4D-8237-A62812B1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D83C-6A97-674D-9DEC-6C135A97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FD78C0-08FC-C14F-B482-6B913198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B63B6E-8D8D-A041-AFB2-9FF0AC0A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401D1-B848-874B-A619-0E683952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A67B9D0-CA11-4347-BD4F-7D3BDF3D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6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26BBB8-FA5C-0A45-98B0-AE5077A1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59B97B-02E3-264C-87C2-29BEC56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3B061D-939A-274E-80FC-CA3B6FEEE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C96A39-B974-2E4F-BD83-1B7E0C2B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4D9EB3-1A97-794D-AC2A-6ED43AD7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CBCCA2-5DBD-0440-8A7B-95B37B36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DD1EF8F-9AE5-8A49-A79A-8C4C3B83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136D41-94DE-A54F-A1A4-5BBB3438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9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A781A1-A92C-C746-933D-CCD3A2B1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0191B46-2ACF-8C4F-BB69-F6A823DC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0C719A-3A99-1640-BD27-7CE8C77F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0043E9-E36A-874B-9D7C-FDB9385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0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F0B6CB-DBD4-2540-B70F-BF83095C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FA01B7-BA6A-E544-A852-2BC10D2E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6B9BF8-CF99-C848-B3A6-725CF487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D19CB-31E7-3B42-A0C8-4D48B58D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E1FFB-CDBF-EE41-8ABB-112E3BC87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F7153C-E280-2540-AA0E-3A34E6D4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34B547-DB2A-6945-87B7-1C296D0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E1AD40-6A09-274B-95E7-7C23E0D4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B70DABA-502A-C74D-A483-64F74F13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6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405CB8-3CF5-1A4A-B8A2-1459D4E9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09A36E7-60A0-8A48-A467-86E7B208F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4D449B-92FB-C14A-8E88-2227FE31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C2F0A59-F0F0-E94F-9DA2-894D81BB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22C73C-0715-0347-8AF1-22F1F086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D21C5E-86DB-6848-B104-385D28D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24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F80C6A1-D6A5-8146-9CB9-22EC027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119C96-6569-884E-B0E6-1B16C6F9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B400-27BC-5347-A220-27FE3012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8613-FD68-E94F-9876-8F616DAFB701}" type="datetimeFigureOut">
              <a:rPr lang="nb-NO" smtClean="0"/>
              <a:t>02.03.2022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DB5AA3-3D52-E24A-9A3A-7FB71AF1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C25731-ACBA-BB40-9E7B-93E2363E5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006F-BB71-FF4A-A676-7CEA21DAE7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75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ip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Politikk+for+immaterielle+rettigheter+-+IP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miro.com/app/board/o9J_lrP1grE=/?moveToWidget=3458764516437805075&amp;cot=14" TargetMode="External"/><Relationship Id="rId7" Type="http://schemas.openxmlformats.org/officeDocument/2006/relationships/hyperlink" Target="https://miro.com/app/board/o9J_lrP1grE=/?moveToWidget=3458764516437257856&amp;cot=14" TargetMode="External"/><Relationship Id="rId2" Type="http://schemas.openxmlformats.org/officeDocument/2006/relationships/hyperlink" Target="https://miro.com/app/board/o9J_lrP1grE=/?moveToWidget=3458764516437805501&amp;cot=1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iro.com/app/board/o9J_lrP1grE=/?moveToWidget=3458764516437428627&amp;cot=14" TargetMode="External"/><Relationship Id="rId5" Type="http://schemas.openxmlformats.org/officeDocument/2006/relationships/hyperlink" Target="https://miro.com/app/board/o9J_lrP1grE=/?moveToWidget=3458764516437805261&amp;cot=14" TargetMode="External"/><Relationship Id="rId4" Type="http://schemas.openxmlformats.org/officeDocument/2006/relationships/hyperlink" Target="https://miro.com/app/board/o9J_lrP1grE=/?moveToWidget=3458764516437257616&amp;cot=1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E322DE-8179-594A-846C-DFC272048C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09E"/>
          </a:solidFill>
          <a:ln>
            <a:solidFill>
              <a:srgbClr val="005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A1B85EB-CA16-B841-B054-E2BDE9A15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451" y="2810931"/>
            <a:ext cx="6221657" cy="123613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nb-NO" sz="4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Åpen og tilgjengelig kunnskap</a:t>
            </a:r>
          </a:p>
        </p:txBody>
      </p:sp>
      <p:pic>
        <p:nvPicPr>
          <p:cNvPr id="6" name="Bilde 5" descr="Logo: NTNU">
            <a:extLst>
              <a:ext uri="{FF2B5EF4-FFF2-40B4-BE49-F238E27FC236}">
                <a16:creationId xmlns:a16="http://schemas.microsoft.com/office/drawing/2014/main" id="{7C7489DC-8BB9-9642-A71A-C8CCC113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66" y="2615482"/>
            <a:ext cx="1383888" cy="185300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DAD6000-45A1-3F44-A81C-BC99D764CBF9}"/>
              </a:ext>
            </a:extLst>
          </p:cNvPr>
          <p:cNvSpPr txBox="1">
            <a:spLocks/>
          </p:cNvSpPr>
          <p:nvPr/>
        </p:nvSpPr>
        <p:spPr>
          <a:xfrm>
            <a:off x="4589253" y="3672413"/>
            <a:ext cx="5656052" cy="1359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b-NO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 å tenke på før du publiserer</a:t>
            </a:r>
          </a:p>
        </p:txBody>
      </p:sp>
      <p:pic>
        <p:nvPicPr>
          <p:cNvPr id="7" name="Bilde 6" descr="Logo: Nice industridesign">
            <a:extLst>
              <a:ext uri="{FF2B5EF4-FFF2-40B4-BE49-F238E27FC236}">
                <a16:creationId xmlns:a16="http://schemas.microsoft.com/office/drawing/2014/main" id="{D2A58A0D-7FE9-8840-A9C8-CA6052453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358" y="6004560"/>
            <a:ext cx="614289" cy="6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Beskyttelse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lettere å være åpen om ideen din dersom du for eksempel skriver en fortrolighetsavtale, har opphavsrett eller sender inn en patentsøknad.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1F8248-44E6-4E4F-95EA-8CF39F6368F2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En person viser frem idéen sin, samtalepartneren er imponert">
            <a:extLst>
              <a:ext uri="{FF2B5EF4-FFF2-40B4-BE49-F238E27FC236}">
                <a16:creationId xmlns:a16="http://schemas.microsoft.com/office/drawing/2014/main" id="{99DF79A5-6B98-6A41-A75B-81B5CCEC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5442"/>
            <a:ext cx="5327950" cy="59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5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du har en lisensavtale vil det være mulig å bestemme hvem som skal benytte resultatet til hva – selv om det er åpent og gratis.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kan for eksempel lisensiere forskningsresultatene dine på en slik måte at de bare kan brukes i sirkulærøkonomi eller andre grønne eller bærekraftige prosjekter.</a:t>
            </a:r>
          </a:p>
        </p:txBody>
      </p:sp>
      <p:pic>
        <p:nvPicPr>
          <p:cNvPr id="7" name="Bilde 6" descr="En lisensavtale med krav til bærekraft fører til utviklingen av en bærekraftig løsning">
            <a:extLst>
              <a:ext uri="{FF2B5EF4-FFF2-40B4-BE49-F238E27FC236}">
                <a16:creationId xmlns:a16="http://schemas.microsoft.com/office/drawing/2014/main" id="{A69D89C7-6916-7F40-BB14-11E778F2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72" y="457200"/>
            <a:ext cx="4970043" cy="559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du legger ut kildekode kan du knytte denne til en lisens for åpen kildekode. Slik kan du kontrollere bruken og spredningen av programvaren som lages basert på den.</a:t>
            </a:r>
          </a:p>
        </p:txBody>
      </p:sp>
      <p:pic>
        <p:nvPicPr>
          <p:cNvPr id="5" name="Bilde 4" descr="MIT - en lisens for åpen kildekode">
            <a:extLst>
              <a:ext uri="{FF2B5EF4-FFF2-40B4-BE49-F238E27FC236}">
                <a16:creationId xmlns:a16="http://schemas.microsoft.com/office/drawing/2014/main" id="{427A2BA9-57E2-2F49-8087-477E723E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344" y="457200"/>
            <a:ext cx="4961835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patenter knyttet til standarder kan du også legge føringer for bruk av ideen din, slik at det for eksempel ikke benyttes barnearbeid eller truede ressurser i utvikling eller produksjon.</a:t>
            </a:r>
          </a:p>
        </p:txBody>
      </p:sp>
      <p:pic>
        <p:nvPicPr>
          <p:cNvPr id="5" name="Bilde 4" descr="Tre illustrasjoner: Glade mennesker, symbol for bærekraft og etiske materialer">
            <a:extLst>
              <a:ext uri="{FF2B5EF4-FFF2-40B4-BE49-F238E27FC236}">
                <a16:creationId xmlns:a16="http://schemas.microsoft.com/office/drawing/2014/main" id="{222EE932-9BBC-BF40-89E0-355355947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9" y="669636"/>
            <a:ext cx="4904378" cy="55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b">
            <a:normAutofit/>
          </a:bodyPr>
          <a:lstStyle/>
          <a:p>
            <a:r>
              <a:rPr lang="nb-NO" sz="2000" b="1" i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 4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du har laget et konsept eller metode har du investert både tid, innsats og forskningsmidler for å få dette til.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Publiserer du med lisens kan du sikre deg at ingen andre kan bruke og videreutvikle materialet uten at du blir kreditert – og kanskje til og med får kompensasjon for bruken. </a:t>
            </a:r>
          </a:p>
        </p:txBody>
      </p:sp>
      <p:pic>
        <p:nvPicPr>
          <p:cNvPr id="5" name="Bilde 4" descr="Et dokument som beskriver en komplisert metode">
            <a:extLst>
              <a:ext uri="{FF2B5EF4-FFF2-40B4-BE49-F238E27FC236}">
                <a16:creationId xmlns:a16="http://schemas.microsoft.com/office/drawing/2014/main" id="{0457EF7C-2E15-A049-95DB-A72B43FE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5902"/>
            <a:ext cx="5497868" cy="61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09A44F-A403-5746-92D4-73F6EB21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 å tenke over før du publiserer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42744A-0C6D-A640-BFE9-0A0DE2A2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Hvilken beskyttelse du bør skaffe deg for å ha kontroll på bruk av forskningen din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Potensiell bruk og misbruk av det du publiserer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du gjør forskningen din tilgjengelig, slik at kunnskapen  brukes på rett måte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5BE255D-7FD3-504F-BAFA-00224D0CF38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Tre illustrasjoner: En person med IPR-skjold, en ondsinnet person som har fått tak i en idé og en forskningsartikkel i en glassmonter">
            <a:extLst>
              <a:ext uri="{FF2B5EF4-FFF2-40B4-BE49-F238E27FC236}">
                <a16:creationId xmlns:a16="http://schemas.microsoft.com/office/drawing/2014/main" id="{13E6C7FD-A4AD-6941-AC19-94DAB6D4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59" y="970471"/>
            <a:ext cx="4369686" cy="4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9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09A44F-A403-5746-92D4-73F6EB21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61606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Vårt samfunnsansvar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42744A-0C6D-A640-BFE9-0A0DE2A2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r>
              <a:rPr lang="nb-NO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vårt ansvar som forskere, formidlere og innovatører å sørge for at kunnskapen kommer samfunnet til gode.</a:t>
            </a:r>
          </a:p>
          <a:p>
            <a:r>
              <a:rPr lang="nb-NO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krever at du setter deg inn i virkemidlene vi har til rådighet.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5BE255D-7FD3-504F-BAFA-00224D0CF38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 descr="Solnedgang i Trondheim">
            <a:extLst>
              <a:ext uri="{FF2B5EF4-FFF2-40B4-BE49-F238E27FC236}">
                <a16:creationId xmlns:a16="http://schemas.microsoft.com/office/drawing/2014/main" id="{08D62CD2-00CC-C042-8449-7F0C0C53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612" y="836762"/>
            <a:ext cx="5350949" cy="602123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E6979F6A-A071-1249-A068-DFE31755A6ED}"/>
              </a:ext>
            </a:extLst>
          </p:cNvPr>
          <p:cNvSpPr txBox="1">
            <a:spLocks/>
          </p:cNvSpPr>
          <p:nvPr/>
        </p:nvSpPr>
        <p:spPr>
          <a:xfrm>
            <a:off x="839788" y="4268788"/>
            <a:ext cx="9002952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mer på</a:t>
            </a:r>
            <a:r>
              <a:rPr lang="nb-NO" sz="2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4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ntnu.no</a:t>
            </a:r>
            <a:r>
              <a:rPr lang="nb-NO" sz="2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/</a:t>
            </a:r>
            <a:r>
              <a:rPr lang="nb-NO" sz="24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ipr</a:t>
            </a:r>
            <a:endParaRPr lang="nb-NO" sz="2400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5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E4318E9-1CF2-C441-8288-1CAEDFDB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3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Kunnskapsforvaltning for en bedre verden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lassholder for innhold 2" descr="En idé blir til en konkret løsning">
            <a:extLst>
              <a:ext uri="{FF2B5EF4-FFF2-40B4-BE49-F238E27FC236}">
                <a16:creationId xmlns:a16="http://schemas.microsoft.com/office/drawing/2014/main" id="{D20D86E4-45CB-204F-8850-0DB69D3FA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200" y="2057400"/>
            <a:ext cx="4992012" cy="2602603"/>
          </a:xfr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2445908-66C4-A745-9176-F98486E7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3"/>
            <a:ext cx="5256212" cy="39835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som universitet har et ansvar for å sørge for at kunnskapen vi produserer kommer samfunnet til gode.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er en av flere moduler om hvordan god kunnskapsforvaltning underbygger NTNU sitt slagord «Kunnskap for en bedre verden».</a:t>
            </a: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NTNUs IPR-politikk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ett av verktøyene vi kan bruke.</a:t>
            </a:r>
            <a:endParaRPr lang="nb-NO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CCEACB8-5FE4-7B47-8AAE-772BF7E9D745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72974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9151BD-D8C0-FB45-A94E-F9EF23E7B144}"/>
              </a:ext>
            </a:extLst>
          </p:cNvPr>
          <p:cNvSpPr txBox="1"/>
          <p:nvPr/>
        </p:nvSpPr>
        <p:spPr>
          <a:xfrm>
            <a:off x="7280446" y="4506114"/>
            <a:ext cx="315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kunnskap til løsning</a:t>
            </a:r>
          </a:p>
        </p:txBody>
      </p:sp>
    </p:spTree>
    <p:extLst>
      <p:ext uri="{BB962C8B-B14F-4D97-AF65-F5344CB8AC3E}">
        <p14:creationId xmlns:p14="http://schemas.microsoft.com/office/powerpoint/2010/main" val="288749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 illustrasjoner: Et skjold, et dokument med et bilde av et skjold og en person som holder et skjold">
            <a:extLst>
              <a:ext uri="{FF2B5EF4-FFF2-40B4-BE49-F238E27FC236}">
                <a16:creationId xmlns:a16="http://schemas.microsoft.com/office/drawing/2014/main" id="{E99981D6-7473-284A-B5EA-11805A69C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67" b="27182"/>
          <a:stretch/>
        </p:blipFill>
        <p:spPr>
          <a:xfrm>
            <a:off x="752585" y="-86339"/>
            <a:ext cx="9933343" cy="3041720"/>
          </a:xfrm>
          <a:prstGeom prst="rect">
            <a:avLst/>
          </a:prstGeom>
        </p:spPr>
      </p:pic>
      <p:sp>
        <p:nvSpPr>
          <p:cNvPr id="3" name="Plassholder for tekst 12">
            <a:extLst>
              <a:ext uri="{FF2B5EF4-FFF2-40B4-BE49-F238E27FC236}">
                <a16:creationId xmlns:a16="http://schemas.microsoft.com/office/drawing/2014/main" id="{4AD2D759-C9F3-4C07-98BD-87EBAB26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9661" y="3491774"/>
            <a:ext cx="3198812" cy="27705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Immaterielle rettigheter, eller IPR (</a:t>
            </a:r>
            <a:r>
              <a:rPr lang="nb-NO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</a:t>
            </a:r>
            <a:r>
              <a:rPr lang="nb-NO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Property Rights), er de formelle rettighetene knyttet til det vi produserer av forskning, formidling og innovasjon ved universitetet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99E87810-E814-488F-AA55-FF387339A9E8}"/>
              </a:ext>
            </a:extLst>
          </p:cNvPr>
          <p:cNvSpPr txBox="1">
            <a:spLocks/>
          </p:cNvSpPr>
          <p:nvPr/>
        </p:nvSpPr>
        <p:spPr>
          <a:xfrm>
            <a:off x="8290043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 av IPR og andre virkemidler for å beskytte kunnskap, for eksempel gjennom lisensiering, patentering eller fortrolighetsavtaler.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2B179D5B-6374-4755-9F4B-4C323E9BD64F}"/>
              </a:ext>
            </a:extLst>
          </p:cNvPr>
          <p:cNvSpPr txBox="1">
            <a:spLocks/>
          </p:cNvSpPr>
          <p:nvPr/>
        </p:nvSpPr>
        <p:spPr>
          <a:xfrm>
            <a:off x="4594852" y="3497391"/>
            <a:ext cx="3198812" cy="27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NTNUs regler og retningslinjer for å ivareta ansattes rettigheter i spørsmål om deling, distribusjon og kommersialisering av kunnskapen vi produserer.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FCB763F-8F8C-AA49-8EFC-C832B5F5AB82}"/>
              </a:ext>
            </a:extLst>
          </p:cNvPr>
          <p:cNvSpPr/>
          <p:nvPr/>
        </p:nvSpPr>
        <p:spPr>
          <a:xfrm>
            <a:off x="899661" y="305378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E44D2E2-35B9-E744-9073-EE2FFF5AABF6}"/>
              </a:ext>
            </a:extLst>
          </p:cNvPr>
          <p:cNvSpPr/>
          <p:nvPr/>
        </p:nvSpPr>
        <p:spPr>
          <a:xfrm>
            <a:off x="4594852" y="304172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IPR-politikken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4DCCB2-079D-A74A-B158-E05BC98D5C20}"/>
              </a:ext>
            </a:extLst>
          </p:cNvPr>
          <p:cNvSpPr/>
          <p:nvPr/>
        </p:nvSpPr>
        <p:spPr>
          <a:xfrm>
            <a:off x="8290043" y="3041720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Kunnskapsforvaltning</a:t>
            </a:r>
          </a:p>
        </p:txBody>
      </p:sp>
    </p:spTree>
    <p:extLst>
      <p:ext uri="{BB962C8B-B14F-4D97-AF65-F5344CB8AC3E}">
        <p14:creationId xmlns:p14="http://schemas.microsoft.com/office/powerpoint/2010/main" val="368883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 descr="En hjerne bak en åpen dør">
            <a:extLst>
              <a:ext uri="{FF2B5EF4-FFF2-40B4-BE49-F238E27FC236}">
                <a16:creationId xmlns:a16="http://schemas.microsoft.com/office/drawing/2014/main" id="{FE737C37-4C33-8A4A-9247-3C093C83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90" y="339776"/>
            <a:ext cx="5067302" cy="570206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B09A44F-A403-5746-92D4-73F6EB21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Åpen og tilgjengelig</a:t>
            </a:r>
            <a:endParaRPr lang="nb-NO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542744A-0C6D-A640-BFE9-0A0DE2A27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at kunnskapen NTNU produserer skal komme samfunnet til gode har vi som universitet et ekstra sterkt fokus på at kunnskap skal være åpen og tilgjengelig.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5BE255D-7FD3-504F-BAFA-00224D0CF383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0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erson 1 viser frem en idé til person 2">
            <a:extLst>
              <a:ext uri="{FF2B5EF4-FFF2-40B4-BE49-F238E27FC236}">
                <a16:creationId xmlns:a16="http://schemas.microsoft.com/office/drawing/2014/main" id="{091676BC-5B55-8A48-BDD4-C972BC67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18" y="914400"/>
            <a:ext cx="5049480" cy="568200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Åpen og tilgjengelig informasjon kan kontrolleres. 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«alle» har tilgang betyr ikke at kunnskapen er til fri bruk: Med god kunnskapsforvaltning kan du sørge for god bruk av kunnskapen.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C9B205E6-5E9C-E444-9540-9B1A700EA7F7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Mangel på 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Hvis du publiserer forsknings-materiale uten å først ta kontroll kan du ikke lengre bestemme hvem som kan bruke kunnskapen, hvordan og til hva.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kan du heller ikke ta kontrollen tilbake.</a:t>
            </a:r>
          </a:p>
        </p:txBody>
      </p:sp>
      <p:pic>
        <p:nvPicPr>
          <p:cNvPr id="5" name="Bilde 4" descr="Person 2 stjeler idéen til person 1">
            <a:extLst>
              <a:ext uri="{FF2B5EF4-FFF2-40B4-BE49-F238E27FC236}">
                <a16:creationId xmlns:a16="http://schemas.microsoft.com/office/drawing/2014/main" id="{2A88525B-3AA4-5344-B708-A2EC9ED2B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91" y="746449"/>
            <a:ext cx="5087734" cy="5725052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1F8248-44E6-4E4F-95EA-8CF39F6368F2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3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 illustrasjoner: En idé blir til en konkret løsning, tre glade mennesker holder en idé, en stabel av idéer">
            <a:extLst>
              <a:ext uri="{FF2B5EF4-FFF2-40B4-BE49-F238E27FC236}">
                <a16:creationId xmlns:a16="http://schemas.microsoft.com/office/drawing/2014/main" id="{21941B22-60A4-0F4A-9599-706644B1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458" y="612475"/>
            <a:ext cx="5143964" cy="57883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3BA5922-E028-5746-8CA3-7366C10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490817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Kontroll bidrar 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6A54AA-C2F9-E245-ACE8-99FD590D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490817" cy="3465080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idéer basert på forskningen din lettere kan komme til nytte i andre sammenhenger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NTNU kan bidra til en etisk riktig spredning av teknologi og kunnskap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kunnskapen din kan bidra til enda mer og bedre forskning og undervisning i fremtiden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9EB345B-BCAC-F943-8B42-8327707E884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374587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0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A5922-E028-5746-8CA3-7366C10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77957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Ulike virkemidler </a:t>
            </a:r>
            <a:b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6A54AA-C2F9-E245-ACE8-99FD590D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077957" cy="346508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finnes flere måter å beskytte idéene sine på:</a:t>
            </a: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Patent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Lisensavtale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Taushetsavtale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Standarder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Designbeskyttelse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Varemerke</a:t>
            </a: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9EB345B-BCAC-F943-8B42-8327707E884B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4970466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Et patent, et varemerke, en fortrolighetsavtale og en idé">
            <a:extLst>
              <a:ext uri="{FF2B5EF4-FFF2-40B4-BE49-F238E27FC236}">
                <a16:creationId xmlns:a16="http://schemas.microsoft.com/office/drawing/2014/main" id="{5523A140-A248-4F14-8019-82672615E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912" y="763774"/>
            <a:ext cx="4737062" cy="53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F6B995-8E23-294A-917E-1448C55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 anchor="ctr">
            <a:normAutofit/>
          </a:bodyPr>
          <a:lstStyle/>
          <a:p>
            <a:r>
              <a:rPr lang="nb-NO" sz="28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Samarbeid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8A12B5-2BC0-7940-9E2E-87E39AC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654"/>
            <a:ext cx="5256212" cy="34650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du leter etter samarbeids-partnere vil det være en fordel å kunne være åpen om det du skal lage, men du vil kanskje ikke at idéen din skal komme på avveie?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7D1F8248-44E6-4E4F-95EA-8CF39F6368F2}"/>
              </a:ext>
            </a:extLst>
          </p:cNvPr>
          <p:cNvCxnSpPr>
            <a:cxnSpLocks/>
          </p:cNvCxnSpPr>
          <p:nvPr/>
        </p:nvCxnSpPr>
        <p:spPr>
          <a:xfrm>
            <a:off x="923026" y="1932317"/>
            <a:ext cx="5144948" cy="0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n person er bekymret for å dele idéen sin, samtalepartneren er skeptisk">
            <a:extLst>
              <a:ext uri="{FF2B5EF4-FFF2-40B4-BE49-F238E27FC236}">
                <a16:creationId xmlns:a16="http://schemas.microsoft.com/office/drawing/2014/main" id="{929322DB-7C75-E845-9F7F-F8A8C5EE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42" y="830777"/>
            <a:ext cx="4617972" cy="51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8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17236</TotalTime>
  <Words>639</Words>
  <Application>Microsoft Macintosh PowerPoint</Application>
  <PresentationFormat>Widescreen</PresentationFormat>
  <Paragraphs>58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Office-tema</vt:lpstr>
      <vt:lpstr>Åpen og tilgjengelig kunnskap</vt:lpstr>
      <vt:lpstr>Kunnskapsforvaltning for en bedre verden</vt:lpstr>
      <vt:lpstr>PowerPoint-presentasjon</vt:lpstr>
      <vt:lpstr>Åpen og tilgjengelig</vt:lpstr>
      <vt:lpstr>Med kontroll</vt:lpstr>
      <vt:lpstr>Mangel på kontroll</vt:lpstr>
      <vt:lpstr>Kontroll bidrar til</vt:lpstr>
      <vt:lpstr>Ulike virkemidler  for kontroll</vt:lpstr>
      <vt:lpstr>Samarbeid</vt:lpstr>
      <vt:lpstr>Beskyttelse</vt:lpstr>
      <vt:lpstr>Eksempel 1</vt:lpstr>
      <vt:lpstr>Eksempel 2</vt:lpstr>
      <vt:lpstr>Eksempel 3</vt:lpstr>
      <vt:lpstr>Eksempel 4</vt:lpstr>
      <vt:lpstr>Ting å tenke over før du publiserer</vt:lpstr>
      <vt:lpstr>Vårt samfunnsansvar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Studentoppgave i samarbeid med ekstern virksomhet</dc:title>
  <dc:creator>Aslak Liaaen</dc:creator>
  <cp:lastModifiedBy>Aslak Liaaen</cp:lastModifiedBy>
  <cp:revision>39</cp:revision>
  <dcterms:created xsi:type="dcterms:W3CDTF">2021-09-22T10:53:53Z</dcterms:created>
  <dcterms:modified xsi:type="dcterms:W3CDTF">2022-03-03T07:38:49Z</dcterms:modified>
</cp:coreProperties>
</file>