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309" r:id="rId3"/>
    <p:sldId id="305" r:id="rId4"/>
    <p:sldId id="278" r:id="rId5"/>
    <p:sldId id="304" r:id="rId6"/>
    <p:sldId id="279" r:id="rId7"/>
    <p:sldId id="306" r:id="rId8"/>
    <p:sldId id="280" r:id="rId9"/>
    <p:sldId id="281" r:id="rId10"/>
    <p:sldId id="282" r:id="rId11"/>
    <p:sldId id="283" r:id="rId12"/>
    <p:sldId id="284" r:id="rId13"/>
    <p:sldId id="286" r:id="rId14"/>
    <p:sldId id="287" r:id="rId15"/>
    <p:sldId id="288" r:id="rId16"/>
    <p:sldId id="289" r:id="rId17"/>
    <p:sldId id="290" r:id="rId18"/>
    <p:sldId id="292" r:id="rId19"/>
    <p:sldId id="294" r:id="rId20"/>
    <p:sldId id="295" r:id="rId21"/>
    <p:sldId id="276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8A5D26-9F2A-1AAA-15C8-F04BD207FC11}" name="Berit Alvestrand" initials="BA" userId="S::berit@wearenice.com::6b17d49d-d6d7-447c-a3fb-721e12e8b0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9E"/>
    <a:srgbClr val="FCE387"/>
    <a:srgbClr val="FBDF7B"/>
    <a:srgbClr val="8A7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1" autoAdjust="0"/>
    <p:restoredTop sz="96679"/>
  </p:normalViewPr>
  <p:slideViewPr>
    <p:cSldViewPr snapToGrid="0" snapToObjects="1">
      <p:cViewPr varScale="1">
        <p:scale>
          <a:sx n="129" d="100"/>
          <a:sy n="129" d="100"/>
        </p:scale>
        <p:origin x="208" y="3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14E45-F0C1-431B-88C3-29CB0EE6E6E1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E2AFD-24E9-4CBC-AB91-E26CFA23B9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578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E2AFD-24E9-4CBC-AB91-E26CFA23B95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3123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E2AFD-24E9-4CBC-AB91-E26CFA23B953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8649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E2AFD-24E9-4CBC-AB91-E26CFA23B953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2113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E2AFD-24E9-4CBC-AB91-E26CFA23B953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1655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E2AFD-24E9-4CBC-AB91-E26CFA23B953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6611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E2AFD-24E9-4CBC-AB91-E26CFA23B953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3319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E2AFD-24E9-4CBC-AB91-E26CFA23B953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7623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E2AFD-24E9-4CBC-AB91-E26CFA23B953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7788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E2AFD-24E9-4CBC-AB91-E26CFA23B953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1014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E2AFD-24E9-4CBC-AB91-E26CFA23B953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6157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E2AFD-24E9-4CBC-AB91-E26CFA23B953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2745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E2AFD-24E9-4CBC-AB91-E26CFA23B95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8837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E2AFD-24E9-4CBC-AB91-E26CFA23B953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0951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E2AFD-24E9-4CBC-AB91-E26CFA23B953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6162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E2AFD-24E9-4CBC-AB91-E26CFA23B953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0788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E2AFD-24E9-4CBC-AB91-E26CFA23B953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7254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E2AFD-24E9-4CBC-AB91-E26CFA23B953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0691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E2AFD-24E9-4CBC-AB91-E26CFA23B953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95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E2AFD-24E9-4CBC-AB91-E26CFA23B953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8417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63BA00-4000-EB4A-88BA-A0A0396DF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AA198E4-B0CB-2040-B871-358E46E86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62B417-D723-B643-B1A8-1965A8A2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E5BF548-5078-3B43-A60A-FC580AFE2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6A71AE-A843-7641-8874-46FF96864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312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19E73E-86D2-2E4B-9AD2-11CAEAD09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8BF738E-C718-8A49-A6B9-A373772D1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040A7A-67F9-7D46-9C66-28FC931BF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38BD0F8-5BDC-2E4F-B79F-881E20D8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E5723AE-0DC5-C34D-A3F2-7ACAAD69D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722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415B8C0-C2F3-214A-AF99-2CEBE3E28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70CAA2E-3E31-F24E-A5EE-A65D470D3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FE54A9-DE5C-9C47-AB27-AD4BA3BEE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8110968-E4DC-864F-9DBB-4656DBC9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17959C4-0695-FA4E-84FC-54D5D9AD6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76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13B0AB-049A-1949-B84A-1B78E53AB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73678E-F95D-9442-8944-BB3A4EA42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117B63-AAAC-564D-8690-C661B9A49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195B166-EAC5-4744-84A7-D23280195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B48049D-53F5-AE40-9E04-0587F63DC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63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D7310F-90DD-DD40-883F-212415960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BA49ED4-734C-4445-953E-30E9BBA0B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47E15C1-5D03-1E47-9E0A-2EFC704E2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FB9FF6D-6443-D34E-9715-F30933071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8B9CC-5D2D-CE42-9937-542E8B1E8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300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7E2F26-7691-3D4D-8237-A62812B1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8FD83C-6A97-674D-9DEC-6C135A978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0FD78C0-08FC-C14F-B482-6B9131986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AB63B6E-8D8D-A041-AFB2-9FF0AC0AE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EF401D1-B848-874B-A619-0E683952D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A67B9D0-CA11-4347-BD4F-7D3BDF3D2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7669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26BBB8-FA5C-0A45-98B0-AE5077A19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459B97B-02E3-264C-87C2-29BEC563A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43B061D-939A-274E-80FC-CA3B6FEEE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EC96A39-B974-2E4F-BD83-1B7E0C2BA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34D9EB3-1A97-794D-AC2A-6ED43AD71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3CBCCA2-5DBD-0440-8A7B-95B37B366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DD1EF8F-9AE5-8A49-A79A-8C4C3B83E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9136D41-94DE-A54F-A1A4-5BBB3438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790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A781A1-A92C-C746-933D-CCD3A2B1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0191B46-2ACF-8C4F-BB69-F6A823DC4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00C719A-3A99-1640-BD27-7CE8C77F7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F0043E9-E36A-874B-9D7C-FDB93858C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304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6F0B6CB-DBD4-2540-B70F-BF83095C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9FA01B7-BA6A-E544-A852-2BC10D2E1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76B9BF8-CF99-C848-B3A6-725CF4871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17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3D19CB-31E7-3B42-A0C8-4D48B58D8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8E1FFB-CDBF-EE41-8ABB-112E3BC8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5F7153C-E280-2540-AA0E-3A34E6D45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734B547-DB2A-6945-87B7-1C296D039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E1AD40-6A09-274B-95E7-7C23E0D49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B70DABA-502A-C74D-A483-64F74F13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569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405CB8-3CF5-1A4A-B8A2-1459D4E98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09A36E7-60A0-8A48-A467-86E7B208FE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54D449B-92FB-C14A-8E88-2227FE317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C2F0A59-F0F0-E94F-9DA2-894D81BBA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F22C73C-0715-0347-8AF1-22F1F086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BD21C5E-86DB-6848-B104-385D28D3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324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F80C6A1-D6A5-8146-9CB9-22EC02757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6119C96-6569-884E-B0E6-1B16C6F9B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7D9B400-27BC-5347-A220-27FE30128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78613-FD68-E94F-9876-8F616DAFB701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2DB5AA3-3D52-E24A-9A3A-7FB71AF17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1C25731-ACBA-BB40-9E7B-93E2363E5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475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nutto.no/help-for-your-idea/#vurder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nutto.no/help-for-your-idea/#prosjek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nutto.no/help-for-your-idea/#s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i.ntnu.no/wiki/-/wiki/English/Intellectual+property+rights+-+IPR" TargetMode="External"/><Relationship Id="rId4" Type="http://schemas.openxmlformats.org/officeDocument/2006/relationships/hyperlink" Target="https://www.ntnutto.no/patenting-and-ip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ntnutto.no/spinoffs/" TargetMode="External"/><Relationship Id="rId4" Type="http://schemas.openxmlformats.org/officeDocument/2006/relationships/hyperlink" Target="https://www.ntnutto.no/help-for-your-idea/#s2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wiki/-/wiki/English/Policy+for+intellectual+property+rights+-+IP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nutto.no/home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nutto.no/help-for-your-idea/submit-your-ide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120984CA-48DB-4728-A187-9614B631E0C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ktangel 3">
            <a:extLst>
              <a:ext uri="{FF2B5EF4-FFF2-40B4-BE49-F238E27FC236}">
                <a16:creationId xmlns:a16="http://schemas.microsoft.com/office/drawing/2014/main" id="{15E322DE-8179-594A-846C-DFC272048C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09E"/>
          </a:solidFill>
          <a:ln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 descr="Logo: NTNU">
            <a:extLst>
              <a:ext uri="{FF2B5EF4-FFF2-40B4-BE49-F238E27FC236}">
                <a16:creationId xmlns:a16="http://schemas.microsoft.com/office/drawing/2014/main" id="{7C7489DC-8BB9-9642-A71A-C8CCC1130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366" y="2615482"/>
            <a:ext cx="1383888" cy="1853002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ED9E75CC-8349-704B-9FFB-9764E2B5C778}"/>
              </a:ext>
            </a:extLst>
          </p:cNvPr>
          <p:cNvSpPr txBox="1">
            <a:spLocks/>
          </p:cNvSpPr>
          <p:nvPr/>
        </p:nvSpPr>
        <p:spPr>
          <a:xfrm>
            <a:off x="4589253" y="3672413"/>
            <a:ext cx="5656052" cy="1359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nb-NO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8416A4B2-3DB3-473F-9145-A9FAA0DF8B33}"/>
              </a:ext>
            </a:extLst>
          </p:cNvPr>
          <p:cNvSpPr txBox="1">
            <a:spLocks/>
          </p:cNvSpPr>
          <p:nvPr/>
        </p:nvSpPr>
        <p:spPr>
          <a:xfrm>
            <a:off x="4741653" y="2901524"/>
            <a:ext cx="5656052" cy="1359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4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Realizing</a:t>
            </a:r>
            <a:r>
              <a:rPr lang="nb-NO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4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ideas</a:t>
            </a:r>
            <a:endParaRPr lang="nb-NO" sz="4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90075496-2DAA-4F7B-AC64-D8C880ACC0C2}"/>
              </a:ext>
            </a:extLst>
          </p:cNvPr>
          <p:cNvSpPr txBox="1">
            <a:spLocks/>
          </p:cNvSpPr>
          <p:nvPr/>
        </p:nvSpPr>
        <p:spPr>
          <a:xfrm>
            <a:off x="4741653" y="3824813"/>
            <a:ext cx="5656052" cy="1359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b-NO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</a:t>
            </a:r>
            <a:r>
              <a:rPr lang="nb-NO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</a:t>
            </a:r>
            <a:r>
              <a:rPr lang="nb-NO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distributed</a:t>
            </a:r>
            <a:r>
              <a:rPr lang="nb-NO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</a:t>
            </a:r>
            <a:endParaRPr lang="nb-NO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Bilde 8" descr="Logo: Nice industridesign">
            <a:extLst>
              <a:ext uri="{FF2B5EF4-FFF2-40B4-BE49-F238E27FC236}">
                <a16:creationId xmlns:a16="http://schemas.microsoft.com/office/drawing/2014/main" id="{A85248A4-3194-6C40-81E8-8992CDA9C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6358" y="6004560"/>
            <a:ext cx="614289" cy="61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44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F41A29F3-2681-4061-A29A-2B3039C5B2F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>
            <a:extLst>
              <a:ext uri="{FF2B5EF4-FFF2-40B4-BE49-F238E27FC236}">
                <a16:creationId xmlns:a16="http://schemas.microsoft.com/office/drawing/2014/main" id="{B8246289-5F36-9E43-8EE1-F5519859D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318965" cy="1600200"/>
          </a:xfrm>
        </p:spPr>
        <p:txBody>
          <a:bodyPr anchor="ctr">
            <a:normAutofit/>
          </a:bodyPr>
          <a:lstStyle/>
          <a:p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Assessment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</a:t>
            </a:r>
            <a:endParaRPr lang="nb-NO" sz="28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58FA1A3-39A5-4C4C-BE77-2C48EC3CB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318965" cy="34650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TTO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assesses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suitable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they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commercialization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If an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has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great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potential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a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commercialized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 service, it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moved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forward. </a:t>
            </a:r>
          </a:p>
          <a:p>
            <a:pPr>
              <a:lnSpc>
                <a:spcPct val="150000"/>
              </a:lnSpc>
            </a:pPr>
            <a:r>
              <a:rPr lang="nb-NO" i="1" dirty="0">
                <a:solidFill>
                  <a:srgbClr val="00509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Read more about the TTO's assessment of ideas</a:t>
            </a:r>
            <a:endParaRPr lang="nb-NO" i="1" dirty="0">
              <a:solidFill>
                <a:srgbClr val="00509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2F9B5A44-BE6C-1947-AC6B-0D093EC23B8C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206373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e 6" descr="En idé blir vurdert">
            <a:extLst>
              <a:ext uri="{FF2B5EF4-FFF2-40B4-BE49-F238E27FC236}">
                <a16:creationId xmlns:a16="http://schemas.microsoft.com/office/drawing/2014/main" id="{1E175879-5352-7849-AC88-A8CB19F1407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882112" y="909194"/>
            <a:ext cx="5005144" cy="563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19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481C18CA-DEFA-4FD7-817E-0138283987D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>
            <a:extLst>
              <a:ext uri="{FF2B5EF4-FFF2-40B4-BE49-F238E27FC236}">
                <a16:creationId xmlns:a16="http://schemas.microsoft.com/office/drawing/2014/main" id="{B8246289-5F36-9E43-8EE1-F5519859D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 anchor="ctr">
            <a:normAutofit/>
          </a:bodyPr>
          <a:lstStyle/>
          <a:p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Assessment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</a:t>
            </a:r>
            <a:endParaRPr lang="nb-NO" sz="28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58FA1A3-39A5-4C4C-BE77-2C48EC3CB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256212" cy="34650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TTO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not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ahead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originator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for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choose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proceed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their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offer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great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they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not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suitable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a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paying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2F9B5A44-BE6C-1947-AC6B-0D093EC23B8C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 descr="En idé blir vurdert">
            <a:extLst>
              <a:ext uri="{FF2B5EF4-FFF2-40B4-BE49-F238E27FC236}">
                <a16:creationId xmlns:a16="http://schemas.microsoft.com/office/drawing/2014/main" id="{1825C14B-CDD4-614A-9D48-7B862F3749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82112" y="909194"/>
            <a:ext cx="5005144" cy="563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85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2D913C6F-8CEF-4231-B2C1-45AD23941D5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>
            <a:extLst>
              <a:ext uri="{FF2B5EF4-FFF2-40B4-BE49-F238E27FC236}">
                <a16:creationId xmlns:a16="http://schemas.microsoft.com/office/drawing/2014/main" id="{B8246289-5F36-9E43-8EE1-F5519859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Publication</a:t>
            </a:r>
            <a:endParaRPr lang="nb-NO" sz="28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58FA1A3-39A5-4C4C-BE77-2C48EC3CB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256212" cy="41182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and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commercialization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well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hand in hand,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it is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do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things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right order. For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not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publish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anything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could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become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basis for a patent later. 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another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advantage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submitting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early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it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complications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2F9B5A44-BE6C-1947-AC6B-0D093EC23B8C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3848999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e 6" descr="Et forskningsdokument og en kommersialisert løsning går hånd i hånd.">
            <a:extLst>
              <a:ext uri="{FF2B5EF4-FFF2-40B4-BE49-F238E27FC236}">
                <a16:creationId xmlns:a16="http://schemas.microsoft.com/office/drawing/2014/main" id="{700BB417-7383-CA4A-BEFD-AEA69D8FB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598" y="904973"/>
            <a:ext cx="4837951" cy="544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92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75991E8C-3A08-4702-AC1E-44020122426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>
            <a:extLst>
              <a:ext uri="{FF2B5EF4-FFF2-40B4-BE49-F238E27FC236}">
                <a16:creationId xmlns:a16="http://schemas.microsoft.com/office/drawing/2014/main" id="{B8246289-5F36-9E43-8EE1-F5519859D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 anchor="ctr">
            <a:normAutofit/>
          </a:bodyPr>
          <a:lstStyle/>
          <a:p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Development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</a:t>
            </a:r>
            <a:endParaRPr lang="nb-NO" sz="28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58FA1A3-39A5-4C4C-BE77-2C48EC3CB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256212" cy="38384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assessed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considerable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resources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invested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validating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it. </a:t>
            </a:r>
          </a:p>
          <a:p>
            <a:pPr>
              <a:lnSpc>
                <a:spcPct val="150000"/>
              </a:lnSpc>
            </a:pP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resources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used to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towards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market-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ready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 service. 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TTO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proceeds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they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also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time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it. </a:t>
            </a:r>
          </a:p>
          <a:p>
            <a:pPr>
              <a:lnSpc>
                <a:spcPct val="150000"/>
              </a:lnSpc>
            </a:pPr>
            <a:r>
              <a:rPr lang="nb-NO" i="1" dirty="0">
                <a:solidFill>
                  <a:srgbClr val="00509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Read more about project development</a:t>
            </a:r>
            <a:endParaRPr lang="nb-NO" i="1" dirty="0">
              <a:solidFill>
                <a:srgbClr val="00509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2F9B5A44-BE6C-1947-AC6B-0D093EC23B8C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 descr="Tre personer bærer et prosjekt">
            <a:extLst>
              <a:ext uri="{FF2B5EF4-FFF2-40B4-BE49-F238E27FC236}">
                <a16:creationId xmlns:a16="http://schemas.microsoft.com/office/drawing/2014/main" id="{771A0CD8-5A62-A14D-9CD0-FF49838AE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748" y="869576"/>
            <a:ext cx="4681900" cy="526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03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84E79747-57A6-4789-949B-361DFD63752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>
            <a:extLst>
              <a:ext uri="{FF2B5EF4-FFF2-40B4-BE49-F238E27FC236}">
                <a16:creationId xmlns:a16="http://schemas.microsoft.com/office/drawing/2014/main" id="{B8246289-5F36-9E43-8EE1-F5519859D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 anchor="ctr">
            <a:normAutofit/>
          </a:bodyPr>
          <a:lstStyle/>
          <a:p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Funding</a:t>
            </a:r>
            <a:endParaRPr lang="nb-NO" sz="28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58FA1A3-39A5-4C4C-BE77-2C48EC3CB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3"/>
            <a:ext cx="5256212" cy="3720355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has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many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related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The TTO has a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wealth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about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funding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navigate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>
              <a:lnSpc>
                <a:spcPct val="160000"/>
              </a:lnSpc>
            </a:pPr>
            <a:r>
              <a:rPr lang="nb-NO" i="1" dirty="0">
                <a:solidFill>
                  <a:srgbClr val="00509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Read more about project funding</a:t>
            </a:r>
            <a:endParaRPr lang="nb-NO" i="1" dirty="0">
              <a:solidFill>
                <a:srgbClr val="00509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2F9B5A44-BE6C-1947-AC6B-0D093EC23B8C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e 6" descr="En hånd kaster en mynt i en pengebøsse">
            <a:extLst>
              <a:ext uri="{FF2B5EF4-FFF2-40B4-BE49-F238E27FC236}">
                <a16:creationId xmlns:a16="http://schemas.microsoft.com/office/drawing/2014/main" id="{F99B274B-A65F-DA48-BD92-9D9D0DF24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0"/>
            <a:ext cx="6096000" cy="685961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891327FC-9E1A-694F-8591-DE909615FFC4}"/>
              </a:ext>
            </a:extLst>
          </p:cNvPr>
          <p:cNvSpPr/>
          <p:nvPr/>
        </p:nvSpPr>
        <p:spPr>
          <a:xfrm>
            <a:off x="7964882" y="4120009"/>
            <a:ext cx="2290692" cy="1831000"/>
          </a:xfrm>
          <a:prstGeom prst="rect">
            <a:avLst/>
          </a:prstGeom>
          <a:solidFill>
            <a:srgbClr val="FCE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7F1E45C-3E80-064E-94BA-A5376DF46E2F}"/>
              </a:ext>
            </a:extLst>
          </p:cNvPr>
          <p:cNvSpPr txBox="1"/>
          <p:nvPr/>
        </p:nvSpPr>
        <p:spPr>
          <a:xfrm>
            <a:off x="8028011" y="4311931"/>
            <a:ext cx="20389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 far, </a:t>
            </a:r>
            <a:r>
              <a:rPr lang="nb-NO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TTO has </a:t>
            </a:r>
            <a:r>
              <a:rPr lang="nb-NO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raised</a:t>
            </a:r>
            <a:r>
              <a:rPr lang="nb-NO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more </a:t>
            </a:r>
            <a:r>
              <a:rPr lang="nb-NO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</a:t>
            </a:r>
            <a:r>
              <a:rPr lang="nb-NO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NOK 1 billion for </a:t>
            </a:r>
            <a:r>
              <a:rPr lang="nb-NO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</a:t>
            </a:r>
            <a:r>
              <a:rPr lang="nb-NO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projects</a:t>
            </a:r>
            <a:r>
              <a:rPr lang="nb-NO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</a:t>
            </a:r>
            <a:r>
              <a:rPr lang="nb-NO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nb-NO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</a:t>
            </a:r>
            <a:r>
              <a:rPr lang="nb-NO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from NTNU.</a:t>
            </a:r>
          </a:p>
        </p:txBody>
      </p:sp>
      <p:sp>
        <p:nvSpPr>
          <p:cNvPr id="3" name="Friform 2">
            <a:extLst>
              <a:ext uri="{FF2B5EF4-FFF2-40B4-BE49-F238E27FC236}">
                <a16:creationId xmlns:a16="http://schemas.microsoft.com/office/drawing/2014/main" id="{EDCDB7AC-99B8-0B45-80AB-8431F6E24EE9}"/>
              </a:ext>
            </a:extLst>
          </p:cNvPr>
          <p:cNvSpPr/>
          <p:nvPr/>
        </p:nvSpPr>
        <p:spPr>
          <a:xfrm>
            <a:off x="9869864" y="593800"/>
            <a:ext cx="1159497" cy="735379"/>
          </a:xfrm>
          <a:custGeom>
            <a:avLst/>
            <a:gdLst>
              <a:gd name="connsiteX0" fmla="*/ 989814 w 1159497"/>
              <a:gd name="connsiteY0" fmla="*/ 89 h 735379"/>
              <a:gd name="connsiteX1" fmla="*/ 923827 w 1159497"/>
              <a:gd name="connsiteY1" fmla="*/ 37796 h 735379"/>
              <a:gd name="connsiteX2" fmla="*/ 867266 w 1159497"/>
              <a:gd name="connsiteY2" fmla="*/ 56649 h 735379"/>
              <a:gd name="connsiteX3" fmla="*/ 838985 w 1159497"/>
              <a:gd name="connsiteY3" fmla="*/ 66076 h 735379"/>
              <a:gd name="connsiteX4" fmla="*/ 763571 w 1159497"/>
              <a:gd name="connsiteY4" fmla="*/ 84930 h 735379"/>
              <a:gd name="connsiteX5" fmla="*/ 735291 w 1159497"/>
              <a:gd name="connsiteY5" fmla="*/ 94357 h 735379"/>
              <a:gd name="connsiteX6" fmla="*/ 697583 w 1159497"/>
              <a:gd name="connsiteY6" fmla="*/ 103784 h 735379"/>
              <a:gd name="connsiteX7" fmla="*/ 612742 w 1159497"/>
              <a:gd name="connsiteY7" fmla="*/ 132064 h 735379"/>
              <a:gd name="connsiteX8" fmla="*/ 584462 w 1159497"/>
              <a:gd name="connsiteY8" fmla="*/ 141491 h 735379"/>
              <a:gd name="connsiteX9" fmla="*/ 527901 w 1159497"/>
              <a:gd name="connsiteY9" fmla="*/ 169771 h 735379"/>
              <a:gd name="connsiteX10" fmla="*/ 433633 w 1159497"/>
              <a:gd name="connsiteY10" fmla="*/ 198052 h 735379"/>
              <a:gd name="connsiteX11" fmla="*/ 377072 w 1159497"/>
              <a:gd name="connsiteY11" fmla="*/ 216905 h 735379"/>
              <a:gd name="connsiteX12" fmla="*/ 348792 w 1159497"/>
              <a:gd name="connsiteY12" fmla="*/ 226332 h 735379"/>
              <a:gd name="connsiteX13" fmla="*/ 282804 w 1159497"/>
              <a:gd name="connsiteY13" fmla="*/ 245186 h 735379"/>
              <a:gd name="connsiteX14" fmla="*/ 216816 w 1159497"/>
              <a:gd name="connsiteY14" fmla="*/ 264039 h 735379"/>
              <a:gd name="connsiteX15" fmla="*/ 188536 w 1159497"/>
              <a:gd name="connsiteY15" fmla="*/ 282893 h 735379"/>
              <a:gd name="connsiteX16" fmla="*/ 160256 w 1159497"/>
              <a:gd name="connsiteY16" fmla="*/ 292320 h 735379"/>
              <a:gd name="connsiteX17" fmla="*/ 103695 w 1159497"/>
              <a:gd name="connsiteY17" fmla="*/ 330027 h 735379"/>
              <a:gd name="connsiteX18" fmla="*/ 75414 w 1159497"/>
              <a:gd name="connsiteY18" fmla="*/ 348880 h 735379"/>
              <a:gd name="connsiteX19" fmla="*/ 65988 w 1159497"/>
              <a:gd name="connsiteY19" fmla="*/ 377161 h 735379"/>
              <a:gd name="connsiteX20" fmla="*/ 28280 w 1159497"/>
              <a:gd name="connsiteY20" fmla="*/ 433722 h 735379"/>
              <a:gd name="connsiteX21" fmla="*/ 9427 w 1159497"/>
              <a:gd name="connsiteY21" fmla="*/ 462002 h 735379"/>
              <a:gd name="connsiteX22" fmla="*/ 0 w 1159497"/>
              <a:gd name="connsiteY22" fmla="*/ 490282 h 735379"/>
              <a:gd name="connsiteX23" fmla="*/ 18854 w 1159497"/>
              <a:gd name="connsiteY23" fmla="*/ 565697 h 735379"/>
              <a:gd name="connsiteX24" fmla="*/ 56561 w 1159497"/>
              <a:gd name="connsiteY24" fmla="*/ 622258 h 735379"/>
              <a:gd name="connsiteX25" fmla="*/ 75414 w 1159497"/>
              <a:gd name="connsiteY25" fmla="*/ 650538 h 735379"/>
              <a:gd name="connsiteX26" fmla="*/ 131975 w 1159497"/>
              <a:gd name="connsiteY26" fmla="*/ 697672 h 735379"/>
              <a:gd name="connsiteX27" fmla="*/ 188536 w 1159497"/>
              <a:gd name="connsiteY27" fmla="*/ 716526 h 735379"/>
              <a:gd name="connsiteX28" fmla="*/ 216816 w 1159497"/>
              <a:gd name="connsiteY28" fmla="*/ 725953 h 735379"/>
              <a:gd name="connsiteX29" fmla="*/ 245097 w 1159497"/>
              <a:gd name="connsiteY29" fmla="*/ 735379 h 735379"/>
              <a:gd name="connsiteX30" fmla="*/ 414779 w 1159497"/>
              <a:gd name="connsiteY30" fmla="*/ 707099 h 735379"/>
              <a:gd name="connsiteX31" fmla="*/ 443060 w 1159497"/>
              <a:gd name="connsiteY31" fmla="*/ 697672 h 735379"/>
              <a:gd name="connsiteX32" fmla="*/ 499621 w 1159497"/>
              <a:gd name="connsiteY32" fmla="*/ 659965 h 735379"/>
              <a:gd name="connsiteX33" fmla="*/ 527901 w 1159497"/>
              <a:gd name="connsiteY33" fmla="*/ 641111 h 735379"/>
              <a:gd name="connsiteX34" fmla="*/ 575035 w 1159497"/>
              <a:gd name="connsiteY34" fmla="*/ 593977 h 735379"/>
              <a:gd name="connsiteX35" fmla="*/ 593889 w 1159497"/>
              <a:gd name="connsiteY35" fmla="*/ 565697 h 735379"/>
              <a:gd name="connsiteX36" fmla="*/ 678730 w 1159497"/>
              <a:gd name="connsiteY36" fmla="*/ 509136 h 735379"/>
              <a:gd name="connsiteX37" fmla="*/ 763571 w 1159497"/>
              <a:gd name="connsiteY37" fmla="*/ 452575 h 735379"/>
              <a:gd name="connsiteX38" fmla="*/ 791851 w 1159497"/>
              <a:gd name="connsiteY38" fmla="*/ 433722 h 735379"/>
              <a:gd name="connsiteX39" fmla="*/ 820132 w 1159497"/>
              <a:gd name="connsiteY39" fmla="*/ 414868 h 735379"/>
              <a:gd name="connsiteX40" fmla="*/ 848412 w 1159497"/>
              <a:gd name="connsiteY40" fmla="*/ 405441 h 735379"/>
              <a:gd name="connsiteX41" fmla="*/ 876693 w 1159497"/>
              <a:gd name="connsiteY41" fmla="*/ 386588 h 735379"/>
              <a:gd name="connsiteX42" fmla="*/ 904973 w 1159497"/>
              <a:gd name="connsiteY42" fmla="*/ 377161 h 735379"/>
              <a:gd name="connsiteX43" fmla="*/ 961534 w 1159497"/>
              <a:gd name="connsiteY43" fmla="*/ 339454 h 735379"/>
              <a:gd name="connsiteX44" fmla="*/ 989814 w 1159497"/>
              <a:gd name="connsiteY44" fmla="*/ 330027 h 735379"/>
              <a:gd name="connsiteX45" fmla="*/ 1046375 w 1159497"/>
              <a:gd name="connsiteY45" fmla="*/ 292320 h 735379"/>
              <a:gd name="connsiteX46" fmla="*/ 1065229 w 1159497"/>
              <a:gd name="connsiteY46" fmla="*/ 264039 h 735379"/>
              <a:gd name="connsiteX47" fmla="*/ 1121790 w 1159497"/>
              <a:gd name="connsiteY47" fmla="*/ 226332 h 735379"/>
              <a:gd name="connsiteX48" fmla="*/ 1159497 w 1159497"/>
              <a:gd name="connsiteY48" fmla="*/ 169771 h 735379"/>
              <a:gd name="connsiteX49" fmla="*/ 1140643 w 1159497"/>
              <a:gd name="connsiteY49" fmla="*/ 113210 h 735379"/>
              <a:gd name="connsiteX50" fmla="*/ 1131216 w 1159497"/>
              <a:gd name="connsiteY50" fmla="*/ 84930 h 735379"/>
              <a:gd name="connsiteX51" fmla="*/ 1018095 w 1159497"/>
              <a:gd name="connsiteY51" fmla="*/ 28369 h 735379"/>
              <a:gd name="connsiteX52" fmla="*/ 989814 w 1159497"/>
              <a:gd name="connsiteY52" fmla="*/ 89 h 73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59497" h="735379">
                <a:moveTo>
                  <a:pt x="989814" y="89"/>
                </a:moveTo>
                <a:cubicBezTo>
                  <a:pt x="974103" y="1660"/>
                  <a:pt x="946829" y="27180"/>
                  <a:pt x="923827" y="37796"/>
                </a:cubicBezTo>
                <a:cubicBezTo>
                  <a:pt x="905783" y="46124"/>
                  <a:pt x="886120" y="50365"/>
                  <a:pt x="867266" y="56649"/>
                </a:cubicBezTo>
                <a:cubicBezTo>
                  <a:pt x="857839" y="59791"/>
                  <a:pt x="848625" y="63666"/>
                  <a:pt x="838985" y="66076"/>
                </a:cubicBezTo>
                <a:cubicBezTo>
                  <a:pt x="813847" y="72361"/>
                  <a:pt x="788153" y="76736"/>
                  <a:pt x="763571" y="84930"/>
                </a:cubicBezTo>
                <a:cubicBezTo>
                  <a:pt x="754144" y="88072"/>
                  <a:pt x="744845" y="91627"/>
                  <a:pt x="735291" y="94357"/>
                </a:cubicBezTo>
                <a:cubicBezTo>
                  <a:pt x="722833" y="97916"/>
                  <a:pt x="709993" y="100061"/>
                  <a:pt x="697583" y="103784"/>
                </a:cubicBezTo>
                <a:cubicBezTo>
                  <a:pt x="697576" y="103786"/>
                  <a:pt x="626885" y="127350"/>
                  <a:pt x="612742" y="132064"/>
                </a:cubicBezTo>
                <a:cubicBezTo>
                  <a:pt x="603315" y="135206"/>
                  <a:pt x="592730" y="135979"/>
                  <a:pt x="584462" y="141491"/>
                </a:cubicBezTo>
                <a:cubicBezTo>
                  <a:pt x="553477" y="162147"/>
                  <a:pt x="562050" y="160014"/>
                  <a:pt x="527901" y="169771"/>
                </a:cubicBezTo>
                <a:cubicBezTo>
                  <a:pt x="428143" y="198274"/>
                  <a:pt x="568093" y="153233"/>
                  <a:pt x="433633" y="198052"/>
                </a:cubicBezTo>
                <a:lnTo>
                  <a:pt x="377072" y="216905"/>
                </a:lnTo>
                <a:cubicBezTo>
                  <a:pt x="367645" y="220047"/>
                  <a:pt x="358432" y="223922"/>
                  <a:pt x="348792" y="226332"/>
                </a:cubicBezTo>
                <a:cubicBezTo>
                  <a:pt x="230871" y="255812"/>
                  <a:pt x="377501" y="218130"/>
                  <a:pt x="282804" y="245186"/>
                </a:cubicBezTo>
                <a:cubicBezTo>
                  <a:pt x="199938" y="268862"/>
                  <a:pt x="284631" y="241434"/>
                  <a:pt x="216816" y="264039"/>
                </a:cubicBezTo>
                <a:cubicBezTo>
                  <a:pt x="207389" y="270324"/>
                  <a:pt x="198669" y="277826"/>
                  <a:pt x="188536" y="282893"/>
                </a:cubicBezTo>
                <a:cubicBezTo>
                  <a:pt x="179648" y="287337"/>
                  <a:pt x="168942" y="287494"/>
                  <a:pt x="160256" y="292320"/>
                </a:cubicBezTo>
                <a:cubicBezTo>
                  <a:pt x="140448" y="303324"/>
                  <a:pt x="122549" y="317458"/>
                  <a:pt x="103695" y="330027"/>
                </a:cubicBezTo>
                <a:lnTo>
                  <a:pt x="75414" y="348880"/>
                </a:lnTo>
                <a:cubicBezTo>
                  <a:pt x="72272" y="358307"/>
                  <a:pt x="70814" y="368475"/>
                  <a:pt x="65988" y="377161"/>
                </a:cubicBezTo>
                <a:cubicBezTo>
                  <a:pt x="54984" y="396969"/>
                  <a:pt x="40849" y="414868"/>
                  <a:pt x="28280" y="433722"/>
                </a:cubicBezTo>
                <a:cubicBezTo>
                  <a:pt x="21996" y="443149"/>
                  <a:pt x="13010" y="451254"/>
                  <a:pt x="9427" y="462002"/>
                </a:cubicBezTo>
                <a:lnTo>
                  <a:pt x="0" y="490282"/>
                </a:lnTo>
                <a:cubicBezTo>
                  <a:pt x="2612" y="503341"/>
                  <a:pt x="9796" y="549392"/>
                  <a:pt x="18854" y="565697"/>
                </a:cubicBezTo>
                <a:cubicBezTo>
                  <a:pt x="29858" y="585505"/>
                  <a:pt x="43992" y="603404"/>
                  <a:pt x="56561" y="622258"/>
                </a:cubicBezTo>
                <a:cubicBezTo>
                  <a:pt x="62845" y="631685"/>
                  <a:pt x="67403" y="642527"/>
                  <a:pt x="75414" y="650538"/>
                </a:cubicBezTo>
                <a:cubicBezTo>
                  <a:pt x="93174" y="668298"/>
                  <a:pt x="108351" y="687172"/>
                  <a:pt x="131975" y="697672"/>
                </a:cubicBezTo>
                <a:cubicBezTo>
                  <a:pt x="150136" y="705743"/>
                  <a:pt x="169682" y="710241"/>
                  <a:pt x="188536" y="716526"/>
                </a:cubicBezTo>
                <a:lnTo>
                  <a:pt x="216816" y="725953"/>
                </a:lnTo>
                <a:lnTo>
                  <a:pt x="245097" y="735379"/>
                </a:lnTo>
                <a:cubicBezTo>
                  <a:pt x="318994" y="727990"/>
                  <a:pt x="346599" y="729826"/>
                  <a:pt x="414779" y="707099"/>
                </a:cubicBezTo>
                <a:cubicBezTo>
                  <a:pt x="424206" y="703957"/>
                  <a:pt x="434374" y="702498"/>
                  <a:pt x="443060" y="697672"/>
                </a:cubicBezTo>
                <a:cubicBezTo>
                  <a:pt x="462868" y="686668"/>
                  <a:pt x="480767" y="672534"/>
                  <a:pt x="499621" y="659965"/>
                </a:cubicBezTo>
                <a:lnTo>
                  <a:pt x="527901" y="641111"/>
                </a:lnTo>
                <a:cubicBezTo>
                  <a:pt x="578178" y="565698"/>
                  <a:pt x="512190" y="656822"/>
                  <a:pt x="575035" y="593977"/>
                </a:cubicBezTo>
                <a:cubicBezTo>
                  <a:pt x="583046" y="585966"/>
                  <a:pt x="585363" y="573158"/>
                  <a:pt x="593889" y="565697"/>
                </a:cubicBezTo>
                <a:cubicBezTo>
                  <a:pt x="593892" y="565694"/>
                  <a:pt x="664588" y="518564"/>
                  <a:pt x="678730" y="509136"/>
                </a:cubicBezTo>
                <a:lnTo>
                  <a:pt x="763571" y="452575"/>
                </a:lnTo>
                <a:lnTo>
                  <a:pt x="791851" y="433722"/>
                </a:lnTo>
                <a:cubicBezTo>
                  <a:pt x="801278" y="427437"/>
                  <a:pt x="809384" y="418451"/>
                  <a:pt x="820132" y="414868"/>
                </a:cubicBezTo>
                <a:cubicBezTo>
                  <a:pt x="829559" y="411726"/>
                  <a:pt x="839524" y="409885"/>
                  <a:pt x="848412" y="405441"/>
                </a:cubicBezTo>
                <a:cubicBezTo>
                  <a:pt x="858546" y="400374"/>
                  <a:pt x="866559" y="391655"/>
                  <a:pt x="876693" y="386588"/>
                </a:cubicBezTo>
                <a:cubicBezTo>
                  <a:pt x="885581" y="382144"/>
                  <a:pt x="896287" y="381987"/>
                  <a:pt x="904973" y="377161"/>
                </a:cubicBezTo>
                <a:cubicBezTo>
                  <a:pt x="924781" y="366157"/>
                  <a:pt x="940038" y="346620"/>
                  <a:pt x="961534" y="339454"/>
                </a:cubicBezTo>
                <a:cubicBezTo>
                  <a:pt x="970961" y="336312"/>
                  <a:pt x="981128" y="334853"/>
                  <a:pt x="989814" y="330027"/>
                </a:cubicBezTo>
                <a:cubicBezTo>
                  <a:pt x="1009622" y="319023"/>
                  <a:pt x="1046375" y="292320"/>
                  <a:pt x="1046375" y="292320"/>
                </a:cubicBezTo>
                <a:cubicBezTo>
                  <a:pt x="1052660" y="282893"/>
                  <a:pt x="1056382" y="271117"/>
                  <a:pt x="1065229" y="264039"/>
                </a:cubicBezTo>
                <a:cubicBezTo>
                  <a:pt x="1129999" y="212222"/>
                  <a:pt x="1054494" y="312855"/>
                  <a:pt x="1121790" y="226332"/>
                </a:cubicBezTo>
                <a:cubicBezTo>
                  <a:pt x="1135701" y="208446"/>
                  <a:pt x="1159497" y="169771"/>
                  <a:pt x="1159497" y="169771"/>
                </a:cubicBezTo>
                <a:lnTo>
                  <a:pt x="1140643" y="113210"/>
                </a:lnTo>
                <a:cubicBezTo>
                  <a:pt x="1137501" y="103783"/>
                  <a:pt x="1139484" y="90442"/>
                  <a:pt x="1131216" y="84930"/>
                </a:cubicBezTo>
                <a:cubicBezTo>
                  <a:pt x="1058121" y="36199"/>
                  <a:pt x="1096152" y="54388"/>
                  <a:pt x="1018095" y="28369"/>
                </a:cubicBezTo>
                <a:cubicBezTo>
                  <a:pt x="986834" y="17948"/>
                  <a:pt x="1005525" y="-1482"/>
                  <a:pt x="989814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252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8B0D51B3-6DC5-4A65-AA71-D9D08CAE513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3" descr="En person beskytter kunnskapen sin med et patent">
            <a:extLst>
              <a:ext uri="{FF2B5EF4-FFF2-40B4-BE49-F238E27FC236}">
                <a16:creationId xmlns:a16="http://schemas.microsoft.com/office/drawing/2014/main" id="{6FF1528E-25F6-CE48-B54D-7A105171C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526" y="591671"/>
            <a:ext cx="5284998" cy="594702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8246289-5F36-9E43-8EE1-F5519859D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076919" cy="1600200"/>
          </a:xfrm>
        </p:spPr>
        <p:txBody>
          <a:bodyPr anchor="ctr">
            <a:normAutofit/>
          </a:bodyPr>
          <a:lstStyle/>
          <a:p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Patenting</a:t>
            </a:r>
            <a:endParaRPr lang="nb-NO" sz="28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58FA1A3-39A5-4C4C-BE77-2C48EC3CB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076919" cy="38115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patenting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relevant. A patent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enables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value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lower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risk.  This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also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gives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over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technology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for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nb-NO" i="1" dirty="0">
                <a:solidFill>
                  <a:srgbClr val="00509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/>
              </a:rPr>
              <a:t>Read more about patents</a:t>
            </a:r>
            <a:endParaRPr lang="nb-NO" i="1" dirty="0">
              <a:solidFill>
                <a:srgbClr val="00509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i="1" dirty="0">
                <a:solidFill>
                  <a:srgbClr val="00509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5"/>
              </a:rPr>
              <a:t>Read more about NTNU's IPR policy</a:t>
            </a:r>
            <a:endParaRPr lang="nb-NO" i="1" dirty="0">
              <a:solidFill>
                <a:srgbClr val="00509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2F9B5A44-BE6C-1947-AC6B-0D093EC23B8C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4969450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654DD23-5ED4-A344-B59C-79D082D79EBD}"/>
              </a:ext>
            </a:extLst>
          </p:cNvPr>
          <p:cNvSpPr txBox="1"/>
          <p:nvPr/>
        </p:nvSpPr>
        <p:spPr>
          <a:xfrm>
            <a:off x="6936404" y="3558989"/>
            <a:ext cx="2635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 to 2020, </a:t>
            </a:r>
            <a:r>
              <a:rPr lang="nb-NO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TTO </a:t>
            </a:r>
            <a:r>
              <a:rPr lang="nb-NO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had</a:t>
            </a:r>
            <a:r>
              <a:rPr lang="nb-NO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submitted</a:t>
            </a:r>
            <a:r>
              <a:rPr lang="nb-NO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800 patent </a:t>
            </a:r>
            <a:r>
              <a:rPr lang="nb-NO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applications</a:t>
            </a:r>
            <a:endParaRPr lang="nb-NO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031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B6DDD36A-5C04-45EB-9038-EA126B7D9A4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>
            <a:extLst>
              <a:ext uri="{FF2B5EF4-FFF2-40B4-BE49-F238E27FC236}">
                <a16:creationId xmlns:a16="http://schemas.microsoft.com/office/drawing/2014/main" id="{B8246289-5F36-9E43-8EE1-F5519859D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077957" cy="1600200"/>
          </a:xfrm>
        </p:spPr>
        <p:txBody>
          <a:bodyPr anchor="ctr">
            <a:normAutofit/>
          </a:bodyPr>
          <a:lstStyle/>
          <a:p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protection</a:t>
            </a:r>
            <a:endParaRPr lang="nb-NO" sz="28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58FA1A3-39A5-4C4C-BE77-2C48EC3CB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077957" cy="34650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patenting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not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possible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design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protection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trademark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registration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trade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secrets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copyright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TTO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also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types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protection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2F9B5A44-BE6C-1947-AC6B-0D093EC23B8C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4970466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 descr="Et patent, et varemerke, en fortrolighetsavtale og en idé">
            <a:extLst>
              <a:ext uri="{FF2B5EF4-FFF2-40B4-BE49-F238E27FC236}">
                <a16:creationId xmlns:a16="http://schemas.microsoft.com/office/drawing/2014/main" id="{3FCCF1CF-7208-784A-AA09-72225A69A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549" y="818145"/>
            <a:ext cx="4640425" cy="522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38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7D102D84-9B01-4CD0-B717-68E8811179E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>
            <a:extLst>
              <a:ext uri="{FF2B5EF4-FFF2-40B4-BE49-F238E27FC236}">
                <a16:creationId xmlns:a16="http://schemas.microsoft.com/office/drawing/2014/main" id="{B8246289-5F36-9E43-8EE1-F5519859D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 anchor="ctr">
            <a:normAutofit/>
          </a:bodyPr>
          <a:lstStyle/>
          <a:p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Options for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development</a:t>
            </a:r>
            <a:endParaRPr lang="nb-NO" sz="28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58FA1A3-39A5-4C4C-BE77-2C48EC3CB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256212" cy="34650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ways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forward in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commercialization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An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form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basis for a start-up or it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leased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existing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companies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through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licensing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TTO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choose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alternative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fits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best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depending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prerequisites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similar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solutions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already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exist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2F9B5A44-BE6C-1947-AC6B-0D093EC23B8C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e 6" descr="En person velger mellom etablering av selskap og lisensavtale">
            <a:extLst>
              <a:ext uri="{FF2B5EF4-FFF2-40B4-BE49-F238E27FC236}">
                <a16:creationId xmlns:a16="http://schemas.microsoft.com/office/drawing/2014/main" id="{45FE8B10-D685-214C-8552-6FDA383A2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457" y="872534"/>
            <a:ext cx="4543755" cy="511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15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95EE26B2-4769-4632-8F55-409C1BDB364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3" descr="En NTNU-ansatt blir ansatt i en &quot;Spin-off&quot;-bedrift">
            <a:extLst>
              <a:ext uri="{FF2B5EF4-FFF2-40B4-BE49-F238E27FC236}">
                <a16:creationId xmlns:a16="http://schemas.microsoft.com/office/drawing/2014/main" id="{73DB8819-C01B-E245-AD3B-09A805F46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848" y="854458"/>
            <a:ext cx="4859210" cy="546790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8246289-5F36-9E43-8EE1-F5519859D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 anchor="ctr">
            <a:normAutofit/>
          </a:bodyPr>
          <a:lstStyle/>
          <a:p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Start-up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58FA1A3-39A5-4C4C-BE77-2C48EC3CB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256212" cy="40367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a start-up,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choose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be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employed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full-time or part-time by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If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not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want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role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board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position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a relevant alternative. </a:t>
            </a:r>
          </a:p>
          <a:p>
            <a:pPr>
              <a:lnSpc>
                <a:spcPct val="150000"/>
              </a:lnSpc>
            </a:pP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chances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success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much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greater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originator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has a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central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role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nb-NO" i="1" dirty="0">
                <a:solidFill>
                  <a:srgbClr val="00509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/>
              </a:rPr>
              <a:t>Read more about starting new companies</a:t>
            </a:r>
            <a:endParaRPr lang="nb-NO" i="1" dirty="0">
              <a:solidFill>
                <a:srgbClr val="00509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i="1" dirty="0">
                <a:solidFill>
                  <a:srgbClr val="00509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5"/>
              </a:rPr>
              <a:t>See examples of spin-off companies</a:t>
            </a:r>
            <a:endParaRPr lang="nb-NO" i="1" dirty="0">
              <a:solidFill>
                <a:srgbClr val="00509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2F9B5A44-BE6C-1947-AC6B-0D093EC23B8C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5AC079B-DF89-5946-AFF6-785FF7818ACB}"/>
              </a:ext>
            </a:extLst>
          </p:cNvPr>
          <p:cNvSpPr txBox="1"/>
          <p:nvPr/>
        </p:nvSpPr>
        <p:spPr>
          <a:xfrm>
            <a:off x="7423756" y="3182557"/>
            <a:ext cx="18475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 to 2020, TTO </a:t>
            </a:r>
            <a:r>
              <a:rPr lang="nb-NO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had</a:t>
            </a:r>
            <a:r>
              <a:rPr lang="nb-NO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established</a:t>
            </a:r>
            <a:r>
              <a:rPr lang="nb-NO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246 start-up </a:t>
            </a:r>
            <a:r>
              <a:rPr lang="nb-NO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companies</a:t>
            </a:r>
            <a:r>
              <a:rPr lang="nb-NO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together</a:t>
            </a:r>
            <a:r>
              <a:rPr lang="nb-NO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nb-NO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inventors</a:t>
            </a:r>
            <a:r>
              <a:rPr lang="nb-NO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6759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9573AE5F-6875-4718-8DE8-DE354000D15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>
            <a:extLst>
              <a:ext uri="{FF2B5EF4-FFF2-40B4-BE49-F238E27FC236}">
                <a16:creationId xmlns:a16="http://schemas.microsoft.com/office/drawing/2014/main" id="{B8246289-5F36-9E43-8EE1-F5519859D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 anchor="ctr">
            <a:normAutofit/>
          </a:bodyPr>
          <a:lstStyle/>
          <a:p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Licensing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agreements</a:t>
            </a:r>
            <a:endParaRPr lang="nb-NO" sz="28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58FA1A3-39A5-4C4C-BE77-2C48EC3CB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256212" cy="34650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licensing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signed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it is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licensee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invention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further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into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 service.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inventor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contributors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paid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fair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financial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gain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licensee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receives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from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invention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2F9B5A44-BE6C-1947-AC6B-0D093EC23B8C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e 10" descr="En lisensavtale">
            <a:extLst>
              <a:ext uri="{FF2B5EF4-FFF2-40B4-BE49-F238E27FC236}">
                <a16:creationId xmlns:a16="http://schemas.microsoft.com/office/drawing/2014/main" id="{81D6F71A-5CDB-8D4B-8D91-6E893DFED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851" y="802120"/>
            <a:ext cx="5034984" cy="5665693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EFCDDD65-7AED-894D-9F88-33A1BD574BA6}"/>
              </a:ext>
            </a:extLst>
          </p:cNvPr>
          <p:cNvSpPr/>
          <p:nvPr/>
        </p:nvSpPr>
        <p:spPr>
          <a:xfrm rot="396578">
            <a:off x="7798356" y="4036850"/>
            <a:ext cx="2336372" cy="85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BDA42BB-7B17-0E4A-881C-2B461AE93234}"/>
              </a:ext>
            </a:extLst>
          </p:cNvPr>
          <p:cNvSpPr/>
          <p:nvPr/>
        </p:nvSpPr>
        <p:spPr>
          <a:xfrm rot="439799">
            <a:off x="7918595" y="4052154"/>
            <a:ext cx="24030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 to 2018, TTO </a:t>
            </a:r>
            <a:r>
              <a:rPr lang="nb-NO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had</a:t>
            </a:r>
            <a:r>
              <a:rPr lang="nb-NO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entered</a:t>
            </a:r>
            <a:r>
              <a:rPr lang="nb-NO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into</a:t>
            </a:r>
            <a:r>
              <a:rPr lang="nb-NO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more </a:t>
            </a:r>
            <a:r>
              <a:rPr lang="nb-NO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</a:t>
            </a:r>
            <a:r>
              <a:rPr lang="nb-NO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128 </a:t>
            </a:r>
            <a:r>
              <a:rPr lang="nb-NO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licensing</a:t>
            </a:r>
            <a:r>
              <a:rPr lang="nb-NO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agreements</a:t>
            </a:r>
            <a:r>
              <a:rPr lang="nb-NO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2121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8E4318E9-1CF2-C441-8288-1CAEDFDBA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3" cy="1600200"/>
          </a:xfrm>
        </p:spPr>
        <p:txBody>
          <a:bodyPr anchor="ctr">
            <a:normAutofit/>
          </a:bodyPr>
          <a:lstStyle/>
          <a:p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Managing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a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better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world</a:t>
            </a:r>
            <a:endParaRPr lang="nb-NO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lassholder for innhold 2" descr="En idé blir til en konkret løsning">
            <a:extLst>
              <a:ext uri="{FF2B5EF4-FFF2-40B4-BE49-F238E27FC236}">
                <a16:creationId xmlns:a16="http://schemas.microsoft.com/office/drawing/2014/main" id="{D20D86E4-45CB-204F-8850-0DB69D3FA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0200" y="2057400"/>
            <a:ext cx="4992012" cy="2602603"/>
          </a:xfrm>
        </p:spPr>
      </p:pic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D2445908-66C4-A745-9176-F98486E75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3"/>
            <a:ext cx="5256212" cy="39835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a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have a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responsibility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society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several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modules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describing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effective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management supports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NTNU’s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mission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“Knowledge for a Better World”.</a:t>
            </a:r>
          </a:p>
          <a:p>
            <a:pPr>
              <a:lnSpc>
                <a:spcPct val="150000"/>
              </a:lnSpc>
            </a:pPr>
            <a:endPara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NTNU’s IPR policy 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tools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3CCEACB8-5FE4-7B47-8AAE-772BF7E9D745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72974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09151BD-D8C0-FB45-A94E-F9EF23E7B144}"/>
              </a:ext>
            </a:extLst>
          </p:cNvPr>
          <p:cNvSpPr txBox="1"/>
          <p:nvPr/>
        </p:nvSpPr>
        <p:spPr>
          <a:xfrm>
            <a:off x="7280446" y="4506114"/>
            <a:ext cx="3151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</a:t>
            </a:r>
            <a:r>
              <a:rPr lang="nb-NO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</a:t>
            </a:r>
            <a:r>
              <a:rPr lang="nb-NO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solution</a:t>
            </a:r>
            <a:endParaRPr lang="nb-NO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986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D659216C-1D1E-4519-AF2B-442334A045F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>
            <a:extLst>
              <a:ext uri="{FF2B5EF4-FFF2-40B4-BE49-F238E27FC236}">
                <a16:creationId xmlns:a16="http://schemas.microsoft.com/office/drawing/2014/main" id="{B8246289-5F36-9E43-8EE1-F5519859D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 anchor="ctr">
            <a:normAutofit/>
          </a:bodyPr>
          <a:lstStyle/>
          <a:p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Licensing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endParaRPr lang="nb-NO" sz="28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58FA1A3-39A5-4C4C-BE77-2C48EC3CB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256212" cy="34650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Such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also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safeguard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NTNU’s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right to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further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teaching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right to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publication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2F9B5A44-BE6C-1947-AC6B-0D093EC23B8C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 descr="En lisensavtale">
            <a:extLst>
              <a:ext uri="{FF2B5EF4-FFF2-40B4-BE49-F238E27FC236}">
                <a16:creationId xmlns:a16="http://schemas.microsoft.com/office/drawing/2014/main" id="{FA5318D9-89BE-2443-A1DA-A5F2A5290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851" y="802120"/>
            <a:ext cx="5034984" cy="5665693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4694AA1D-D45C-2C4C-9B88-E7D42B4AE806}"/>
              </a:ext>
            </a:extLst>
          </p:cNvPr>
          <p:cNvSpPr/>
          <p:nvPr/>
        </p:nvSpPr>
        <p:spPr>
          <a:xfrm rot="396578">
            <a:off x="7798356" y="4036850"/>
            <a:ext cx="2336372" cy="85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AB101B5-FF61-4248-A211-F435E51685F6}"/>
              </a:ext>
            </a:extLst>
          </p:cNvPr>
          <p:cNvSpPr/>
          <p:nvPr/>
        </p:nvSpPr>
        <p:spPr>
          <a:xfrm rot="439799">
            <a:off x="7918595" y="4052154"/>
            <a:ext cx="24030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 to 2018, TTO </a:t>
            </a:r>
            <a:r>
              <a:rPr lang="nb-NO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had</a:t>
            </a:r>
            <a:r>
              <a:rPr lang="nb-NO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entered</a:t>
            </a:r>
            <a:r>
              <a:rPr lang="nb-NO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into</a:t>
            </a:r>
            <a:r>
              <a:rPr lang="nb-NO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more </a:t>
            </a:r>
            <a:r>
              <a:rPr lang="nb-NO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</a:t>
            </a:r>
            <a:r>
              <a:rPr lang="nb-NO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128 </a:t>
            </a:r>
            <a:r>
              <a:rPr lang="nb-NO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licensing</a:t>
            </a:r>
            <a:r>
              <a:rPr lang="nb-NO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agreements</a:t>
            </a:r>
            <a:r>
              <a:rPr lang="nb-NO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6588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ett linje 1">
            <a:extLst>
              <a:ext uri="{FF2B5EF4-FFF2-40B4-BE49-F238E27FC236}">
                <a16:creationId xmlns:a16="http://schemas.microsoft.com/office/drawing/2014/main" id="{B38AF15C-D904-4B1B-8B3D-91C46AD26DC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Undertittel 2">
            <a:extLst>
              <a:ext uri="{FF2B5EF4-FFF2-40B4-BE49-F238E27FC236}">
                <a16:creationId xmlns:a16="http://schemas.microsoft.com/office/drawing/2014/main" id="{F6871D83-05C3-9B48-BD26-B3A453B99BFB}"/>
              </a:ext>
            </a:extLst>
          </p:cNvPr>
          <p:cNvSpPr txBox="1">
            <a:spLocks/>
          </p:cNvSpPr>
          <p:nvPr/>
        </p:nvSpPr>
        <p:spPr>
          <a:xfrm>
            <a:off x="525516" y="2267234"/>
            <a:ext cx="8950178" cy="2323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2800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 more at 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ntnutto.no</a:t>
            </a:r>
            <a:endParaRPr lang="nb-NO" sz="28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Bilde 2" descr="En konkret løsning">
            <a:extLst>
              <a:ext uri="{FF2B5EF4-FFF2-40B4-BE49-F238E27FC236}">
                <a16:creationId xmlns:a16="http://schemas.microsoft.com/office/drawing/2014/main" id="{0893ACBD-9AF8-BA45-914D-EE7C00814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0"/>
            <a:ext cx="6094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68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 illustrasjoner: Et skjold, et dokument med et bilde av et skjold og en person som holder et skjold">
            <a:extLst>
              <a:ext uri="{FF2B5EF4-FFF2-40B4-BE49-F238E27FC236}">
                <a16:creationId xmlns:a16="http://schemas.microsoft.com/office/drawing/2014/main" id="{E99981D6-7473-284A-B5EA-11805A69C1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67" b="27182"/>
          <a:stretch/>
        </p:blipFill>
        <p:spPr>
          <a:xfrm>
            <a:off x="752585" y="-86339"/>
            <a:ext cx="9933343" cy="3041720"/>
          </a:xfrm>
          <a:prstGeom prst="rect">
            <a:avLst/>
          </a:prstGeom>
        </p:spPr>
      </p:pic>
      <p:sp>
        <p:nvSpPr>
          <p:cNvPr id="3" name="Plassholder for tekst 12">
            <a:extLst>
              <a:ext uri="{FF2B5EF4-FFF2-40B4-BE49-F238E27FC236}">
                <a16:creationId xmlns:a16="http://schemas.microsoft.com/office/drawing/2014/main" id="{4AD2D759-C9F3-4C07-98BD-87EBAB26E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9661" y="3491774"/>
            <a:ext cx="3198812" cy="27705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Intellectual</a:t>
            </a:r>
            <a:r>
              <a:rPr lang="nb-NO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property</a:t>
            </a:r>
            <a:r>
              <a:rPr lang="nb-NO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rights</a:t>
            </a:r>
            <a:r>
              <a:rPr lang="nb-NO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(IPR) </a:t>
            </a:r>
            <a:r>
              <a:rPr lang="nb-NO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lang="nb-NO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formal </a:t>
            </a:r>
            <a:r>
              <a:rPr lang="nb-NO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rights</a:t>
            </a:r>
            <a:r>
              <a:rPr lang="nb-NO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related</a:t>
            </a:r>
            <a:r>
              <a:rPr lang="nb-NO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</a:t>
            </a:r>
            <a:r>
              <a:rPr lang="nb-NO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dissemination</a:t>
            </a:r>
            <a:r>
              <a:rPr lang="nb-NO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</a:t>
            </a:r>
            <a:r>
              <a:rPr lang="nb-NO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nb-NO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produce</a:t>
            </a:r>
            <a:r>
              <a:rPr lang="nb-NO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nb-NO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nb-NO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99E87810-E814-488F-AA55-FF387339A9E8}"/>
              </a:ext>
            </a:extLst>
          </p:cNvPr>
          <p:cNvSpPr txBox="1">
            <a:spLocks/>
          </p:cNvSpPr>
          <p:nvPr/>
        </p:nvSpPr>
        <p:spPr>
          <a:xfrm>
            <a:off x="8290043" y="3497391"/>
            <a:ext cx="3198812" cy="276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IPR and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means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5" name="Plassholder for tekst 12">
            <a:extLst>
              <a:ext uri="{FF2B5EF4-FFF2-40B4-BE49-F238E27FC236}">
                <a16:creationId xmlns:a16="http://schemas.microsoft.com/office/drawing/2014/main" id="{2B179D5B-6374-4755-9F4B-4C323E9BD64F}"/>
              </a:ext>
            </a:extLst>
          </p:cNvPr>
          <p:cNvSpPr txBox="1">
            <a:spLocks/>
          </p:cNvSpPr>
          <p:nvPr/>
        </p:nvSpPr>
        <p:spPr>
          <a:xfrm>
            <a:off x="4594852" y="3497391"/>
            <a:ext cx="3198812" cy="276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NTNU’s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rules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guidelines for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safeguarding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issues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related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sharing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distribution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commercialization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AFCB763F-8F8C-AA49-8EFC-C832B5F5AB82}"/>
              </a:ext>
            </a:extLst>
          </p:cNvPr>
          <p:cNvSpPr/>
          <p:nvPr/>
        </p:nvSpPr>
        <p:spPr>
          <a:xfrm>
            <a:off x="899661" y="3053783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E44D2E2-35B9-E744-9073-EE2FFF5AABF6}"/>
              </a:ext>
            </a:extLst>
          </p:cNvPr>
          <p:cNvSpPr/>
          <p:nvPr/>
        </p:nvSpPr>
        <p:spPr>
          <a:xfrm>
            <a:off x="4594852" y="3041720"/>
            <a:ext cx="1297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IPR policy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24DCCB2-079D-A74A-B158-E05BC98D5C20}"/>
              </a:ext>
            </a:extLst>
          </p:cNvPr>
          <p:cNvSpPr/>
          <p:nvPr/>
        </p:nvSpPr>
        <p:spPr>
          <a:xfrm>
            <a:off x="8290043" y="3041720"/>
            <a:ext cx="304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 management</a:t>
            </a:r>
          </a:p>
        </p:txBody>
      </p:sp>
    </p:spTree>
    <p:extLst>
      <p:ext uri="{BB962C8B-B14F-4D97-AF65-F5344CB8AC3E}">
        <p14:creationId xmlns:p14="http://schemas.microsoft.com/office/powerpoint/2010/main" val="3219146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11B0E2CD-63ED-4886-85F7-9E0796BD0E7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>
            <a:extLst>
              <a:ext uri="{FF2B5EF4-FFF2-40B4-BE49-F238E27FC236}">
                <a16:creationId xmlns:a16="http://schemas.microsoft.com/office/drawing/2014/main" id="{B8246289-5F36-9E43-8EE1-F5519859D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993680" cy="1600200"/>
          </a:xfrm>
        </p:spPr>
        <p:txBody>
          <a:bodyPr anchor="ctr">
            <a:normAutofit/>
          </a:bodyPr>
          <a:lstStyle/>
          <a:p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New,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useful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utilized</a:t>
            </a:r>
            <a:endParaRPr lang="nb-NO" sz="28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58FA1A3-39A5-4C4C-BE77-2C48EC3CB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3"/>
            <a:ext cx="5256212" cy="40475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NTNU’s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mission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to foster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it is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many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things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NTNU’s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definition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something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useful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utilized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could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anything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from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teaching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software to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concrete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screws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2F9B5A44-BE6C-1947-AC6B-0D093EC23B8C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4993680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 descr="Et forskninngsdokument blir til konkrete løsninger og tjenester">
            <a:extLst>
              <a:ext uri="{FF2B5EF4-FFF2-40B4-BE49-F238E27FC236}">
                <a16:creationId xmlns:a16="http://schemas.microsoft.com/office/drawing/2014/main" id="{508528C1-78EA-7F42-BDC4-BE9F36C06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431" y="457200"/>
            <a:ext cx="5173047" cy="582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54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11B0E2CD-63ED-4886-85F7-9E0796BD0E7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>
            <a:extLst>
              <a:ext uri="{FF2B5EF4-FFF2-40B4-BE49-F238E27FC236}">
                <a16:creationId xmlns:a16="http://schemas.microsoft.com/office/drawing/2014/main" id="{B8246289-5F36-9E43-8EE1-F5519859D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 anchor="ctr">
            <a:normAutofit/>
          </a:bodyPr>
          <a:lstStyle/>
          <a:p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New,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useful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utilized</a:t>
            </a:r>
            <a:endParaRPr lang="nb-NO" sz="28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58FA1A3-39A5-4C4C-BE77-2C48EC3CB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256212" cy="34650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something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be an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it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into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society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way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do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by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commercializing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services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2F9B5A44-BE6C-1947-AC6B-0D093EC23B8C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e 4" descr="Et forskninngsdokument blir til konkrete løsninger og tjenester">
            <a:extLst>
              <a:ext uri="{FF2B5EF4-FFF2-40B4-BE49-F238E27FC236}">
                <a16:creationId xmlns:a16="http://schemas.microsoft.com/office/drawing/2014/main" id="{CD3747DD-5D8B-9648-B595-A6E045A95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431" y="457200"/>
            <a:ext cx="5173047" cy="582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62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4D2E82F6-6F90-4128-A306-D48A9AF0452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>
            <a:extLst>
              <a:ext uri="{FF2B5EF4-FFF2-40B4-BE49-F238E27FC236}">
                <a16:creationId xmlns:a16="http://schemas.microsoft.com/office/drawing/2014/main" id="{B8246289-5F36-9E43-8EE1-F5519859D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 anchor="ctr">
            <a:normAutofit/>
          </a:bodyPr>
          <a:lstStyle/>
          <a:p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NTNU Technology Transfer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58FA1A3-39A5-4C4C-BE77-2C48EC3CB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3"/>
            <a:ext cx="5256212" cy="40804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NTNU Technology Transfer (TTO) is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university’s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tool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IPR management and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technology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transfer to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society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industry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Commercialization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time-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consuming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challenging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expensive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many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things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become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possible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2F9B5A44-BE6C-1947-AC6B-0D093EC23B8C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e 6" descr="En NTNU-ansatt hilser på en person fra TTO">
            <a:extLst>
              <a:ext uri="{FF2B5EF4-FFF2-40B4-BE49-F238E27FC236}">
                <a16:creationId xmlns:a16="http://schemas.microsoft.com/office/drawing/2014/main" id="{12257681-A665-5540-86C0-D4E355AF0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435" y="1027521"/>
            <a:ext cx="4796064" cy="539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09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4D2E82F6-6F90-4128-A306-D48A9AF0452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>
            <a:extLst>
              <a:ext uri="{FF2B5EF4-FFF2-40B4-BE49-F238E27FC236}">
                <a16:creationId xmlns:a16="http://schemas.microsoft.com/office/drawing/2014/main" id="{B8246289-5F36-9E43-8EE1-F5519859D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 anchor="ctr">
            <a:normAutofit/>
          </a:bodyPr>
          <a:lstStyle/>
          <a:p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Before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register an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Technology Transfer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58FA1A3-39A5-4C4C-BE77-2C48EC3CB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256212" cy="34650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Commercialization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not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way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society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head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and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perhaps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manager,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evaluate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approach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would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best for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2F9B5A44-BE6C-1947-AC6B-0D093EC23B8C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 descr="En NTNU-ansatt hilser på en person fra TTO">
            <a:extLst>
              <a:ext uri="{FF2B5EF4-FFF2-40B4-BE49-F238E27FC236}">
                <a16:creationId xmlns:a16="http://schemas.microsoft.com/office/drawing/2014/main" id="{8CC80FC7-D67A-B047-9212-17EF93383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435" y="1027521"/>
            <a:ext cx="4796064" cy="539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77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18869A32-BF35-4842-B92E-A98417961DD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>
            <a:extLst>
              <a:ext uri="{FF2B5EF4-FFF2-40B4-BE49-F238E27FC236}">
                <a16:creationId xmlns:a16="http://schemas.microsoft.com/office/drawing/2014/main" id="{B8246289-5F36-9E43-8EE1-F5519859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commercialization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pathway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has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five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steps</a:t>
            </a:r>
            <a:endParaRPr lang="nb-NO" sz="28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58FA1A3-39A5-4C4C-BE77-2C48EC3CB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4499655" cy="34650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submit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TTO and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</a:t>
            </a:r>
            <a:endPara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TTO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assesses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potential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</a:t>
            </a:r>
            <a:endPara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Development and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funding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</a:t>
            </a:r>
            <a:endPara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Patenting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protection</a:t>
            </a:r>
            <a:endPara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Set up a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spin-off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licensing</a:t>
            </a:r>
            <a:endPara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2F9B5A44-BE6C-1947-AC6B-0D093EC23B8C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3848999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 descr="De fem stegene i kommersialiseringsløpet: Melde inn en idé, vurdering av idé, utvikling og finansiering av idé, patentering eller annen beskyttelse og etablering av selskap eller lisensiering.">
            <a:extLst>
              <a:ext uri="{FF2B5EF4-FFF2-40B4-BE49-F238E27FC236}">
                <a16:creationId xmlns:a16="http://schemas.microsoft.com/office/drawing/2014/main" id="{9359BA13-C268-404E-96F2-32C0DA3E3D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29082" y="0"/>
            <a:ext cx="5862917" cy="659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6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FCDC6323-F6EF-4542-8E33-DFF854AE8A9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>
            <a:extLst>
              <a:ext uri="{FF2B5EF4-FFF2-40B4-BE49-F238E27FC236}">
                <a16:creationId xmlns:a16="http://schemas.microsoft.com/office/drawing/2014/main" id="{B8246289-5F36-9E43-8EE1-F5519859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Submit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ideas</a:t>
            </a:r>
            <a:endParaRPr lang="nb-NO" sz="28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58FA1A3-39A5-4C4C-BE77-2C48EC3CB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256212" cy="40177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an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must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submit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commercial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potential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TTO and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discovered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early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possible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society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nb-NO" i="1" dirty="0">
                <a:solidFill>
                  <a:srgbClr val="00509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Submit an idea</a:t>
            </a:r>
            <a:endParaRPr lang="nb-NO" i="1" dirty="0">
              <a:solidFill>
                <a:srgbClr val="00509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2F9B5A44-BE6C-1947-AC6B-0D093EC23B8C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3848999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e 6" descr="En person leter etter gode idéer.">
            <a:extLst>
              <a:ext uri="{FF2B5EF4-FFF2-40B4-BE49-F238E27FC236}">
                <a16:creationId xmlns:a16="http://schemas.microsoft.com/office/drawing/2014/main" id="{6BAB9445-AF1B-A440-8F91-A408DE817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142" y="952107"/>
            <a:ext cx="4904970" cy="551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20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12268</TotalTime>
  <Words>1062</Words>
  <Application>Microsoft Macintosh PowerPoint</Application>
  <PresentationFormat>Widescreen</PresentationFormat>
  <Paragraphs>99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Open Sans Light</vt:lpstr>
      <vt:lpstr>Office-tema</vt:lpstr>
      <vt:lpstr>PowerPoint Presentation</vt:lpstr>
      <vt:lpstr>Managing knowledge for a better world</vt:lpstr>
      <vt:lpstr>PowerPoint Presentation</vt:lpstr>
      <vt:lpstr>New, useful, utilized</vt:lpstr>
      <vt:lpstr>New, useful, utilized</vt:lpstr>
      <vt:lpstr>NTNU Technology Transfer</vt:lpstr>
      <vt:lpstr>Before you register an idea with Technology Transfer</vt:lpstr>
      <vt:lpstr>The commercialization pathway has five steps</vt:lpstr>
      <vt:lpstr>Submit good ideas</vt:lpstr>
      <vt:lpstr>Assessment of an idea</vt:lpstr>
      <vt:lpstr>Assessment of an idea</vt:lpstr>
      <vt:lpstr>Publication</vt:lpstr>
      <vt:lpstr>Development of the idea</vt:lpstr>
      <vt:lpstr>Funding</vt:lpstr>
      <vt:lpstr>Patenting</vt:lpstr>
      <vt:lpstr>Other protection</vt:lpstr>
      <vt:lpstr>Options for development</vt:lpstr>
      <vt:lpstr>Start-up</vt:lpstr>
      <vt:lpstr>Licensing agreements</vt:lpstr>
      <vt:lpstr>Licensing agreement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Studentoppgave i samarbeid med ekstern virksomhet</dc:title>
  <dc:creator>Aslak Liaaen</dc:creator>
  <cp:lastModifiedBy>Mina Wikant</cp:lastModifiedBy>
  <cp:revision>44</cp:revision>
  <dcterms:created xsi:type="dcterms:W3CDTF">2021-09-22T10:53:53Z</dcterms:created>
  <dcterms:modified xsi:type="dcterms:W3CDTF">2022-10-10T13:51:20Z</dcterms:modified>
</cp:coreProperties>
</file>