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635" r:id="rId3"/>
    <p:sldId id="604" r:id="rId4"/>
    <p:sldId id="605" r:id="rId5"/>
    <p:sldId id="621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4660"/>
  </p:normalViewPr>
  <p:slideViewPr>
    <p:cSldViewPr snapToGrid="0">
      <p:cViewPr varScale="1">
        <p:scale>
          <a:sx n="55" d="100"/>
          <a:sy n="55" d="100"/>
        </p:scale>
        <p:origin x="5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061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1"/>
            <a:ext cx="8636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1"/>
            <a:ext cx="8636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104F6C3-14A5-7C44-9672-620E766AF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3" y="1229989"/>
            <a:ext cx="10972800" cy="51039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8649A17-B5BE-0044-9C9F-D4FEF02E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3" y="274639"/>
            <a:ext cx="10972800" cy="584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19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3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3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0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6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5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78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82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  <p:sldLayoutId id="2147483713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06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1D210-CCE0-F6EF-B80B-A4CF566BD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000" y="395289"/>
            <a:ext cx="4075200" cy="22266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Mandater for ulike roller ved IEL</a:t>
            </a:r>
            <a:endParaRPr lang="nb-NO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8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E26D29A-049B-356A-2F94-832765E6B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53" r="19930"/>
          <a:stretch>
            <a:fillRect/>
          </a:stretch>
        </p:blipFill>
        <p:spPr>
          <a:xfrm>
            <a:off x="6080462" y="6306"/>
            <a:ext cx="6111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2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4C39B-EBC7-4D50-A4BD-CD512E5C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02" y="945926"/>
            <a:ext cx="3531600" cy="2483074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kern="1200" cap="none" spc="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Instituttleders</a:t>
            </a:r>
            <a: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none" spc="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oppgaver</a:t>
            </a:r>
            <a: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kern="1200" cap="none" spc="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følge</a:t>
            </a:r>
            <a:r>
              <a:rPr lang="en-US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NTNUs </a:t>
            </a:r>
            <a:r>
              <a:rPr lang="en-US" kern="1200" cap="none" spc="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styringsreglement</a:t>
            </a:r>
            <a:endParaRPr lang="en-US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97FB-9743-4B62-9834-EAAA81DE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079" y="509286"/>
            <a:ext cx="8443420" cy="6111433"/>
          </a:xfrm>
        </p:spPr>
        <p:txBody>
          <a:bodyPr vert="horz" lIns="91440" tIns="45720" rIns="91440" bIns="45720" rtlCol="0">
            <a:noAutofit/>
          </a:bodyPr>
          <a:lstStyle/>
          <a:p>
            <a:pPr marL="243411" indent="-243411">
              <a:lnSpc>
                <a:spcPct val="140000"/>
              </a:lnSpc>
            </a:pPr>
            <a:r>
              <a:rPr lang="en-US" sz="1200" dirty="0" err="1"/>
              <a:t>lede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utvikle</a:t>
            </a:r>
            <a:r>
              <a:rPr lang="en-US" sz="1200" dirty="0"/>
              <a:t> </a:t>
            </a:r>
            <a:r>
              <a:rPr lang="en-US" sz="1200" dirty="0" err="1"/>
              <a:t>virksomheten</a:t>
            </a:r>
            <a:r>
              <a:rPr lang="en-US" sz="1200" dirty="0"/>
              <a:t> ved </a:t>
            </a:r>
            <a:r>
              <a:rPr lang="en-US" sz="1200" dirty="0" err="1"/>
              <a:t>enheten</a:t>
            </a:r>
            <a:r>
              <a:rPr lang="en-US" sz="1200" dirty="0"/>
              <a:t> med </a:t>
            </a:r>
            <a:r>
              <a:rPr lang="en-US" sz="1200" dirty="0" err="1"/>
              <a:t>fokus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kjerneoppgavene</a:t>
            </a:r>
            <a:r>
              <a:rPr lang="en-US" sz="1200" dirty="0"/>
              <a:t> </a:t>
            </a:r>
          </a:p>
          <a:p>
            <a:pPr marL="243411" indent="-243411">
              <a:lnSpc>
                <a:spcPct val="140000"/>
              </a:lnSpc>
            </a:pPr>
            <a:r>
              <a:rPr lang="en-US" sz="1200" dirty="0" err="1"/>
              <a:t>forberede</a:t>
            </a:r>
            <a:r>
              <a:rPr lang="en-US" sz="1200" dirty="0"/>
              <a:t> saker for </a:t>
            </a:r>
            <a:r>
              <a:rPr lang="en-US" sz="1200" dirty="0" err="1"/>
              <a:t>enhetens</a:t>
            </a:r>
            <a:r>
              <a:rPr lang="en-US" sz="1200" dirty="0"/>
              <a:t> </a:t>
            </a:r>
            <a:r>
              <a:rPr lang="en-US" sz="1200" dirty="0" err="1"/>
              <a:t>styre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iverksette</a:t>
            </a:r>
            <a:r>
              <a:rPr lang="en-US" sz="1200" dirty="0"/>
              <a:t> </a:t>
            </a:r>
            <a:r>
              <a:rPr lang="en-US" sz="1200" dirty="0" err="1"/>
              <a:t>styrets</a:t>
            </a:r>
            <a:r>
              <a:rPr lang="en-US" sz="1200" dirty="0"/>
              <a:t> </a:t>
            </a:r>
            <a:r>
              <a:rPr lang="en-US" sz="1200" dirty="0" err="1"/>
              <a:t>vedtak</a:t>
            </a:r>
            <a:r>
              <a:rPr lang="en-US" sz="1200" dirty="0"/>
              <a:t> (</a:t>
            </a:r>
            <a:r>
              <a:rPr lang="en-US" sz="1200" dirty="0" err="1"/>
              <a:t>dvs</a:t>
            </a:r>
            <a:r>
              <a:rPr lang="en-US" sz="1200" dirty="0"/>
              <a:t>. for </a:t>
            </a:r>
            <a:r>
              <a:rPr lang="en-US" sz="1200" dirty="0" err="1"/>
              <a:t>utvidet</a:t>
            </a:r>
            <a:r>
              <a:rPr lang="en-US" sz="1200" dirty="0"/>
              <a:t> </a:t>
            </a:r>
            <a:r>
              <a:rPr lang="en-US" sz="1200" dirty="0" err="1"/>
              <a:t>ledergruppe</a:t>
            </a:r>
            <a:r>
              <a:rPr lang="en-US" sz="1200" dirty="0"/>
              <a:t>) </a:t>
            </a:r>
          </a:p>
          <a:p>
            <a:pPr marL="243411" indent="-243411">
              <a:lnSpc>
                <a:spcPct val="140000"/>
              </a:lnSpc>
            </a:pPr>
            <a:r>
              <a:rPr lang="en-US" sz="1200" dirty="0"/>
              <a:t>delta i </a:t>
            </a:r>
            <a:r>
              <a:rPr lang="en-US" sz="1200" dirty="0" err="1"/>
              <a:t>institusjonens</a:t>
            </a:r>
            <a:r>
              <a:rPr lang="en-US" sz="1200" dirty="0"/>
              <a:t> (NTNU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fakultet</a:t>
            </a:r>
            <a:r>
              <a:rPr lang="en-US" sz="1200" dirty="0"/>
              <a:t>) </a:t>
            </a:r>
            <a:r>
              <a:rPr lang="en-US" sz="1200" dirty="0" err="1"/>
              <a:t>strategiske</a:t>
            </a:r>
            <a:r>
              <a:rPr lang="en-US" sz="1200" dirty="0"/>
              <a:t> </a:t>
            </a:r>
            <a:r>
              <a:rPr lang="en-US" sz="1200" dirty="0" err="1"/>
              <a:t>arbeid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sørge</a:t>
            </a:r>
            <a:r>
              <a:rPr lang="en-US" sz="1200" dirty="0"/>
              <a:t> for at </a:t>
            </a:r>
            <a:r>
              <a:rPr lang="en-US" sz="1200" dirty="0" err="1"/>
              <a:t>enheten</a:t>
            </a:r>
            <a:r>
              <a:rPr lang="en-US" sz="1200" dirty="0"/>
              <a:t>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oppdaterte</a:t>
            </a:r>
            <a:r>
              <a:rPr lang="en-US" sz="1200" dirty="0"/>
              <a:t> </a:t>
            </a:r>
            <a:r>
              <a:rPr lang="en-US" sz="1200" dirty="0" err="1"/>
              <a:t>strategier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at </a:t>
            </a:r>
            <a:r>
              <a:rPr lang="en-US" sz="1200" dirty="0" err="1"/>
              <a:t>disse</a:t>
            </a:r>
            <a:r>
              <a:rPr lang="en-US" sz="1200" dirty="0"/>
              <a:t> </a:t>
            </a:r>
            <a:r>
              <a:rPr lang="en-US" sz="1200" dirty="0" err="1"/>
              <a:t>følges</a:t>
            </a:r>
            <a:r>
              <a:rPr lang="en-US" sz="1200" dirty="0"/>
              <a:t> </a:t>
            </a:r>
            <a:r>
              <a:rPr lang="en-US" sz="1200" dirty="0" err="1"/>
              <a:t>opp</a:t>
            </a:r>
            <a:r>
              <a:rPr lang="en-US" sz="1200" dirty="0"/>
              <a:t> </a:t>
            </a:r>
          </a:p>
          <a:p>
            <a:pPr marL="243411" indent="-243411">
              <a:lnSpc>
                <a:spcPct val="140000"/>
              </a:lnSpc>
            </a:pPr>
            <a:r>
              <a:rPr lang="en-US" sz="1200" dirty="0" err="1"/>
              <a:t>skape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positiv</a:t>
            </a:r>
            <a:r>
              <a:rPr lang="en-US" sz="1200" dirty="0"/>
              <a:t> </a:t>
            </a:r>
            <a:r>
              <a:rPr lang="en-US" sz="1200" dirty="0" err="1"/>
              <a:t>organisasjonskultur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stimulere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et </a:t>
            </a:r>
            <a:r>
              <a:rPr lang="en-US" sz="1200" dirty="0" err="1"/>
              <a:t>produktivt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godt</a:t>
            </a:r>
            <a:r>
              <a:rPr lang="en-US" sz="1200" dirty="0"/>
              <a:t> </a:t>
            </a:r>
            <a:r>
              <a:rPr lang="en-US" sz="1200" dirty="0" err="1"/>
              <a:t>arbeidsmiljø</a:t>
            </a:r>
            <a:r>
              <a:rPr lang="en-US" sz="1200" dirty="0"/>
              <a:t> for </a:t>
            </a:r>
            <a:r>
              <a:rPr lang="en-US" sz="1200" dirty="0" err="1"/>
              <a:t>studenter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ansatte</a:t>
            </a:r>
            <a:r>
              <a:rPr lang="en-US" sz="1200" dirty="0"/>
              <a:t> </a:t>
            </a:r>
          </a:p>
          <a:p>
            <a:pPr marL="243411" indent="-243411">
              <a:lnSpc>
                <a:spcPct val="140000"/>
              </a:lnSpc>
            </a:pPr>
            <a:r>
              <a:rPr lang="en-US" sz="1200" dirty="0" err="1"/>
              <a:t>påse</a:t>
            </a:r>
            <a:r>
              <a:rPr lang="en-US" sz="1200" dirty="0"/>
              <a:t> at det </a:t>
            </a:r>
            <a:r>
              <a:rPr lang="en-US" sz="1200" dirty="0" err="1"/>
              <a:t>utøves</a:t>
            </a:r>
            <a:r>
              <a:rPr lang="en-US" sz="1200" dirty="0"/>
              <a:t> god </a:t>
            </a:r>
            <a:r>
              <a:rPr lang="en-US" sz="1200" dirty="0" err="1"/>
              <a:t>faglig</a:t>
            </a:r>
            <a:r>
              <a:rPr lang="en-US" sz="1200" dirty="0"/>
              <a:t> </a:t>
            </a:r>
            <a:r>
              <a:rPr lang="en-US" sz="1200" dirty="0" err="1"/>
              <a:t>ledelse</a:t>
            </a:r>
            <a:r>
              <a:rPr lang="en-US" sz="1200" dirty="0"/>
              <a:t> med </a:t>
            </a:r>
            <a:r>
              <a:rPr lang="en-US" sz="1200" dirty="0" err="1"/>
              <a:t>vekt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kvalitet</a:t>
            </a:r>
            <a:r>
              <a:rPr lang="en-US" sz="1200" dirty="0"/>
              <a:t> i </a:t>
            </a:r>
            <a:r>
              <a:rPr lang="en-US" sz="1200" dirty="0" err="1"/>
              <a:t>undervisning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forskning</a:t>
            </a:r>
            <a:r>
              <a:rPr lang="en-US" sz="1200" dirty="0"/>
              <a:t> </a:t>
            </a:r>
          </a:p>
          <a:p>
            <a:pPr marL="243411" indent="-243411">
              <a:lnSpc>
                <a:spcPct val="140000"/>
              </a:lnSpc>
            </a:pPr>
            <a:r>
              <a:rPr lang="en-US" sz="1200" dirty="0" err="1"/>
              <a:t>sørge</a:t>
            </a:r>
            <a:r>
              <a:rPr lang="en-US" sz="1200" dirty="0"/>
              <a:t> for </a:t>
            </a:r>
            <a:r>
              <a:rPr lang="en-US" sz="1200" dirty="0" err="1"/>
              <a:t>velegnede</a:t>
            </a:r>
            <a:r>
              <a:rPr lang="en-US" sz="1200" dirty="0"/>
              <a:t> </a:t>
            </a:r>
            <a:r>
              <a:rPr lang="en-US" sz="1200" dirty="0" err="1"/>
              <a:t>teknisk</a:t>
            </a:r>
            <a:r>
              <a:rPr lang="en-US" sz="1200" dirty="0"/>
              <a:t>-administrative </a:t>
            </a:r>
            <a:r>
              <a:rPr lang="en-US" sz="1200" dirty="0" err="1"/>
              <a:t>tjenester</a:t>
            </a:r>
            <a:r>
              <a:rPr lang="en-US" sz="1200" dirty="0"/>
              <a:t> </a:t>
            </a:r>
          </a:p>
          <a:p>
            <a:pPr marL="243411" indent="-243411">
              <a:lnSpc>
                <a:spcPct val="140000"/>
              </a:lnSpc>
            </a:pPr>
            <a:r>
              <a:rPr lang="en-US" sz="1200" dirty="0" err="1"/>
              <a:t>representere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posisjonere</a:t>
            </a:r>
            <a:r>
              <a:rPr lang="en-US" sz="1200" dirty="0"/>
              <a:t> </a:t>
            </a:r>
            <a:r>
              <a:rPr lang="en-US" sz="1200" dirty="0" err="1"/>
              <a:t>enheten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fremme</a:t>
            </a:r>
            <a:r>
              <a:rPr lang="en-US" sz="1200" dirty="0"/>
              <a:t> </a:t>
            </a:r>
            <a:r>
              <a:rPr lang="en-US" sz="1200" dirty="0" err="1"/>
              <a:t>internt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eksternt</a:t>
            </a:r>
            <a:r>
              <a:rPr lang="en-US" sz="1200" dirty="0"/>
              <a:t> </a:t>
            </a:r>
            <a:r>
              <a:rPr lang="en-US" sz="1200" dirty="0" err="1"/>
              <a:t>samarbeid</a:t>
            </a:r>
            <a:r>
              <a:rPr lang="en-US" sz="1200" dirty="0"/>
              <a:t> </a:t>
            </a:r>
          </a:p>
          <a:p>
            <a:pPr marL="243411" indent="-243411">
              <a:lnSpc>
                <a:spcPct val="140000"/>
              </a:lnSpc>
            </a:pPr>
            <a:r>
              <a:rPr lang="en-US" sz="1200" dirty="0" err="1"/>
              <a:t>legge</a:t>
            </a:r>
            <a:r>
              <a:rPr lang="en-US" sz="1200" dirty="0"/>
              <a:t> </a:t>
            </a:r>
            <a:r>
              <a:rPr lang="en-US" sz="1200" dirty="0" err="1"/>
              <a:t>forholdene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rette</a:t>
            </a:r>
            <a:r>
              <a:rPr lang="en-US" sz="1200" dirty="0"/>
              <a:t> for </a:t>
            </a:r>
            <a:r>
              <a:rPr lang="en-US" sz="1200" dirty="0" err="1"/>
              <a:t>studentenes</a:t>
            </a:r>
            <a:r>
              <a:rPr lang="en-US" sz="1200" dirty="0"/>
              <a:t> </a:t>
            </a:r>
            <a:r>
              <a:rPr lang="en-US" sz="1200" dirty="0" err="1"/>
              <a:t>lærings</a:t>
            </a:r>
            <a:r>
              <a:rPr lang="en-US" sz="1200" dirty="0"/>
              <a:t>-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arbeidsmiljø</a:t>
            </a:r>
            <a:r>
              <a:rPr lang="en-US" sz="1200" dirty="0"/>
              <a:t> </a:t>
            </a:r>
          </a:p>
          <a:p>
            <a:pPr marL="243411" indent="-243411">
              <a:lnSpc>
                <a:spcPct val="140000"/>
              </a:lnSpc>
            </a:pPr>
            <a:r>
              <a:rPr lang="en-US" sz="1200" dirty="0" err="1"/>
              <a:t>representere</a:t>
            </a:r>
            <a:r>
              <a:rPr lang="en-US" sz="1200" dirty="0"/>
              <a:t> </a:t>
            </a:r>
            <a:r>
              <a:rPr lang="en-US" sz="1200" dirty="0" err="1"/>
              <a:t>arbeidsgiver</a:t>
            </a:r>
            <a:r>
              <a:rPr lang="en-US" sz="1200" dirty="0"/>
              <a:t>, </a:t>
            </a:r>
            <a:r>
              <a:rPr lang="en-US" sz="1200" dirty="0" err="1"/>
              <a:t>sikre</a:t>
            </a:r>
            <a:r>
              <a:rPr lang="en-US" sz="1200" dirty="0"/>
              <a:t> at </a:t>
            </a:r>
            <a:r>
              <a:rPr lang="en-US" sz="1200" dirty="0" err="1"/>
              <a:t>ansatte</a:t>
            </a:r>
            <a:r>
              <a:rPr lang="en-US" sz="1200" dirty="0"/>
              <a:t> </a:t>
            </a:r>
            <a:r>
              <a:rPr lang="en-US" sz="1200" dirty="0" err="1"/>
              <a:t>blir</a:t>
            </a:r>
            <a:r>
              <a:rPr lang="en-US" sz="1200" dirty="0"/>
              <a:t> </a:t>
            </a:r>
            <a:r>
              <a:rPr lang="en-US" sz="1200" dirty="0" err="1"/>
              <a:t>hørt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ivareta</a:t>
            </a:r>
            <a:r>
              <a:rPr lang="en-US" sz="1200" dirty="0"/>
              <a:t> </a:t>
            </a:r>
            <a:r>
              <a:rPr lang="en-US" sz="1200" dirty="0" err="1"/>
              <a:t>organisasjonenes</a:t>
            </a:r>
            <a:r>
              <a:rPr lang="en-US" sz="1200" dirty="0"/>
              <a:t> </a:t>
            </a:r>
            <a:r>
              <a:rPr lang="en-US" sz="1200" dirty="0" err="1"/>
              <a:t>medbestemmelse</a:t>
            </a:r>
            <a:r>
              <a:rPr lang="en-US" sz="1200" dirty="0"/>
              <a:t> </a:t>
            </a:r>
          </a:p>
          <a:p>
            <a:pPr marL="243411" indent="-243411">
              <a:lnSpc>
                <a:spcPct val="140000"/>
              </a:lnSpc>
            </a:pPr>
            <a:r>
              <a:rPr lang="en-US" sz="1200" dirty="0" err="1"/>
              <a:t>påse</a:t>
            </a:r>
            <a:r>
              <a:rPr lang="en-US" sz="1200" dirty="0"/>
              <a:t> at </a:t>
            </a:r>
            <a:r>
              <a:rPr lang="en-US" sz="1200" dirty="0" err="1"/>
              <a:t>enheten</a:t>
            </a:r>
            <a:r>
              <a:rPr lang="en-US" sz="1200" dirty="0"/>
              <a:t> </a:t>
            </a: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effektive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hensiktsmessige</a:t>
            </a:r>
            <a:r>
              <a:rPr lang="en-US" sz="1200" dirty="0"/>
              <a:t> </a:t>
            </a:r>
            <a:r>
              <a:rPr lang="en-US" sz="1200" dirty="0" err="1"/>
              <a:t>styrings</a:t>
            </a:r>
            <a:r>
              <a:rPr lang="en-US" sz="1200" dirty="0"/>
              <a:t>-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kontrollsystemer</a:t>
            </a:r>
            <a:r>
              <a:rPr lang="en-US" sz="1200" dirty="0"/>
              <a:t> </a:t>
            </a:r>
            <a:r>
              <a:rPr lang="en-US" sz="1200" dirty="0" err="1"/>
              <a:t>slik</a:t>
            </a:r>
            <a:r>
              <a:rPr lang="en-US" sz="1200" dirty="0"/>
              <a:t> at </a:t>
            </a:r>
            <a:r>
              <a:rPr lang="en-US" sz="1200" dirty="0" err="1"/>
              <a:t>fastsatte</a:t>
            </a:r>
            <a:r>
              <a:rPr lang="en-US" sz="1200" dirty="0"/>
              <a:t> </a:t>
            </a:r>
            <a:r>
              <a:rPr lang="en-US" sz="1200" dirty="0" err="1"/>
              <a:t>mål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resultatkrav</a:t>
            </a:r>
            <a:r>
              <a:rPr lang="en-US" sz="1200" dirty="0"/>
              <a:t> </a:t>
            </a:r>
            <a:r>
              <a:rPr lang="en-US" sz="1200" dirty="0" err="1"/>
              <a:t>kan</a:t>
            </a:r>
            <a:r>
              <a:rPr lang="en-US" sz="1200" dirty="0"/>
              <a:t> </a:t>
            </a:r>
            <a:r>
              <a:rPr lang="en-US" sz="1200" dirty="0" err="1"/>
              <a:t>følges</a:t>
            </a:r>
            <a:r>
              <a:rPr lang="en-US" sz="1200" dirty="0"/>
              <a:t> </a:t>
            </a:r>
            <a:r>
              <a:rPr lang="en-US" sz="1200" dirty="0" err="1"/>
              <a:t>opp</a:t>
            </a:r>
            <a:r>
              <a:rPr lang="en-US" sz="1200" dirty="0"/>
              <a:t>, </a:t>
            </a:r>
            <a:r>
              <a:rPr lang="en-US" sz="1200" dirty="0" err="1"/>
              <a:t>ressursbruken</a:t>
            </a:r>
            <a:r>
              <a:rPr lang="en-US" sz="1200" dirty="0"/>
              <a:t> er </a:t>
            </a:r>
            <a:r>
              <a:rPr lang="en-US" sz="1200" dirty="0" err="1"/>
              <a:t>effektiv</a:t>
            </a:r>
            <a:r>
              <a:rPr lang="en-US" sz="1200" dirty="0"/>
              <a:t>, </a:t>
            </a:r>
            <a:r>
              <a:rPr lang="en-US" sz="1200" dirty="0" err="1"/>
              <a:t>rapporteringen</a:t>
            </a:r>
            <a:r>
              <a:rPr lang="en-US" sz="1200" dirty="0"/>
              <a:t> er </a:t>
            </a:r>
            <a:r>
              <a:rPr lang="en-US" sz="1200" dirty="0" err="1"/>
              <a:t>pålitelig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at </a:t>
            </a:r>
            <a:r>
              <a:rPr lang="en-US" sz="1200" dirty="0" err="1"/>
              <a:t>institusjonen</a:t>
            </a:r>
            <a:r>
              <a:rPr lang="en-US" sz="1200" dirty="0"/>
              <a:t> drives i </a:t>
            </a:r>
            <a:r>
              <a:rPr lang="en-US" sz="1200" dirty="0" err="1"/>
              <a:t>samsvar</a:t>
            </a:r>
            <a:r>
              <a:rPr lang="en-US" sz="1200" dirty="0"/>
              <a:t> med </a:t>
            </a:r>
            <a:r>
              <a:rPr lang="en-US" sz="1200" dirty="0" err="1"/>
              <a:t>gjeldende</a:t>
            </a:r>
            <a:r>
              <a:rPr lang="en-US" sz="1200" dirty="0"/>
              <a:t> lover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regler</a:t>
            </a:r>
            <a:r>
              <a:rPr lang="en-US" sz="1200" dirty="0"/>
              <a:t> (</a:t>
            </a:r>
            <a:r>
              <a:rPr lang="en-US" sz="1200" dirty="0" err="1"/>
              <a:t>internkontroll</a:t>
            </a:r>
            <a:r>
              <a:rPr lang="en-US" sz="1200" dirty="0"/>
              <a:t>) </a:t>
            </a:r>
          </a:p>
          <a:p>
            <a:pPr marL="243411" indent="-243411">
              <a:lnSpc>
                <a:spcPct val="140000"/>
              </a:lnSpc>
              <a:tabLst>
                <a:tab pos="243411" algn="l"/>
              </a:tabLst>
            </a:pPr>
            <a:r>
              <a:rPr lang="en-US" sz="1200" dirty="0" err="1"/>
              <a:t>har</a:t>
            </a:r>
            <a:r>
              <a:rPr lang="en-US" sz="1200" dirty="0"/>
              <a:t> </a:t>
            </a:r>
            <a:r>
              <a:rPr lang="en-US" sz="1200" dirty="0" err="1"/>
              <a:t>ansvar</a:t>
            </a:r>
            <a:r>
              <a:rPr lang="en-US" sz="1200" dirty="0"/>
              <a:t> for </a:t>
            </a:r>
            <a:r>
              <a:rPr lang="en-US" sz="1200" dirty="0" err="1"/>
              <a:t>ansettelsesprosesser</a:t>
            </a:r>
            <a:r>
              <a:rPr lang="en-US" sz="1200" dirty="0"/>
              <a:t> ved instituttet </a:t>
            </a:r>
            <a:r>
              <a:rPr lang="en-US" sz="1200" dirty="0" err="1"/>
              <a:t>gjennom</a:t>
            </a:r>
            <a:r>
              <a:rPr lang="en-US" sz="1200" dirty="0"/>
              <a:t> å </a:t>
            </a:r>
            <a:r>
              <a:rPr lang="en-US" sz="1200" dirty="0" err="1"/>
              <a:t>lede</a:t>
            </a:r>
            <a:r>
              <a:rPr lang="en-US" sz="1200" dirty="0"/>
              <a:t> </a:t>
            </a:r>
            <a:r>
              <a:rPr lang="en-US" sz="1200" dirty="0" err="1"/>
              <a:t>rekrutteringsprosesser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innstille</a:t>
            </a:r>
            <a:r>
              <a:rPr lang="en-US" sz="1200" dirty="0"/>
              <a:t> </a:t>
            </a:r>
            <a:r>
              <a:rPr lang="en-US" sz="1200" dirty="0" err="1"/>
              <a:t>kandidater</a:t>
            </a:r>
            <a:r>
              <a:rPr lang="en-US" sz="1200" dirty="0"/>
              <a:t> </a:t>
            </a:r>
          </a:p>
          <a:p>
            <a:pPr marL="243411" indent="-243411">
              <a:lnSpc>
                <a:spcPct val="140000"/>
              </a:lnSpc>
              <a:tabLst>
                <a:tab pos="243411" algn="l"/>
              </a:tabLst>
            </a:pP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bidra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å </a:t>
            </a:r>
            <a:r>
              <a:rPr lang="en-US" sz="1200" dirty="0" err="1"/>
              <a:t>skape</a:t>
            </a:r>
            <a:r>
              <a:rPr lang="en-US" sz="1200" dirty="0"/>
              <a:t> et </a:t>
            </a:r>
            <a:r>
              <a:rPr lang="en-US" sz="1200" dirty="0" err="1"/>
              <a:t>likestilt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mangfoldig</a:t>
            </a:r>
            <a:r>
              <a:rPr lang="en-US" sz="1200" dirty="0"/>
              <a:t> </a:t>
            </a:r>
            <a:r>
              <a:rPr lang="en-US" sz="1200" dirty="0" err="1"/>
              <a:t>universitet</a:t>
            </a:r>
            <a:r>
              <a:rPr lang="en-US" sz="12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293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DCFBD7-5612-480F-BED3-7820176A5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B3EB881-C5C4-4EE3-A83B-AF266FDE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26" y="1530660"/>
            <a:ext cx="3899982" cy="383857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kern="1200" cap="none" spc="0" baseline="0" noProof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Nestleder</a:t>
            </a:r>
            <a:r>
              <a:rPr lang="en-US" kern="1200" cap="none" spc="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cap="none" spc="0" baseline="0" noProof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forskning</a:t>
            </a:r>
            <a:endParaRPr lang="en-US" kern="1200" cap="none" spc="0" baseline="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093493-446B-45A4-9D25-97A096BDF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554357" y="402322"/>
            <a:ext cx="641183" cy="1069728"/>
            <a:chOff x="6484112" y="2967038"/>
            <a:chExt cx="641183" cy="10697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5290F66-CF0B-44A8-98F9-67989433E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8" name="Freeform 68">
                <a:extLst>
                  <a:ext uri="{FF2B5EF4-FFF2-40B4-BE49-F238E27FC236}">
                    <a16:creationId xmlns:a16="http://schemas.microsoft.com/office/drawing/2014/main" id="{B1EC4FC7-CA30-496A-A81F-23F077FC31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69">
                <a:extLst>
                  <a:ext uri="{FF2B5EF4-FFF2-40B4-BE49-F238E27FC236}">
                    <a16:creationId xmlns:a16="http://schemas.microsoft.com/office/drawing/2014/main" id="{5D6D0395-600E-4B20-8F30-0AEE77B5E7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70">
                <a:extLst>
                  <a:ext uri="{FF2B5EF4-FFF2-40B4-BE49-F238E27FC236}">
                    <a16:creationId xmlns:a16="http://schemas.microsoft.com/office/drawing/2014/main" id="{FF4B76F2-9796-41F3-B9E3-83F7B60DD4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CEC35DC-9637-4964-84AC-F26B998A5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DBDE4896-1B60-4B58-9194-5253D8C352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59C17307-B18A-4106-97D9-D516369BA6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70">
                <a:extLst>
                  <a:ext uri="{FF2B5EF4-FFF2-40B4-BE49-F238E27FC236}">
                    <a16:creationId xmlns:a16="http://schemas.microsoft.com/office/drawing/2014/main" id="{141D9497-DF71-477C-BFC8-AE0D408BA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F703F4-243C-4517-80DA-7AC36B7D9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159000"/>
            <a:ext cx="0" cy="540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90AD1BE-EA66-4E99-BDB1-96555930F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7059" y="-35756"/>
            <a:ext cx="7181849" cy="5981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800" b="1" dirty="0" err="1"/>
              <a:t>Ansvarsområder</a:t>
            </a:r>
            <a:endParaRPr lang="en-US" sz="1800" b="1" dirty="0"/>
          </a:p>
          <a:p>
            <a:pPr>
              <a:lnSpc>
                <a:spcPct val="140000"/>
              </a:lnSpc>
            </a:pPr>
            <a:r>
              <a:rPr lang="en-US" sz="1800" dirty="0" err="1"/>
              <a:t>Ansvarlig</a:t>
            </a:r>
            <a:r>
              <a:rPr lang="en-US" sz="1800" dirty="0"/>
              <a:t> for </a:t>
            </a:r>
            <a:r>
              <a:rPr lang="en-US" sz="1800" dirty="0" err="1"/>
              <a:t>forskningskvalitet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forskningsstrategi</a:t>
            </a:r>
            <a:r>
              <a:rPr lang="en-US" sz="1800" dirty="0"/>
              <a:t> ved instituttet</a:t>
            </a:r>
          </a:p>
          <a:p>
            <a:pPr>
              <a:lnSpc>
                <a:spcPct val="140000"/>
              </a:lnSpc>
            </a:pPr>
            <a:r>
              <a:rPr lang="en-US" sz="1800" dirty="0" err="1"/>
              <a:t>Ansvarlig</a:t>
            </a:r>
            <a:r>
              <a:rPr lang="en-US" sz="1800" dirty="0"/>
              <a:t> for å </a:t>
            </a:r>
            <a:r>
              <a:rPr lang="en-US" sz="1800" dirty="0" err="1"/>
              <a:t>initiere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følge</a:t>
            </a:r>
            <a:r>
              <a:rPr lang="en-US" sz="1800" dirty="0"/>
              <a:t> </a:t>
            </a:r>
            <a:r>
              <a:rPr lang="en-US" sz="1800" dirty="0" err="1"/>
              <a:t>opp</a:t>
            </a:r>
            <a:r>
              <a:rPr lang="en-US" sz="1800" dirty="0"/>
              <a:t> </a:t>
            </a:r>
            <a:r>
              <a:rPr lang="en-US" sz="1800" dirty="0" err="1"/>
              <a:t>tverrfaglig</a:t>
            </a:r>
            <a:r>
              <a:rPr lang="en-US" sz="1800" dirty="0"/>
              <a:t> </a:t>
            </a:r>
            <a:r>
              <a:rPr lang="en-US" sz="1800" dirty="0" err="1"/>
              <a:t>forskningssamarbeid</a:t>
            </a:r>
            <a:r>
              <a:rPr lang="en-US" sz="1800" dirty="0"/>
              <a:t> </a:t>
            </a:r>
          </a:p>
          <a:p>
            <a:pPr>
              <a:lnSpc>
                <a:spcPct val="140000"/>
              </a:lnSpc>
            </a:pPr>
            <a:r>
              <a:rPr lang="en-US" sz="1800" dirty="0" err="1"/>
              <a:t>Ansvarlig</a:t>
            </a:r>
            <a:r>
              <a:rPr lang="en-US" sz="1800" dirty="0"/>
              <a:t> for </a:t>
            </a:r>
            <a:r>
              <a:rPr lang="en-US" sz="1800" dirty="0" err="1"/>
              <a:t>kvalitet</a:t>
            </a:r>
            <a:r>
              <a:rPr lang="en-US" sz="1800" dirty="0"/>
              <a:t> i </a:t>
            </a:r>
            <a:r>
              <a:rPr lang="en-US" sz="1800" dirty="0" err="1"/>
              <a:t>forskerutdanningen</a:t>
            </a:r>
            <a:r>
              <a:rPr lang="en-US" sz="1800" dirty="0"/>
              <a:t> ved instituttet</a:t>
            </a:r>
          </a:p>
          <a:p>
            <a:pPr>
              <a:lnSpc>
                <a:spcPct val="140000"/>
              </a:lnSpc>
            </a:pPr>
            <a:r>
              <a:rPr lang="en-US" sz="1800" dirty="0" err="1"/>
              <a:t>Inngå</a:t>
            </a:r>
            <a:r>
              <a:rPr lang="en-US" sz="1800" dirty="0"/>
              <a:t> i </a:t>
            </a:r>
            <a:r>
              <a:rPr lang="en-US" sz="1800" dirty="0" err="1"/>
              <a:t>instituttets</a:t>
            </a:r>
            <a:r>
              <a:rPr lang="en-US" sz="1800" dirty="0"/>
              <a:t> </a:t>
            </a:r>
            <a:r>
              <a:rPr lang="en-US" sz="1800" dirty="0" err="1"/>
              <a:t>daglige</a:t>
            </a:r>
            <a:r>
              <a:rPr lang="en-US" sz="1800" dirty="0"/>
              <a:t> </a:t>
            </a:r>
            <a:r>
              <a:rPr lang="en-US" sz="1800" dirty="0" err="1"/>
              <a:t>ledelse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/>
              <a:t>Lede </a:t>
            </a:r>
            <a:r>
              <a:rPr lang="en-US" sz="1800" dirty="0" err="1"/>
              <a:t>instituttets</a:t>
            </a:r>
            <a:r>
              <a:rPr lang="en-US" sz="1800" dirty="0"/>
              <a:t> </a:t>
            </a:r>
            <a:r>
              <a:rPr lang="en-US" sz="1800" dirty="0" err="1"/>
              <a:t>forskningsutvalg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/>
              <a:t>Delta i </a:t>
            </a:r>
            <a:r>
              <a:rPr lang="en-US" sz="1800" dirty="0" err="1"/>
              <a:t>fakultetets</a:t>
            </a:r>
            <a:r>
              <a:rPr lang="en-US" sz="1800" dirty="0"/>
              <a:t> </a:t>
            </a:r>
            <a:r>
              <a:rPr lang="en-US" sz="1800" dirty="0" err="1"/>
              <a:t>forskningsutvalg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bidra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å </a:t>
            </a:r>
            <a:r>
              <a:rPr lang="en-US" sz="1800" dirty="0" err="1"/>
              <a:t>styrke</a:t>
            </a:r>
            <a:r>
              <a:rPr lang="en-US" sz="1800" dirty="0"/>
              <a:t> </a:t>
            </a:r>
            <a:r>
              <a:rPr lang="en-US" sz="1800" dirty="0" err="1"/>
              <a:t>forskningskapasitet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kvalitet</a:t>
            </a:r>
            <a:r>
              <a:rPr lang="en-US" sz="1800" dirty="0"/>
              <a:t> ved </a:t>
            </a:r>
            <a:r>
              <a:rPr lang="en-US" sz="1800" dirty="0" err="1"/>
              <a:t>fakultetet</a:t>
            </a:r>
            <a:endParaRPr lang="en-US" sz="1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5013FF-CA42-4E11-9C84-9B450958B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4900460" y="5368081"/>
            <a:ext cx="641183" cy="1069728"/>
            <a:chOff x="6484112" y="2967038"/>
            <a:chExt cx="641183" cy="106972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2AE2C0-471F-463F-81AD-036775172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0" name="Freeform 68">
                <a:extLst>
                  <a:ext uri="{FF2B5EF4-FFF2-40B4-BE49-F238E27FC236}">
                    <a16:creationId xmlns:a16="http://schemas.microsoft.com/office/drawing/2014/main" id="{86AC4227-904F-4DAA-8EB3-AA15045E61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9">
                <a:extLst>
                  <a:ext uri="{FF2B5EF4-FFF2-40B4-BE49-F238E27FC236}">
                    <a16:creationId xmlns:a16="http://schemas.microsoft.com/office/drawing/2014/main" id="{A9C558C0-0AE1-4345-9661-C1F771AF8C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70">
                <a:extLst>
                  <a:ext uri="{FF2B5EF4-FFF2-40B4-BE49-F238E27FC236}">
                    <a16:creationId xmlns:a16="http://schemas.microsoft.com/office/drawing/2014/main" id="{70FD5E86-918D-4F6B-A6B2-DB8A113D46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11235B7-14E2-4FFE-92E8-58F11DE11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27" name="Freeform 68">
                <a:extLst>
                  <a:ext uri="{FF2B5EF4-FFF2-40B4-BE49-F238E27FC236}">
                    <a16:creationId xmlns:a16="http://schemas.microsoft.com/office/drawing/2014/main" id="{8520057A-9BA7-4A16-B939-D2BD2EEB3A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9">
                <a:extLst>
                  <a:ext uri="{FF2B5EF4-FFF2-40B4-BE49-F238E27FC236}">
                    <a16:creationId xmlns:a16="http://schemas.microsoft.com/office/drawing/2014/main" id="{9541235C-1F48-4100-872C-24CECB3B9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70">
                <a:extLst>
                  <a:ext uri="{FF2B5EF4-FFF2-40B4-BE49-F238E27FC236}">
                    <a16:creationId xmlns:a16="http://schemas.microsoft.com/office/drawing/2014/main" id="{24D640F2-8B18-48D4-9845-20F0A8CA5C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936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21F47C-76D6-4439-BDFC-5F5E467E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5926"/>
            <a:ext cx="3531600" cy="2483074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kern="1200" cap="none" spc="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Nestleder utdanning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4B0D42E-C4A8-4D77-A083-BA7A9DA5F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9593" y="935999"/>
            <a:ext cx="6352408" cy="51870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1700" b="1" dirty="0" err="1"/>
              <a:t>Ansvarsområder</a:t>
            </a:r>
            <a:endParaRPr lang="en-US" sz="1700" dirty="0"/>
          </a:p>
          <a:p>
            <a:pPr>
              <a:lnSpc>
                <a:spcPct val="140000"/>
              </a:lnSpc>
            </a:pPr>
            <a:r>
              <a:rPr lang="en-US" sz="1700" dirty="0" err="1"/>
              <a:t>Ansvarlig</a:t>
            </a:r>
            <a:r>
              <a:rPr lang="en-US" sz="1700" dirty="0"/>
              <a:t> for </a:t>
            </a:r>
            <a:r>
              <a:rPr lang="en-US" sz="1700" dirty="0" err="1"/>
              <a:t>emne</a:t>
            </a:r>
            <a:r>
              <a:rPr lang="en-US" sz="1700" dirty="0"/>
              <a:t>-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undervisningskvalitet</a:t>
            </a:r>
            <a:r>
              <a:rPr lang="en-US" sz="1700" dirty="0"/>
              <a:t> ved instituttet</a:t>
            </a:r>
          </a:p>
          <a:p>
            <a:pPr>
              <a:lnSpc>
                <a:spcPct val="140000"/>
              </a:lnSpc>
            </a:pPr>
            <a:r>
              <a:rPr lang="en-US" sz="1700" dirty="0" err="1"/>
              <a:t>Ansvarlig</a:t>
            </a:r>
            <a:r>
              <a:rPr lang="en-US" sz="1700" dirty="0"/>
              <a:t> for </a:t>
            </a:r>
            <a:r>
              <a:rPr lang="en-US" sz="1700" dirty="0" err="1"/>
              <a:t>utdanningsstrategi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emneporteføljen</a:t>
            </a:r>
            <a:endParaRPr lang="en-US" sz="1700" dirty="0"/>
          </a:p>
          <a:p>
            <a:pPr>
              <a:lnSpc>
                <a:spcPct val="140000"/>
              </a:lnSpc>
            </a:pPr>
            <a:r>
              <a:rPr lang="en-US" sz="1700" dirty="0" err="1"/>
              <a:t>Ansvarlig</a:t>
            </a:r>
            <a:r>
              <a:rPr lang="en-US" sz="1700" dirty="0"/>
              <a:t> for </a:t>
            </a:r>
            <a:r>
              <a:rPr lang="en-US" sz="1700" dirty="0" err="1"/>
              <a:t>dialogen</a:t>
            </a:r>
            <a:r>
              <a:rPr lang="en-US" sz="1700" dirty="0"/>
              <a:t> med </a:t>
            </a:r>
            <a:r>
              <a:rPr lang="en-US" sz="1700" dirty="0" err="1"/>
              <a:t>studieprogramrådsledere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studieprogramansvarlige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representerer</a:t>
            </a:r>
            <a:r>
              <a:rPr lang="en-US" sz="1700" dirty="0"/>
              <a:t> instituttet i </a:t>
            </a:r>
            <a:r>
              <a:rPr lang="en-US" sz="1700" dirty="0" err="1"/>
              <a:t>relevante</a:t>
            </a:r>
            <a:r>
              <a:rPr lang="en-US" sz="1700" dirty="0"/>
              <a:t> </a:t>
            </a:r>
            <a:r>
              <a:rPr lang="en-US" sz="1700" dirty="0" err="1"/>
              <a:t>studieprogramråd</a:t>
            </a:r>
            <a:endParaRPr lang="en-US" sz="1700" dirty="0"/>
          </a:p>
          <a:p>
            <a:pPr>
              <a:lnSpc>
                <a:spcPct val="140000"/>
              </a:lnSpc>
            </a:pPr>
            <a:r>
              <a:rPr lang="en-US" sz="1700" dirty="0" err="1"/>
              <a:t>Inngå</a:t>
            </a:r>
            <a:r>
              <a:rPr lang="en-US" sz="1700" dirty="0"/>
              <a:t> i </a:t>
            </a:r>
            <a:r>
              <a:rPr lang="en-US" sz="1700" dirty="0" err="1"/>
              <a:t>instituttets</a:t>
            </a:r>
            <a:r>
              <a:rPr lang="en-US" sz="1700" dirty="0"/>
              <a:t> </a:t>
            </a:r>
            <a:r>
              <a:rPr lang="en-US" sz="1700" dirty="0" err="1"/>
              <a:t>daglige</a:t>
            </a:r>
            <a:r>
              <a:rPr lang="en-US" sz="1700" dirty="0"/>
              <a:t> </a:t>
            </a:r>
            <a:r>
              <a:rPr lang="en-US" sz="1700" dirty="0" err="1"/>
              <a:t>ledelse</a:t>
            </a:r>
            <a:endParaRPr lang="en-US" sz="1700" dirty="0"/>
          </a:p>
          <a:p>
            <a:pPr>
              <a:lnSpc>
                <a:spcPct val="140000"/>
              </a:lnSpc>
            </a:pPr>
            <a:r>
              <a:rPr lang="en-US" sz="1700" dirty="0"/>
              <a:t>Delta i </a:t>
            </a:r>
            <a:r>
              <a:rPr lang="en-US" sz="1700" dirty="0" err="1"/>
              <a:t>fakultetets</a:t>
            </a:r>
            <a:r>
              <a:rPr lang="en-US" sz="1700" dirty="0"/>
              <a:t> </a:t>
            </a:r>
            <a:r>
              <a:rPr lang="en-US" sz="1700" dirty="0" err="1"/>
              <a:t>studieutvalg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i </a:t>
            </a:r>
            <a:r>
              <a:rPr lang="en-US" sz="1700" dirty="0" err="1"/>
              <a:t>utvikling</a:t>
            </a:r>
            <a:r>
              <a:rPr lang="en-US" sz="1700" dirty="0"/>
              <a:t> av </a:t>
            </a:r>
            <a:r>
              <a:rPr lang="en-US" sz="1700" dirty="0" err="1"/>
              <a:t>fakultetets</a:t>
            </a:r>
            <a:r>
              <a:rPr lang="en-US" sz="1700" dirty="0"/>
              <a:t> </a:t>
            </a:r>
            <a:r>
              <a:rPr lang="en-US" sz="1700" dirty="0" err="1"/>
              <a:t>studieprogrammer</a:t>
            </a:r>
            <a:endParaRPr lang="en-US" sz="1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723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2EE047-566C-48D4-9F44-4BB3B58F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F6B41-B1AA-4572-A042-86403FFC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88" y="945926"/>
            <a:ext cx="3531600" cy="2483074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kern="1200" cap="none" spc="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Fagenhetsleder</a:t>
            </a:r>
            <a:endParaRPr lang="en-US" kern="1200" cap="none" spc="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E9054-FA1F-49BE-B5E4-BF9D1DB35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085" y="196770"/>
            <a:ext cx="7877748" cy="635450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140000"/>
              </a:lnSpc>
              <a:spcAft>
                <a:spcPts val="800"/>
              </a:spcAft>
              <a:buNone/>
            </a:pPr>
            <a:r>
              <a:rPr lang="en-US" sz="1600" b="1" dirty="0" err="1"/>
              <a:t>Fagenhetsleder</a:t>
            </a:r>
            <a:r>
              <a:rPr lang="en-US" sz="1600" b="1" dirty="0"/>
              <a:t> </a:t>
            </a:r>
            <a:r>
              <a:rPr lang="en-US" sz="1600" b="1" dirty="0" err="1"/>
              <a:t>skal</a:t>
            </a:r>
            <a:r>
              <a:rPr lang="en-US" sz="1600" b="1" dirty="0"/>
              <a:t> </a:t>
            </a:r>
            <a:r>
              <a:rPr lang="en-US" sz="1600" b="1" dirty="0" err="1"/>
              <a:t>fremme</a:t>
            </a:r>
            <a:r>
              <a:rPr lang="en-US" sz="1600" b="1" dirty="0"/>
              <a:t> </a:t>
            </a:r>
            <a:r>
              <a:rPr lang="en-US" sz="1600" b="1" dirty="0" err="1"/>
              <a:t>prestasjonen</a:t>
            </a:r>
            <a:r>
              <a:rPr lang="en-US" sz="1600" b="1" dirty="0"/>
              <a:t> </a:t>
            </a:r>
            <a:r>
              <a:rPr lang="en-US" sz="1600" b="1" dirty="0" err="1"/>
              <a:t>til</a:t>
            </a:r>
            <a:r>
              <a:rPr lang="en-US" sz="1600" b="1" dirty="0"/>
              <a:t> </a:t>
            </a:r>
            <a:r>
              <a:rPr lang="en-US" sz="1600" b="1" dirty="0" err="1"/>
              <a:t>fagenheten</a:t>
            </a:r>
            <a:r>
              <a:rPr lang="en-US" sz="1600" b="1" dirty="0"/>
              <a:t> </a:t>
            </a:r>
            <a:r>
              <a:rPr lang="en-US" sz="1600" b="1" dirty="0" err="1"/>
              <a:t>og</a:t>
            </a:r>
            <a:r>
              <a:rPr lang="en-US" sz="1600" b="1" dirty="0"/>
              <a:t> </a:t>
            </a:r>
            <a:r>
              <a:rPr lang="en-US" sz="1600" b="1" dirty="0" err="1"/>
              <a:t>har</a:t>
            </a:r>
            <a:r>
              <a:rPr lang="en-US" sz="1600" b="1" dirty="0"/>
              <a:t> et </a:t>
            </a:r>
            <a:r>
              <a:rPr lang="en-US" sz="1600" b="1" dirty="0" err="1"/>
              <a:t>delegert</a:t>
            </a:r>
            <a:r>
              <a:rPr lang="en-US" sz="1600" b="1" dirty="0"/>
              <a:t> </a:t>
            </a:r>
            <a:r>
              <a:rPr lang="en-US" sz="1600" b="1" dirty="0" err="1"/>
              <a:t>ansvar</a:t>
            </a:r>
            <a:r>
              <a:rPr lang="en-US" sz="1600" b="1" dirty="0"/>
              <a:t> fra </a:t>
            </a:r>
            <a:r>
              <a:rPr lang="en-US" sz="1600" b="1" dirty="0" err="1"/>
              <a:t>instituttleder</a:t>
            </a:r>
            <a:r>
              <a:rPr lang="en-US" sz="1600" b="1" dirty="0"/>
              <a:t>.</a:t>
            </a:r>
          </a:p>
          <a:p>
            <a:pPr marL="0" indent="0">
              <a:lnSpc>
                <a:spcPct val="140000"/>
              </a:lnSpc>
              <a:spcAft>
                <a:spcPts val="800"/>
              </a:spcAft>
              <a:buNone/>
            </a:pPr>
            <a:endParaRPr lang="en-US" sz="1600" b="1" dirty="0"/>
          </a:p>
          <a:p>
            <a:pPr>
              <a:lnSpc>
                <a:spcPct val="140000"/>
              </a:lnSpc>
              <a:spcBef>
                <a:spcPts val="800"/>
              </a:spcBef>
            </a:pPr>
            <a:r>
              <a:rPr lang="en-US" sz="1600" dirty="0" err="1"/>
              <a:t>Bidra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instituttets</a:t>
            </a:r>
            <a:r>
              <a:rPr lang="en-US" sz="1600" dirty="0"/>
              <a:t> </a:t>
            </a:r>
            <a:r>
              <a:rPr lang="en-US" sz="1600" dirty="0" err="1"/>
              <a:t>daglige</a:t>
            </a:r>
            <a:r>
              <a:rPr lang="en-US" sz="1600" dirty="0"/>
              <a:t> drift, </a:t>
            </a:r>
            <a:r>
              <a:rPr lang="en-US" sz="1600" dirty="0" err="1"/>
              <a:t>faglige</a:t>
            </a:r>
            <a:r>
              <a:rPr lang="en-US" sz="1600" dirty="0"/>
              <a:t> </a:t>
            </a:r>
            <a:r>
              <a:rPr lang="en-US" sz="1600" dirty="0" err="1"/>
              <a:t>utvikling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strategiske</a:t>
            </a:r>
            <a:r>
              <a:rPr lang="en-US" sz="1600" dirty="0"/>
              <a:t> </a:t>
            </a:r>
            <a:r>
              <a:rPr lang="en-US" sz="1600" dirty="0" err="1"/>
              <a:t>arbeid</a:t>
            </a:r>
            <a:r>
              <a:rPr lang="en-US" sz="1600" dirty="0"/>
              <a:t> </a:t>
            </a:r>
          </a:p>
          <a:p>
            <a:pPr>
              <a:lnSpc>
                <a:spcPct val="140000"/>
              </a:lnSpc>
              <a:spcBef>
                <a:spcPts val="800"/>
              </a:spcBef>
            </a:pPr>
            <a:r>
              <a:rPr lang="en-US" sz="1600" dirty="0" err="1"/>
              <a:t>Videreutvikle</a:t>
            </a:r>
            <a:r>
              <a:rPr lang="en-US" sz="1600" dirty="0"/>
              <a:t> </a:t>
            </a:r>
            <a:r>
              <a:rPr lang="en-US" sz="1600" dirty="0" err="1"/>
              <a:t>aktiviteten</a:t>
            </a:r>
            <a:r>
              <a:rPr lang="en-US" sz="1600" dirty="0"/>
              <a:t> ved </a:t>
            </a:r>
            <a:r>
              <a:rPr lang="en-US" sz="1600" dirty="0" err="1"/>
              <a:t>fagenheten</a:t>
            </a:r>
            <a:r>
              <a:rPr lang="en-US" sz="1600" dirty="0"/>
              <a:t> i </a:t>
            </a:r>
            <a:r>
              <a:rPr lang="en-US" sz="1600" dirty="0" err="1"/>
              <a:t>tråd</a:t>
            </a:r>
            <a:r>
              <a:rPr lang="en-US" sz="1600" dirty="0"/>
              <a:t> med NTNUs, </a:t>
            </a:r>
            <a:r>
              <a:rPr lang="en-US" sz="1600" dirty="0" err="1"/>
              <a:t>fakultetets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instituttets</a:t>
            </a:r>
            <a:r>
              <a:rPr lang="en-US" sz="1600" dirty="0"/>
              <a:t> </a:t>
            </a:r>
            <a:r>
              <a:rPr lang="en-US" sz="1600" dirty="0" err="1"/>
              <a:t>strategier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handlingsplaner</a:t>
            </a:r>
            <a:r>
              <a:rPr lang="en-US" sz="1600" dirty="0"/>
              <a:t> </a:t>
            </a:r>
          </a:p>
          <a:p>
            <a:pPr>
              <a:lnSpc>
                <a:spcPct val="140000"/>
              </a:lnSpc>
              <a:spcBef>
                <a:spcPts val="800"/>
              </a:spcBef>
            </a:pPr>
            <a:r>
              <a:rPr lang="en-US" sz="1600" dirty="0" err="1"/>
              <a:t>Tilrettelegge</a:t>
            </a:r>
            <a:r>
              <a:rPr lang="en-US" sz="1600" dirty="0"/>
              <a:t> for </a:t>
            </a:r>
            <a:r>
              <a:rPr lang="en-US" sz="1600" dirty="0" err="1"/>
              <a:t>gode</a:t>
            </a:r>
            <a:r>
              <a:rPr lang="en-US" sz="1600" dirty="0"/>
              <a:t> </a:t>
            </a:r>
            <a:r>
              <a:rPr lang="en-US" sz="1600" dirty="0" err="1"/>
              <a:t>medvirkningsprosesser</a:t>
            </a:r>
            <a:r>
              <a:rPr lang="en-US" sz="1600" dirty="0"/>
              <a:t> </a:t>
            </a:r>
            <a:r>
              <a:rPr lang="en-US" sz="1600" dirty="0" err="1"/>
              <a:t>gjennom</a:t>
            </a:r>
            <a:r>
              <a:rPr lang="en-US" sz="1600" dirty="0"/>
              <a:t> å </a:t>
            </a:r>
            <a:r>
              <a:rPr lang="en-US" sz="1600" dirty="0" err="1"/>
              <a:t>arrangere</a:t>
            </a:r>
            <a:r>
              <a:rPr lang="en-US" sz="1600" dirty="0"/>
              <a:t> </a:t>
            </a:r>
            <a:r>
              <a:rPr lang="en-US" sz="1600" dirty="0" err="1"/>
              <a:t>møter</a:t>
            </a:r>
            <a:r>
              <a:rPr lang="en-US" sz="1600" dirty="0"/>
              <a:t> i </a:t>
            </a:r>
            <a:r>
              <a:rPr lang="en-US" sz="1600" dirty="0" err="1"/>
              <a:t>fagenheten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sørge</a:t>
            </a:r>
            <a:r>
              <a:rPr lang="en-US" sz="1600" dirty="0"/>
              <a:t> for </a:t>
            </a:r>
            <a:r>
              <a:rPr lang="en-US" sz="1600" dirty="0" err="1"/>
              <a:t>nødvendig</a:t>
            </a:r>
            <a:r>
              <a:rPr lang="en-US" sz="1600" dirty="0"/>
              <a:t> </a:t>
            </a:r>
            <a:r>
              <a:rPr lang="en-US" sz="1600" dirty="0" err="1"/>
              <a:t>informasjon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enhetens</a:t>
            </a:r>
            <a:r>
              <a:rPr lang="en-US" sz="1600" dirty="0"/>
              <a:t> </a:t>
            </a:r>
            <a:r>
              <a:rPr lang="en-US" sz="1600" dirty="0" err="1"/>
              <a:t>medarbeidere</a:t>
            </a:r>
            <a:endParaRPr lang="en-US" sz="1600" dirty="0"/>
          </a:p>
          <a:p>
            <a:pPr>
              <a:lnSpc>
                <a:spcPct val="140000"/>
              </a:lnSpc>
              <a:spcBef>
                <a:spcPts val="800"/>
              </a:spcBef>
            </a:pPr>
            <a:r>
              <a:rPr lang="en-US" sz="1600" dirty="0" err="1"/>
              <a:t>Følge</a:t>
            </a:r>
            <a:r>
              <a:rPr lang="en-US" sz="1600" dirty="0"/>
              <a:t> </a:t>
            </a:r>
            <a:r>
              <a:rPr lang="en-US" sz="1600" dirty="0" err="1"/>
              <a:t>opp</a:t>
            </a:r>
            <a:r>
              <a:rPr lang="en-US" sz="1600" dirty="0"/>
              <a:t> </a:t>
            </a:r>
            <a:r>
              <a:rPr lang="en-US" sz="1600" dirty="0" err="1"/>
              <a:t>medarbeidere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deres</a:t>
            </a:r>
            <a:r>
              <a:rPr lang="en-US" sz="1600" dirty="0"/>
              <a:t> </a:t>
            </a:r>
            <a:r>
              <a:rPr lang="en-US" sz="1600" dirty="0" err="1"/>
              <a:t>utviklingsplaner</a:t>
            </a:r>
            <a:r>
              <a:rPr lang="en-US" sz="1600" dirty="0"/>
              <a:t> </a:t>
            </a:r>
            <a:r>
              <a:rPr lang="en-US" sz="1600" dirty="0" err="1"/>
              <a:t>både</a:t>
            </a:r>
            <a:r>
              <a:rPr lang="en-US" sz="1600" dirty="0"/>
              <a:t> i det </a:t>
            </a:r>
            <a:r>
              <a:rPr lang="en-US" sz="1600" dirty="0" err="1"/>
              <a:t>daglige</a:t>
            </a:r>
            <a:r>
              <a:rPr lang="en-US" sz="1600" dirty="0"/>
              <a:t>, ved å </a:t>
            </a:r>
            <a:r>
              <a:rPr lang="en-US" sz="1600" dirty="0" err="1"/>
              <a:t>gjennomføre</a:t>
            </a:r>
            <a:r>
              <a:rPr lang="en-US" sz="1600" dirty="0"/>
              <a:t> </a:t>
            </a:r>
            <a:r>
              <a:rPr lang="en-US" sz="1600" dirty="0" err="1"/>
              <a:t>medarbeidersamtaler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etablere</a:t>
            </a:r>
            <a:r>
              <a:rPr lang="en-US" sz="1600" dirty="0"/>
              <a:t> </a:t>
            </a:r>
            <a:r>
              <a:rPr lang="en-US" sz="1600" dirty="0" err="1"/>
              <a:t>utviklingsplaner</a:t>
            </a:r>
            <a:endParaRPr lang="en-US" sz="1600" dirty="0"/>
          </a:p>
          <a:p>
            <a:pPr>
              <a:lnSpc>
                <a:spcPct val="140000"/>
              </a:lnSpc>
              <a:spcBef>
                <a:spcPts val="800"/>
              </a:spcBef>
            </a:pPr>
            <a:r>
              <a:rPr lang="en-US" sz="1600" dirty="0" err="1"/>
              <a:t>Tilrettelegge</a:t>
            </a:r>
            <a:r>
              <a:rPr lang="en-US" sz="1600" dirty="0"/>
              <a:t> for </a:t>
            </a:r>
            <a:r>
              <a:rPr lang="en-US" sz="1600" dirty="0" err="1"/>
              <a:t>høy</a:t>
            </a:r>
            <a:r>
              <a:rPr lang="en-US" sz="1600" dirty="0"/>
              <a:t> </a:t>
            </a:r>
            <a:r>
              <a:rPr lang="en-US" sz="1600" dirty="0" err="1"/>
              <a:t>faglig</a:t>
            </a:r>
            <a:r>
              <a:rPr lang="en-US" sz="1600" dirty="0"/>
              <a:t> </a:t>
            </a:r>
            <a:r>
              <a:rPr lang="en-US" sz="1600" dirty="0" err="1"/>
              <a:t>kvalitet</a:t>
            </a:r>
            <a:r>
              <a:rPr lang="en-US" sz="1600" dirty="0"/>
              <a:t> i </a:t>
            </a:r>
            <a:r>
              <a:rPr lang="en-US" sz="1600" dirty="0" err="1"/>
              <a:t>fagenheten</a:t>
            </a:r>
            <a:r>
              <a:rPr lang="en-US" sz="1600" dirty="0"/>
              <a:t> </a:t>
            </a:r>
            <a:r>
              <a:rPr lang="en-US" sz="1600" dirty="0" err="1"/>
              <a:t>gjennom</a:t>
            </a:r>
            <a:r>
              <a:rPr lang="en-US" sz="1600" dirty="0"/>
              <a:t> </a:t>
            </a:r>
            <a:r>
              <a:rPr lang="en-US" sz="1600" dirty="0" err="1"/>
              <a:t>blant</a:t>
            </a:r>
            <a:r>
              <a:rPr lang="en-US" sz="1600" dirty="0"/>
              <a:t> </a:t>
            </a:r>
            <a:r>
              <a:rPr lang="en-US" sz="1600" dirty="0" err="1"/>
              <a:t>annet</a:t>
            </a:r>
            <a:r>
              <a:rPr lang="en-US" sz="1600" dirty="0"/>
              <a:t> </a:t>
            </a:r>
            <a:r>
              <a:rPr lang="en-US" sz="1600" dirty="0" err="1"/>
              <a:t>faglige</a:t>
            </a:r>
            <a:r>
              <a:rPr lang="en-US" sz="1600" dirty="0"/>
              <a:t> </a:t>
            </a:r>
            <a:r>
              <a:rPr lang="en-US" sz="1600" dirty="0" err="1"/>
              <a:t>møteplasser</a:t>
            </a:r>
            <a:r>
              <a:rPr lang="en-US" sz="1600" dirty="0"/>
              <a:t> </a:t>
            </a:r>
          </a:p>
          <a:p>
            <a:pPr>
              <a:lnSpc>
                <a:spcPct val="140000"/>
              </a:lnSpc>
              <a:spcBef>
                <a:spcPts val="800"/>
              </a:spcBef>
            </a:pPr>
            <a:r>
              <a:rPr lang="en-US" sz="1600" dirty="0" err="1"/>
              <a:t>Stimulere</a:t>
            </a:r>
            <a:r>
              <a:rPr lang="en-US" sz="1600" dirty="0"/>
              <a:t> </a:t>
            </a:r>
            <a:r>
              <a:rPr lang="en-US" sz="1600" dirty="0" err="1"/>
              <a:t>fagenhetens</a:t>
            </a:r>
            <a:r>
              <a:rPr lang="en-US" sz="1600" dirty="0"/>
              <a:t> </a:t>
            </a:r>
            <a:r>
              <a:rPr lang="en-US" sz="1600" dirty="0" err="1"/>
              <a:t>generelle</a:t>
            </a:r>
            <a:r>
              <a:rPr lang="en-US" sz="1600" dirty="0"/>
              <a:t> </a:t>
            </a:r>
            <a:r>
              <a:rPr lang="en-US" sz="1600" dirty="0" err="1"/>
              <a:t>formidlingsaktivitet</a:t>
            </a:r>
            <a:r>
              <a:rPr lang="en-US" sz="1600" dirty="0"/>
              <a:t> </a:t>
            </a:r>
          </a:p>
          <a:p>
            <a:pPr>
              <a:lnSpc>
                <a:spcPct val="140000"/>
              </a:lnSpc>
              <a:spcBef>
                <a:spcPts val="800"/>
              </a:spcBef>
            </a:pPr>
            <a:r>
              <a:rPr lang="en-US" sz="1600" dirty="0" err="1"/>
              <a:t>Bistå</a:t>
            </a:r>
            <a:r>
              <a:rPr lang="en-US" sz="1600" dirty="0"/>
              <a:t> </a:t>
            </a:r>
            <a:r>
              <a:rPr lang="en-US" sz="1600" dirty="0" err="1"/>
              <a:t>instituttleder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HMS-</a:t>
            </a:r>
            <a:r>
              <a:rPr lang="en-US" sz="1600" dirty="0" err="1"/>
              <a:t>koordinator</a:t>
            </a:r>
            <a:r>
              <a:rPr lang="en-US" sz="1600" dirty="0"/>
              <a:t> i </a:t>
            </a:r>
            <a:r>
              <a:rPr lang="en-US" sz="1600" dirty="0" err="1"/>
              <a:t>oppfølging</a:t>
            </a:r>
            <a:r>
              <a:rPr lang="en-US" sz="1600" dirty="0"/>
              <a:t> av HMS ved </a:t>
            </a:r>
            <a:r>
              <a:rPr lang="en-US" sz="1600" dirty="0" err="1"/>
              <a:t>fagenheten</a:t>
            </a:r>
            <a:r>
              <a:rPr lang="en-US" sz="1600" dirty="0"/>
              <a:t> </a:t>
            </a:r>
          </a:p>
          <a:p>
            <a:pPr>
              <a:lnSpc>
                <a:spcPct val="140000"/>
              </a:lnSpc>
              <a:spcBef>
                <a:spcPts val="800"/>
              </a:spcBef>
            </a:pPr>
            <a:r>
              <a:rPr lang="en-US" sz="1600" dirty="0"/>
              <a:t>Delta i </a:t>
            </a:r>
            <a:r>
              <a:rPr lang="en-US" sz="1600" dirty="0" err="1"/>
              <a:t>instituttets</a:t>
            </a:r>
            <a:r>
              <a:rPr lang="en-US" sz="1600" dirty="0"/>
              <a:t> </a:t>
            </a:r>
            <a:r>
              <a:rPr lang="en-US" sz="1600" dirty="0" err="1"/>
              <a:t>ledergruppe</a:t>
            </a:r>
            <a:r>
              <a:rPr lang="en-US" sz="1600" dirty="0"/>
              <a:t> </a:t>
            </a:r>
          </a:p>
          <a:p>
            <a:pPr>
              <a:lnSpc>
                <a:spcPct val="140000"/>
              </a:lnSpc>
            </a:pPr>
            <a:endParaRPr lang="en-US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8EE24C-0DEE-4852-98D1-766934BD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1119768" y="3861832"/>
            <a:ext cx="1785984" cy="2211229"/>
            <a:chOff x="3125006" y="3171595"/>
            <a:chExt cx="1785984" cy="22112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6CBEAFE-2CF0-4684-B451-EB4CC26C1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829D087-6E8C-49B4-8B14-A7322D6C9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6AD7EE-911D-452D-BB96-558319A67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30">
                <a:extLst>
                  <a:ext uri="{FF2B5EF4-FFF2-40B4-BE49-F238E27FC236}">
                    <a16:creationId xmlns:a16="http://schemas.microsoft.com/office/drawing/2014/main" id="{EFB3432A-F33E-4636-93EA-39E5DE75C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201E85ED-EC70-4C1F-ADA1-385AFA3DB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96CFCCC-96DF-4A61-9E5D-558B1B947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C78AD6F-09CE-4B30-BD5B-385DC487EF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CE9B157-EB63-48A0-9199-65F4594C1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504624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2BFD682E0AA0458F25B7017E1664AB" ma:contentTypeVersion="17" ma:contentTypeDescription="Opprett et nytt dokument." ma:contentTypeScope="" ma:versionID="43c2548d0960b40136b36677604102bf">
  <xsd:schema xmlns:xsd="http://www.w3.org/2001/XMLSchema" xmlns:xs="http://www.w3.org/2001/XMLSchema" xmlns:p="http://schemas.microsoft.com/office/2006/metadata/properties" xmlns:ns2="cfa66c1f-113f-495e-a360-2de988d994c9" xmlns:ns3="16a1d6fb-df71-47dc-b60a-851671d836da" targetNamespace="http://schemas.microsoft.com/office/2006/metadata/properties" ma:root="true" ma:fieldsID="a10c0d6aae5799245b24bbcd6602be09" ns2:_="" ns3:_="">
    <xsd:import namespace="cfa66c1f-113f-495e-a360-2de988d994c9"/>
    <xsd:import namespace="16a1d6fb-df71-47dc-b60a-851671d836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66c1f-113f-495e-a360-2de988d994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1d6fb-df71-47dc-b60a-851671d83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4d76ac-a8eb-45c0-807b-b5853def9ea9}" ma:internalName="TaxCatchAll" ma:showField="CatchAllData" ma:web="16a1d6fb-df71-47dc-b60a-851671d836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a66c1f-113f-495e-a360-2de988d994c9">
      <Terms xmlns="http://schemas.microsoft.com/office/infopath/2007/PartnerControls"/>
    </lcf76f155ced4ddcb4097134ff3c332f>
    <TaxCatchAll xmlns="16a1d6fb-df71-47dc-b60a-851671d836da" xsi:nil="true"/>
  </documentManagement>
</p:properties>
</file>

<file path=customXml/itemProps1.xml><?xml version="1.0" encoding="utf-8"?>
<ds:datastoreItem xmlns:ds="http://schemas.openxmlformats.org/officeDocument/2006/customXml" ds:itemID="{D52FC6D6-60DE-428B-B56B-0D96495285FC}"/>
</file>

<file path=customXml/itemProps2.xml><?xml version="1.0" encoding="utf-8"?>
<ds:datastoreItem xmlns:ds="http://schemas.openxmlformats.org/officeDocument/2006/customXml" ds:itemID="{582E521D-4C49-4F26-84A9-6FEC39B5BE01}"/>
</file>

<file path=customXml/itemProps3.xml><?xml version="1.0" encoding="utf-8"?>
<ds:datastoreItem xmlns:ds="http://schemas.openxmlformats.org/officeDocument/2006/customXml" ds:itemID="{E9DCD4A6-4D58-4801-8600-3D1053B347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Goudy Old Style</vt:lpstr>
      <vt:lpstr>Wingdings</vt:lpstr>
      <vt:lpstr>FrostyVTI</vt:lpstr>
      <vt:lpstr>Mandater for ulike roller ved IEL</vt:lpstr>
      <vt:lpstr>Instituttleders oppgaver i følge NTNUs styringsreglement</vt:lpstr>
      <vt:lpstr>Nestleder forskning</vt:lpstr>
      <vt:lpstr>Nestleder utdanning</vt:lpstr>
      <vt:lpstr>Fagenhetsleder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Anngjerd Pleym</dc:creator>
  <cp:lastModifiedBy>Anngjerd Pleym</cp:lastModifiedBy>
  <cp:revision>1</cp:revision>
  <dcterms:created xsi:type="dcterms:W3CDTF">2025-08-13T08:54:34Z</dcterms:created>
  <dcterms:modified xsi:type="dcterms:W3CDTF">2025-08-13T13:48:47Z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0x010100FE2BFD682E0AA0458F25B7017E1664AB</vt:lpwstr>
  </property>
</Properties>
</file>