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635" r:id="rId3"/>
    <p:sldId id="604" r:id="rId4"/>
    <p:sldId id="605" r:id="rId5"/>
    <p:sldId id="621" r:id="rId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4" autoAdjust="0"/>
    <p:restoredTop sz="94660"/>
  </p:normalViewPr>
  <p:slideViewPr>
    <p:cSldViewPr snapToGrid="0">
      <p:cViewPr varScale="1">
        <p:scale>
          <a:sx n="55" d="100"/>
          <a:sy n="55" d="100"/>
        </p:scale>
        <p:origin x="52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A1826-1B3E-4E2E-8D6C-93BCEAA3D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7200" y="1096965"/>
            <a:ext cx="7977600" cy="2085696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B5F0CE-1714-4650-9690-5676C063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6000" y="3945771"/>
            <a:ext cx="5760000" cy="1832730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0CA85-BF38-4762-934C-D00F2047C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CA3C9-6579-49D9-A5FD-20231FB4B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B94FE-6287-4D49-B0E5-FE9A9BA75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0C0B2A-3FD1-4235-A16E-0ED1E028A93E}"/>
              </a:ext>
            </a:extLst>
          </p:cNvPr>
          <p:cNvCxnSpPr>
            <a:cxnSpLocks/>
          </p:cNvCxnSpPr>
          <p:nvPr/>
        </p:nvCxnSpPr>
        <p:spPr>
          <a:xfrm>
            <a:off x="5826000" y="3525773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9494E066-0146-46E9-BAF1-C33240ABA294}"/>
              </a:ext>
            </a:extLst>
          </p:cNvPr>
          <p:cNvGrpSpPr/>
          <p:nvPr/>
        </p:nvGrpSpPr>
        <p:grpSpPr>
          <a:xfrm rot="2700000">
            <a:off x="10127693" y="4178240"/>
            <a:ext cx="633413" cy="1862138"/>
            <a:chOff x="5959192" y="333389"/>
            <a:chExt cx="633413" cy="186213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02BD80B-C499-4DAC-9580-575B04F8658F}"/>
                </a:ext>
              </a:extLst>
            </p:cNvPr>
            <p:cNvGrpSpPr/>
            <p:nvPr/>
          </p:nvGrpSpPr>
          <p:grpSpPr>
            <a:xfrm>
              <a:off x="5959192" y="333389"/>
              <a:ext cx="633413" cy="1419225"/>
              <a:chOff x="5959192" y="333389"/>
              <a:chExt cx="633413" cy="1419225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CCF069F3-858C-4C67-90C2-46017C3D4C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9192" y="333389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8A1FFA52-DFA8-4A81-8A85-50BE13257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280" y="333389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" name="Line 70">
              <a:extLst>
                <a:ext uri="{FF2B5EF4-FFF2-40B4-BE49-F238E27FC236}">
                  <a16:creationId xmlns:a16="http://schemas.microsoft.com/office/drawing/2014/main" id="{BAEDA471-60CB-4A0C-B9AD-B2B3C51EA2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78280" y="333389"/>
              <a:ext cx="0" cy="1862138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80616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FB6D0-92CA-4910-AE77-E238F4C89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13172-A138-4DD4-A5B1-58BA62507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897B9-E4AD-469B-A60D-9A1A4BD19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5E1B0-48D6-4F99-9955-39958BA96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F49DA-55D4-4E36-AEB9-A0E99E31A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160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FEBC7C-C5C1-4A79-A195-B35701C289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D34A74-3328-469B-ABCA-96F2FE368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E19AB-5637-455E-89C3-B41702C20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4F2A3-EBEE-4F42-BAC2-A482F00E6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E1C27-1A43-4B0B-88D0-0C5FE1DBE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623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55733" y="3073401"/>
            <a:ext cx="863600" cy="698500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55733" y="3073401"/>
            <a:ext cx="863600" cy="698500"/>
          </a:xfrm>
          <a:prstGeom prst="rect">
            <a:avLst/>
          </a:prstGeom>
        </p:spPr>
      </p:pic>
      <p:sp>
        <p:nvSpPr>
          <p:cNvPr id="14" name="Plassholder for lysbildenummer 5"/>
          <p:cNvSpPr txBox="1">
            <a:spLocks/>
          </p:cNvSpPr>
          <p:nvPr userDrawn="1"/>
        </p:nvSpPr>
        <p:spPr>
          <a:xfrm>
            <a:off x="11299735" y="6421248"/>
            <a:ext cx="456108" cy="365125"/>
          </a:xfrm>
          <a:prstGeom prst="rect">
            <a:avLst/>
          </a:prstGeom>
        </p:spPr>
        <p:txBody>
          <a:bodyPr/>
          <a:lstStyle>
            <a:defPPr>
              <a:defRPr lang="nb-NO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853A39-49B3-554A-AE82-85611CEBD8E3}" type="slidenum">
              <a:rPr lang="nb-NO" sz="1333" b="0" i="0" smtClean="0">
                <a:solidFill>
                  <a:schemeClr val="tx1"/>
                </a:solidFill>
                <a:latin typeface="Arial"/>
                <a:cs typeface="Arial"/>
              </a:rPr>
              <a:pPr algn="ctr"/>
              <a:t>‹#›</a:t>
            </a:fld>
            <a:endParaRPr lang="nb-NO" sz="1333" b="0" i="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C104F6C3-14A5-7C44-9672-620E766AF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093" y="1229989"/>
            <a:ext cx="10972800" cy="51039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 dirty="0"/>
          </a:p>
        </p:txBody>
      </p:sp>
      <p:sp>
        <p:nvSpPr>
          <p:cNvPr id="10" name="Plassholder for tittel 1">
            <a:extLst>
              <a:ext uri="{FF2B5EF4-FFF2-40B4-BE49-F238E27FC236}">
                <a16:creationId xmlns:a16="http://schemas.microsoft.com/office/drawing/2014/main" id="{A8649A17-B5BE-0044-9C9F-D4FEF02EB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3" y="274639"/>
            <a:ext cx="10972800" cy="5847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88195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37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45267-19A7-4A3D-9658-AD3F78DD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2305800"/>
            <a:ext cx="4636800" cy="2246400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17554-5672-499F-BEB9-AB069E6D1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65250" y="2305800"/>
            <a:ext cx="4636800" cy="2246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1">
                <a:solidFill>
                  <a:schemeClr val="tx1"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BA3C6-C279-46AA-B4EE-5F861D83D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8/13/2025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C125B-DDB9-4F4E-B9E9-A747E648F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D465E-E86B-42A8-B18A-9046E40D6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681007E-0E57-40DB-9A98-D04E0A05937B}"/>
              </a:ext>
            </a:extLst>
          </p:cNvPr>
          <p:cNvSpPr/>
          <p:nvPr/>
        </p:nvSpPr>
        <p:spPr>
          <a:xfrm>
            <a:off x="1437136" y="649304"/>
            <a:ext cx="340415" cy="340415"/>
          </a:xfrm>
          <a:prstGeom prst="ellipse">
            <a:avLst/>
          </a:prstGeom>
          <a:gradFill flip="none" rotWithShape="1"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alpha val="10000"/>
                </a:srgbClr>
              </a:gs>
            </a:gsLst>
            <a:lin ang="2700000" scaled="0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C2D7ED2-BAE3-470E-9EFF-F2A49EDD9767}"/>
              </a:ext>
            </a:extLst>
          </p:cNvPr>
          <p:cNvGrpSpPr/>
          <p:nvPr/>
        </p:nvGrpSpPr>
        <p:grpSpPr>
          <a:xfrm rot="10800000">
            <a:off x="1079500" y="952167"/>
            <a:ext cx="641184" cy="1069728"/>
            <a:chOff x="6484111" y="2967038"/>
            <a:chExt cx="641184" cy="106972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5B14D1A-9E1B-41C3-96AA-A5C40C4F9B3A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14" name="Freeform 68">
                <a:extLst>
                  <a:ext uri="{FF2B5EF4-FFF2-40B4-BE49-F238E27FC236}">
                    <a16:creationId xmlns:a16="http://schemas.microsoft.com/office/drawing/2014/main" id="{00EC83EC-04A6-4533-80A5-B1817F1FB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69">
                <a:extLst>
                  <a:ext uri="{FF2B5EF4-FFF2-40B4-BE49-F238E27FC236}">
                    <a16:creationId xmlns:a16="http://schemas.microsoft.com/office/drawing/2014/main" id="{BF61FF24-9074-4265-ACF4-1AEC3621B7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Line 70">
                <a:extLst>
                  <a:ext uri="{FF2B5EF4-FFF2-40B4-BE49-F238E27FC236}">
                    <a16:creationId xmlns:a16="http://schemas.microsoft.com/office/drawing/2014/main" id="{8D31D9FF-672B-4C5E-B4B2-DD86A12441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991EBFD-EBD5-48CE-9178-AF5B6F50D416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1B45F046-3129-4A30-9402-44BA590CD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24589F32-BB2E-46B1-BAB5-75EA779C7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Line 70">
                <a:extLst>
                  <a:ext uri="{FF2B5EF4-FFF2-40B4-BE49-F238E27FC236}">
                    <a16:creationId xmlns:a16="http://schemas.microsoft.com/office/drawing/2014/main" id="{0BD46CA5-AE89-4413-AB8D-347179D881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043A360-3214-4DB8-BD85-C6AE48D02D3A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26000" y="342900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755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AEE3-6C7B-402E-B26D-1D079D78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01641-6BDA-433D-9393-1DDACE067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9400" y="1685925"/>
            <a:ext cx="4928400" cy="4092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F8D2A-A489-488D-B1E1-23F36D3E9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202" y="1685925"/>
            <a:ext cx="4928400" cy="4092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242E8-AEEF-4BBD-94E9-86F89D69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8D2CA-06C9-412D-A5D6-F97DDBBB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A80D9-E04B-47BF-80DA-01E68346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036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4928400" cy="33472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701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369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46A27C-9BDA-43B3-96EA-C145EA7F0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1FBD5E-AA17-42F1-8615-49F2664DD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7A2D5-EBE5-43DD-8CF2-8B90801A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855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451E1-40E1-4ED2-A9E3-6376E774A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1" y="955674"/>
            <a:ext cx="3531600" cy="138499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AAE5E-AD83-40D4-8BDB-6B252502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850" y="882651"/>
            <a:ext cx="5760000" cy="48958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4DF8E2-A28B-4889-AD9E-1D733FEA2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9401" y="2584759"/>
            <a:ext cx="3531600" cy="319374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EF812-B775-468C-84D9-4394CC19F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E1DEB3-5237-467C-A5B6-EDA7F366E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77A6B-440F-4D7B-92DA-1B964D029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89B2F1-1E32-44DB-B50E-BEA1896CAD8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878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6B204-119E-45DB-A177-995FF5D9B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955456"/>
            <a:ext cx="3531600" cy="1384995"/>
          </a:xfrm>
        </p:spPr>
        <p:txBody>
          <a:bodyPr anchor="b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CD3036-53A8-4361-AAAC-D8072EB470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7200" y="540001"/>
            <a:ext cx="6115050" cy="52385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FCFCD5-820E-47D9-9A60-57680C4C94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0000" y="2584758"/>
            <a:ext cx="3531600" cy="328422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2446C3-A62E-4690-9098-53D59C4C3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8/13/2025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6C8B8-EA3D-45E5-950A-B6F1EA0B4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2ACAB7-ADBF-42E5-A214-232BA9EFB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0E80DA6-B971-46B7-B0D3-8581AE0B6AC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824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4EC743F4-8769-40B4-85DF-6CB8DE9F66AA}" type="datetimeFigureOut">
              <a:rPr lang="en-US" smtClean="0"/>
              <a:pPr/>
              <a:t>8/13/2025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90E32-87A0-44C2-A299-D45FAB14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spc="3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FF2BD96E-3838-45D2-9031-D3AF67C920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7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01" r:id="rId5"/>
    <p:sldLayoutId id="2147483706" r:id="rId6"/>
    <p:sldLayoutId id="2147483702" r:id="rId7"/>
    <p:sldLayoutId id="2147483703" r:id="rId8"/>
    <p:sldLayoutId id="2147483704" r:id="rId9"/>
    <p:sldLayoutId id="2147483705" r:id="rId10"/>
    <p:sldLayoutId id="2147483707" r:id="rId11"/>
    <p:sldLayoutId id="2147483713" r:id="rId12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50000"/>
        </a:lnSpc>
        <a:spcBef>
          <a:spcPts val="10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011B0B3-5679-4759-90B8-3B908C4CB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06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81D210-CCE0-F6EF-B80B-A4CF566BDE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000" y="395289"/>
            <a:ext cx="4075200" cy="222668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b-NO" dirty="0"/>
              <a:t>Mandater for ulike roller ved IEL</a:t>
            </a:r>
            <a:endParaRPr lang="nb-NO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0F37AA1-A09B-4E28-987B-38E5060E1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19525" y="2840038"/>
            <a:ext cx="2216150" cy="1177924"/>
            <a:chOff x="4987925" y="2840038"/>
            <a:chExt cx="2216150" cy="117792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874D018-FDBA-4AD4-8C74-17D41F4FB6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B43F5C4-EF74-49F4-97CB-97938DDC2F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B74E0761-A6EC-4896-A2D4-97A0AF0AA0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8" name="Freeform 68">
                  <a:extLst>
                    <a:ext uri="{FF2B5EF4-FFF2-40B4-BE49-F238E27FC236}">
                      <a16:creationId xmlns:a16="http://schemas.microsoft.com/office/drawing/2014/main" id="{E02DDA0C-BC2F-4EA7-B34E-E0A38B82BA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" name="Freeform 69">
                  <a:extLst>
                    <a:ext uri="{FF2B5EF4-FFF2-40B4-BE49-F238E27FC236}">
                      <a16:creationId xmlns:a16="http://schemas.microsoft.com/office/drawing/2014/main" id="{CF13B05D-4163-4B4E-A2D2-FA7ED946823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" name="Line 70">
                  <a:extLst>
                    <a:ext uri="{FF2B5EF4-FFF2-40B4-BE49-F238E27FC236}">
                      <a16:creationId xmlns:a16="http://schemas.microsoft.com/office/drawing/2014/main" id="{6D222543-B140-45C1-A731-C56E6B3A17C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21D25868-4B38-41A5-8DA7-BB01E853424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5" name="Freeform 68">
                  <a:extLst>
                    <a:ext uri="{FF2B5EF4-FFF2-40B4-BE49-F238E27FC236}">
                      <a16:creationId xmlns:a16="http://schemas.microsoft.com/office/drawing/2014/main" id="{9BA6FA89-CCD8-4CC0-954F-FBBFA59737E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Freeform 69">
                  <a:extLst>
                    <a:ext uri="{FF2B5EF4-FFF2-40B4-BE49-F238E27FC236}">
                      <a16:creationId xmlns:a16="http://schemas.microsoft.com/office/drawing/2014/main" id="{73005E59-2B44-4A62-A8F1-504FB170608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Line 70">
                  <a:extLst>
                    <a:ext uri="{FF2B5EF4-FFF2-40B4-BE49-F238E27FC236}">
                      <a16:creationId xmlns:a16="http://schemas.microsoft.com/office/drawing/2014/main" id="{C9AB3E16-8B92-47B2-BA2E-02935767A80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E26D29A-049B-356A-2F94-832765E6B1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353" r="19930"/>
          <a:stretch>
            <a:fillRect/>
          </a:stretch>
        </p:blipFill>
        <p:spPr>
          <a:xfrm>
            <a:off x="6080462" y="6306"/>
            <a:ext cx="61115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426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2EE047-566C-48D4-9F44-4BB3B58F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84C39B-EBC7-4D50-A4BD-CD512E5C3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302" y="945926"/>
            <a:ext cx="3531600" cy="2483074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kern="1200" cap="none" spc="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Instituttleders</a:t>
            </a:r>
            <a:r>
              <a:rPr lang="en-US" kern="1200" cap="none" spc="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cap="none" spc="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oppgaver</a:t>
            </a:r>
            <a:r>
              <a:rPr lang="en-US" kern="1200" cap="none" spc="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i </a:t>
            </a:r>
            <a:r>
              <a:rPr lang="en-US" kern="1200" cap="none" spc="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følge</a:t>
            </a:r>
            <a:r>
              <a:rPr lang="en-US" kern="1200" cap="none" spc="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NTNUs </a:t>
            </a:r>
            <a:r>
              <a:rPr lang="en-US" kern="1200" cap="none" spc="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styringsreglement</a:t>
            </a:r>
            <a:endParaRPr lang="en-US" kern="1200" cap="none" spc="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D97FB-9743-4B62-9834-EAAA81DE8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0079" y="509286"/>
            <a:ext cx="8443420" cy="6111433"/>
          </a:xfrm>
        </p:spPr>
        <p:txBody>
          <a:bodyPr vert="horz" lIns="91440" tIns="45720" rIns="91440" bIns="45720" rtlCol="0">
            <a:noAutofit/>
          </a:bodyPr>
          <a:lstStyle/>
          <a:p>
            <a:pPr marL="243411" indent="-243411">
              <a:lnSpc>
                <a:spcPct val="140000"/>
              </a:lnSpc>
            </a:pPr>
            <a:r>
              <a:rPr lang="en-US" sz="1200" dirty="0" err="1"/>
              <a:t>lede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utvikle</a:t>
            </a:r>
            <a:r>
              <a:rPr lang="en-US" sz="1200" dirty="0"/>
              <a:t> </a:t>
            </a:r>
            <a:r>
              <a:rPr lang="en-US" sz="1200" dirty="0" err="1"/>
              <a:t>virksomheten</a:t>
            </a:r>
            <a:r>
              <a:rPr lang="en-US" sz="1200" dirty="0"/>
              <a:t> ved </a:t>
            </a:r>
            <a:r>
              <a:rPr lang="en-US" sz="1200" dirty="0" err="1"/>
              <a:t>enheten</a:t>
            </a:r>
            <a:r>
              <a:rPr lang="en-US" sz="1200" dirty="0"/>
              <a:t> med </a:t>
            </a:r>
            <a:r>
              <a:rPr lang="en-US" sz="1200" dirty="0" err="1"/>
              <a:t>fokus</a:t>
            </a:r>
            <a:r>
              <a:rPr lang="en-US" sz="1200" dirty="0"/>
              <a:t> </a:t>
            </a:r>
            <a:r>
              <a:rPr lang="en-US" sz="1200" dirty="0" err="1"/>
              <a:t>på</a:t>
            </a:r>
            <a:r>
              <a:rPr lang="en-US" sz="1200" dirty="0"/>
              <a:t> </a:t>
            </a:r>
            <a:r>
              <a:rPr lang="en-US" sz="1200" dirty="0" err="1"/>
              <a:t>kjerneoppgavene</a:t>
            </a:r>
            <a:r>
              <a:rPr lang="en-US" sz="1200" dirty="0"/>
              <a:t> </a:t>
            </a:r>
          </a:p>
          <a:p>
            <a:pPr marL="243411" indent="-243411">
              <a:lnSpc>
                <a:spcPct val="140000"/>
              </a:lnSpc>
            </a:pPr>
            <a:r>
              <a:rPr lang="en-US" sz="1200" dirty="0" err="1"/>
              <a:t>forberede</a:t>
            </a:r>
            <a:r>
              <a:rPr lang="en-US" sz="1200" dirty="0"/>
              <a:t> saker for </a:t>
            </a:r>
            <a:r>
              <a:rPr lang="en-US" sz="1200" dirty="0" err="1"/>
              <a:t>enhetens</a:t>
            </a:r>
            <a:r>
              <a:rPr lang="en-US" sz="1200" dirty="0"/>
              <a:t> </a:t>
            </a:r>
            <a:r>
              <a:rPr lang="en-US" sz="1200" dirty="0" err="1"/>
              <a:t>styre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iverksette</a:t>
            </a:r>
            <a:r>
              <a:rPr lang="en-US" sz="1200" dirty="0"/>
              <a:t> </a:t>
            </a:r>
            <a:r>
              <a:rPr lang="en-US" sz="1200" dirty="0" err="1"/>
              <a:t>styrets</a:t>
            </a:r>
            <a:r>
              <a:rPr lang="en-US" sz="1200" dirty="0"/>
              <a:t> </a:t>
            </a:r>
            <a:r>
              <a:rPr lang="en-US" sz="1200" dirty="0" err="1"/>
              <a:t>vedtak</a:t>
            </a:r>
            <a:r>
              <a:rPr lang="en-US" sz="1200" dirty="0"/>
              <a:t> (</a:t>
            </a:r>
            <a:r>
              <a:rPr lang="en-US" sz="1200" dirty="0" err="1"/>
              <a:t>dvs</a:t>
            </a:r>
            <a:r>
              <a:rPr lang="en-US" sz="1200" dirty="0"/>
              <a:t>. for </a:t>
            </a:r>
            <a:r>
              <a:rPr lang="en-US" sz="1200" dirty="0" err="1"/>
              <a:t>utvidet</a:t>
            </a:r>
            <a:r>
              <a:rPr lang="en-US" sz="1200" dirty="0"/>
              <a:t> </a:t>
            </a:r>
            <a:r>
              <a:rPr lang="en-US" sz="1200" dirty="0" err="1"/>
              <a:t>ledergruppe</a:t>
            </a:r>
            <a:r>
              <a:rPr lang="en-US" sz="1200" dirty="0"/>
              <a:t>) </a:t>
            </a:r>
          </a:p>
          <a:p>
            <a:pPr marL="243411" indent="-243411">
              <a:lnSpc>
                <a:spcPct val="140000"/>
              </a:lnSpc>
            </a:pPr>
            <a:r>
              <a:rPr lang="en-US" sz="1200" dirty="0"/>
              <a:t>delta i </a:t>
            </a:r>
            <a:r>
              <a:rPr lang="en-US" sz="1200" dirty="0" err="1"/>
              <a:t>institusjonens</a:t>
            </a:r>
            <a:r>
              <a:rPr lang="en-US" sz="1200" dirty="0"/>
              <a:t> (NTNU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fakultet</a:t>
            </a:r>
            <a:r>
              <a:rPr lang="en-US" sz="1200" dirty="0"/>
              <a:t>) </a:t>
            </a:r>
            <a:r>
              <a:rPr lang="en-US" sz="1200" dirty="0" err="1"/>
              <a:t>strategiske</a:t>
            </a:r>
            <a:r>
              <a:rPr lang="en-US" sz="1200" dirty="0"/>
              <a:t> </a:t>
            </a:r>
            <a:r>
              <a:rPr lang="en-US" sz="1200" dirty="0" err="1"/>
              <a:t>arbeid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sørge</a:t>
            </a:r>
            <a:r>
              <a:rPr lang="en-US" sz="1200" dirty="0"/>
              <a:t> for at </a:t>
            </a:r>
            <a:r>
              <a:rPr lang="en-US" sz="1200" dirty="0" err="1"/>
              <a:t>enheten</a:t>
            </a:r>
            <a:r>
              <a:rPr lang="en-US" sz="1200" dirty="0"/>
              <a:t> </a:t>
            </a:r>
            <a:r>
              <a:rPr lang="en-US" sz="1200" dirty="0" err="1"/>
              <a:t>har</a:t>
            </a:r>
            <a:r>
              <a:rPr lang="en-US" sz="1200" dirty="0"/>
              <a:t> </a:t>
            </a:r>
            <a:r>
              <a:rPr lang="en-US" sz="1200" dirty="0" err="1"/>
              <a:t>oppdaterte</a:t>
            </a:r>
            <a:r>
              <a:rPr lang="en-US" sz="1200" dirty="0"/>
              <a:t> </a:t>
            </a:r>
            <a:r>
              <a:rPr lang="en-US" sz="1200" dirty="0" err="1"/>
              <a:t>strategier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at </a:t>
            </a:r>
            <a:r>
              <a:rPr lang="en-US" sz="1200" dirty="0" err="1"/>
              <a:t>disse</a:t>
            </a:r>
            <a:r>
              <a:rPr lang="en-US" sz="1200" dirty="0"/>
              <a:t> </a:t>
            </a:r>
            <a:r>
              <a:rPr lang="en-US" sz="1200" dirty="0" err="1"/>
              <a:t>følges</a:t>
            </a:r>
            <a:r>
              <a:rPr lang="en-US" sz="1200" dirty="0"/>
              <a:t> </a:t>
            </a:r>
            <a:r>
              <a:rPr lang="en-US" sz="1200" dirty="0" err="1"/>
              <a:t>opp</a:t>
            </a:r>
            <a:r>
              <a:rPr lang="en-US" sz="1200" dirty="0"/>
              <a:t> </a:t>
            </a:r>
          </a:p>
          <a:p>
            <a:pPr marL="243411" indent="-243411">
              <a:lnSpc>
                <a:spcPct val="140000"/>
              </a:lnSpc>
            </a:pPr>
            <a:r>
              <a:rPr lang="en-US" sz="1200" dirty="0" err="1"/>
              <a:t>skape</a:t>
            </a:r>
            <a:r>
              <a:rPr lang="en-US" sz="1200" dirty="0"/>
              <a:t> </a:t>
            </a:r>
            <a:r>
              <a:rPr lang="en-US" sz="1200" dirty="0" err="1"/>
              <a:t>en</a:t>
            </a:r>
            <a:r>
              <a:rPr lang="en-US" sz="1200" dirty="0"/>
              <a:t> </a:t>
            </a:r>
            <a:r>
              <a:rPr lang="en-US" sz="1200" dirty="0" err="1"/>
              <a:t>positiv</a:t>
            </a:r>
            <a:r>
              <a:rPr lang="en-US" sz="1200" dirty="0"/>
              <a:t> </a:t>
            </a:r>
            <a:r>
              <a:rPr lang="en-US" sz="1200" dirty="0" err="1"/>
              <a:t>organisasjonskultur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stimulere</a:t>
            </a:r>
            <a:r>
              <a:rPr lang="en-US" sz="1200" dirty="0"/>
              <a:t> </a:t>
            </a:r>
            <a:r>
              <a:rPr lang="en-US" sz="1200" dirty="0" err="1"/>
              <a:t>til</a:t>
            </a:r>
            <a:r>
              <a:rPr lang="en-US" sz="1200" dirty="0"/>
              <a:t> et </a:t>
            </a:r>
            <a:r>
              <a:rPr lang="en-US" sz="1200" dirty="0" err="1"/>
              <a:t>produktivt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godt</a:t>
            </a:r>
            <a:r>
              <a:rPr lang="en-US" sz="1200" dirty="0"/>
              <a:t> </a:t>
            </a:r>
            <a:r>
              <a:rPr lang="en-US" sz="1200" dirty="0" err="1"/>
              <a:t>arbeidsmiljø</a:t>
            </a:r>
            <a:r>
              <a:rPr lang="en-US" sz="1200" dirty="0"/>
              <a:t> for </a:t>
            </a:r>
            <a:r>
              <a:rPr lang="en-US" sz="1200" dirty="0" err="1"/>
              <a:t>studenter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ansatte</a:t>
            </a:r>
            <a:r>
              <a:rPr lang="en-US" sz="1200" dirty="0"/>
              <a:t> </a:t>
            </a:r>
          </a:p>
          <a:p>
            <a:pPr marL="243411" indent="-243411">
              <a:lnSpc>
                <a:spcPct val="140000"/>
              </a:lnSpc>
            </a:pPr>
            <a:r>
              <a:rPr lang="en-US" sz="1200" dirty="0" err="1"/>
              <a:t>påse</a:t>
            </a:r>
            <a:r>
              <a:rPr lang="en-US" sz="1200" dirty="0"/>
              <a:t> at det </a:t>
            </a:r>
            <a:r>
              <a:rPr lang="en-US" sz="1200" dirty="0" err="1"/>
              <a:t>utøves</a:t>
            </a:r>
            <a:r>
              <a:rPr lang="en-US" sz="1200" dirty="0"/>
              <a:t> god </a:t>
            </a:r>
            <a:r>
              <a:rPr lang="en-US" sz="1200" dirty="0" err="1"/>
              <a:t>faglig</a:t>
            </a:r>
            <a:r>
              <a:rPr lang="en-US" sz="1200" dirty="0"/>
              <a:t> </a:t>
            </a:r>
            <a:r>
              <a:rPr lang="en-US" sz="1200" dirty="0" err="1"/>
              <a:t>ledelse</a:t>
            </a:r>
            <a:r>
              <a:rPr lang="en-US" sz="1200" dirty="0"/>
              <a:t> med </a:t>
            </a:r>
            <a:r>
              <a:rPr lang="en-US" sz="1200" dirty="0" err="1"/>
              <a:t>vekt</a:t>
            </a:r>
            <a:r>
              <a:rPr lang="en-US" sz="1200" dirty="0"/>
              <a:t> </a:t>
            </a:r>
            <a:r>
              <a:rPr lang="en-US" sz="1200" dirty="0" err="1"/>
              <a:t>på</a:t>
            </a:r>
            <a:r>
              <a:rPr lang="en-US" sz="1200" dirty="0"/>
              <a:t> </a:t>
            </a:r>
            <a:r>
              <a:rPr lang="en-US" sz="1200" dirty="0" err="1"/>
              <a:t>kvalitet</a:t>
            </a:r>
            <a:r>
              <a:rPr lang="en-US" sz="1200" dirty="0"/>
              <a:t> i </a:t>
            </a:r>
            <a:r>
              <a:rPr lang="en-US" sz="1200" dirty="0" err="1"/>
              <a:t>undervisning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forskning</a:t>
            </a:r>
            <a:r>
              <a:rPr lang="en-US" sz="1200" dirty="0"/>
              <a:t> </a:t>
            </a:r>
          </a:p>
          <a:p>
            <a:pPr marL="243411" indent="-243411">
              <a:lnSpc>
                <a:spcPct val="140000"/>
              </a:lnSpc>
            </a:pPr>
            <a:r>
              <a:rPr lang="en-US" sz="1200" dirty="0" err="1"/>
              <a:t>sørge</a:t>
            </a:r>
            <a:r>
              <a:rPr lang="en-US" sz="1200" dirty="0"/>
              <a:t> for </a:t>
            </a:r>
            <a:r>
              <a:rPr lang="en-US" sz="1200" dirty="0" err="1"/>
              <a:t>velegnede</a:t>
            </a:r>
            <a:r>
              <a:rPr lang="en-US" sz="1200" dirty="0"/>
              <a:t> </a:t>
            </a:r>
            <a:r>
              <a:rPr lang="en-US" sz="1200" dirty="0" err="1"/>
              <a:t>teknisk</a:t>
            </a:r>
            <a:r>
              <a:rPr lang="en-US" sz="1200" dirty="0"/>
              <a:t>-administrative </a:t>
            </a:r>
            <a:r>
              <a:rPr lang="en-US" sz="1200" dirty="0" err="1"/>
              <a:t>tjenester</a:t>
            </a:r>
            <a:r>
              <a:rPr lang="en-US" sz="1200" dirty="0"/>
              <a:t> </a:t>
            </a:r>
          </a:p>
          <a:p>
            <a:pPr marL="243411" indent="-243411">
              <a:lnSpc>
                <a:spcPct val="140000"/>
              </a:lnSpc>
            </a:pPr>
            <a:r>
              <a:rPr lang="en-US" sz="1200" dirty="0" err="1"/>
              <a:t>representere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posisjonere</a:t>
            </a:r>
            <a:r>
              <a:rPr lang="en-US" sz="1200" dirty="0"/>
              <a:t> </a:t>
            </a:r>
            <a:r>
              <a:rPr lang="en-US" sz="1200" dirty="0" err="1"/>
              <a:t>enheten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fremme</a:t>
            </a:r>
            <a:r>
              <a:rPr lang="en-US" sz="1200" dirty="0"/>
              <a:t> </a:t>
            </a:r>
            <a:r>
              <a:rPr lang="en-US" sz="1200" dirty="0" err="1"/>
              <a:t>internt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eksternt</a:t>
            </a:r>
            <a:r>
              <a:rPr lang="en-US" sz="1200" dirty="0"/>
              <a:t> </a:t>
            </a:r>
            <a:r>
              <a:rPr lang="en-US" sz="1200" dirty="0" err="1"/>
              <a:t>samarbeid</a:t>
            </a:r>
            <a:r>
              <a:rPr lang="en-US" sz="1200" dirty="0"/>
              <a:t> </a:t>
            </a:r>
          </a:p>
          <a:p>
            <a:pPr marL="243411" indent="-243411">
              <a:lnSpc>
                <a:spcPct val="140000"/>
              </a:lnSpc>
            </a:pPr>
            <a:r>
              <a:rPr lang="en-US" sz="1200" dirty="0" err="1"/>
              <a:t>legge</a:t>
            </a:r>
            <a:r>
              <a:rPr lang="en-US" sz="1200" dirty="0"/>
              <a:t> </a:t>
            </a:r>
            <a:r>
              <a:rPr lang="en-US" sz="1200" dirty="0" err="1"/>
              <a:t>forholdene</a:t>
            </a:r>
            <a:r>
              <a:rPr lang="en-US" sz="1200" dirty="0"/>
              <a:t> </a:t>
            </a:r>
            <a:r>
              <a:rPr lang="en-US" sz="1200" dirty="0" err="1"/>
              <a:t>til</a:t>
            </a:r>
            <a:r>
              <a:rPr lang="en-US" sz="1200" dirty="0"/>
              <a:t> </a:t>
            </a:r>
            <a:r>
              <a:rPr lang="en-US" sz="1200" dirty="0" err="1"/>
              <a:t>rette</a:t>
            </a:r>
            <a:r>
              <a:rPr lang="en-US" sz="1200" dirty="0"/>
              <a:t> for </a:t>
            </a:r>
            <a:r>
              <a:rPr lang="en-US" sz="1200" dirty="0" err="1"/>
              <a:t>studentenes</a:t>
            </a:r>
            <a:r>
              <a:rPr lang="en-US" sz="1200" dirty="0"/>
              <a:t> </a:t>
            </a:r>
            <a:r>
              <a:rPr lang="en-US" sz="1200" dirty="0" err="1"/>
              <a:t>lærings</a:t>
            </a:r>
            <a:r>
              <a:rPr lang="en-US" sz="1200" dirty="0"/>
              <a:t>-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arbeidsmiljø</a:t>
            </a:r>
            <a:r>
              <a:rPr lang="en-US" sz="1200" dirty="0"/>
              <a:t> </a:t>
            </a:r>
          </a:p>
          <a:p>
            <a:pPr marL="243411" indent="-243411">
              <a:lnSpc>
                <a:spcPct val="140000"/>
              </a:lnSpc>
            </a:pPr>
            <a:r>
              <a:rPr lang="en-US" sz="1200" dirty="0" err="1"/>
              <a:t>representere</a:t>
            </a:r>
            <a:r>
              <a:rPr lang="en-US" sz="1200" dirty="0"/>
              <a:t> </a:t>
            </a:r>
            <a:r>
              <a:rPr lang="en-US" sz="1200" dirty="0" err="1"/>
              <a:t>arbeidsgiver</a:t>
            </a:r>
            <a:r>
              <a:rPr lang="en-US" sz="1200" dirty="0"/>
              <a:t>, </a:t>
            </a:r>
            <a:r>
              <a:rPr lang="en-US" sz="1200" dirty="0" err="1"/>
              <a:t>sikre</a:t>
            </a:r>
            <a:r>
              <a:rPr lang="en-US" sz="1200" dirty="0"/>
              <a:t> at </a:t>
            </a:r>
            <a:r>
              <a:rPr lang="en-US" sz="1200" dirty="0" err="1"/>
              <a:t>ansatte</a:t>
            </a:r>
            <a:r>
              <a:rPr lang="en-US" sz="1200" dirty="0"/>
              <a:t> </a:t>
            </a:r>
            <a:r>
              <a:rPr lang="en-US" sz="1200" dirty="0" err="1"/>
              <a:t>blir</a:t>
            </a:r>
            <a:r>
              <a:rPr lang="en-US" sz="1200" dirty="0"/>
              <a:t> </a:t>
            </a:r>
            <a:r>
              <a:rPr lang="en-US" sz="1200" dirty="0" err="1"/>
              <a:t>hørt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ivareta</a:t>
            </a:r>
            <a:r>
              <a:rPr lang="en-US" sz="1200" dirty="0"/>
              <a:t> </a:t>
            </a:r>
            <a:r>
              <a:rPr lang="en-US" sz="1200" dirty="0" err="1"/>
              <a:t>organisasjonenes</a:t>
            </a:r>
            <a:r>
              <a:rPr lang="en-US" sz="1200" dirty="0"/>
              <a:t> </a:t>
            </a:r>
            <a:r>
              <a:rPr lang="en-US" sz="1200" dirty="0" err="1"/>
              <a:t>medbestemmelse</a:t>
            </a:r>
            <a:r>
              <a:rPr lang="en-US" sz="1200" dirty="0"/>
              <a:t> </a:t>
            </a:r>
          </a:p>
          <a:p>
            <a:pPr marL="243411" indent="-243411">
              <a:lnSpc>
                <a:spcPct val="140000"/>
              </a:lnSpc>
            </a:pPr>
            <a:r>
              <a:rPr lang="en-US" sz="1200" dirty="0" err="1"/>
              <a:t>påse</a:t>
            </a:r>
            <a:r>
              <a:rPr lang="en-US" sz="1200" dirty="0"/>
              <a:t> at </a:t>
            </a:r>
            <a:r>
              <a:rPr lang="en-US" sz="1200" dirty="0" err="1"/>
              <a:t>enheten</a:t>
            </a:r>
            <a:r>
              <a:rPr lang="en-US" sz="1200" dirty="0"/>
              <a:t> </a:t>
            </a:r>
            <a:r>
              <a:rPr lang="en-US" sz="1200" dirty="0" err="1"/>
              <a:t>har</a:t>
            </a:r>
            <a:r>
              <a:rPr lang="en-US" sz="1200" dirty="0"/>
              <a:t> </a:t>
            </a:r>
            <a:r>
              <a:rPr lang="en-US" sz="1200" dirty="0" err="1"/>
              <a:t>effektive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hensiktsmessige</a:t>
            </a:r>
            <a:r>
              <a:rPr lang="en-US" sz="1200" dirty="0"/>
              <a:t> </a:t>
            </a:r>
            <a:r>
              <a:rPr lang="en-US" sz="1200" dirty="0" err="1"/>
              <a:t>styrings</a:t>
            </a:r>
            <a:r>
              <a:rPr lang="en-US" sz="1200" dirty="0"/>
              <a:t>-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kontrollsystemer</a:t>
            </a:r>
            <a:r>
              <a:rPr lang="en-US" sz="1200" dirty="0"/>
              <a:t> </a:t>
            </a:r>
            <a:r>
              <a:rPr lang="en-US" sz="1200" dirty="0" err="1"/>
              <a:t>slik</a:t>
            </a:r>
            <a:r>
              <a:rPr lang="en-US" sz="1200" dirty="0"/>
              <a:t> at </a:t>
            </a:r>
            <a:r>
              <a:rPr lang="en-US" sz="1200" dirty="0" err="1"/>
              <a:t>fastsatte</a:t>
            </a:r>
            <a:r>
              <a:rPr lang="en-US" sz="1200" dirty="0"/>
              <a:t> </a:t>
            </a:r>
            <a:r>
              <a:rPr lang="en-US" sz="1200" dirty="0" err="1"/>
              <a:t>mål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resultatkrav</a:t>
            </a:r>
            <a:r>
              <a:rPr lang="en-US" sz="1200" dirty="0"/>
              <a:t> </a:t>
            </a:r>
            <a:r>
              <a:rPr lang="en-US" sz="1200" dirty="0" err="1"/>
              <a:t>kan</a:t>
            </a:r>
            <a:r>
              <a:rPr lang="en-US" sz="1200" dirty="0"/>
              <a:t> </a:t>
            </a:r>
            <a:r>
              <a:rPr lang="en-US" sz="1200" dirty="0" err="1"/>
              <a:t>følges</a:t>
            </a:r>
            <a:r>
              <a:rPr lang="en-US" sz="1200" dirty="0"/>
              <a:t> </a:t>
            </a:r>
            <a:r>
              <a:rPr lang="en-US" sz="1200" dirty="0" err="1"/>
              <a:t>opp</a:t>
            </a:r>
            <a:r>
              <a:rPr lang="en-US" sz="1200" dirty="0"/>
              <a:t>, </a:t>
            </a:r>
            <a:r>
              <a:rPr lang="en-US" sz="1200" dirty="0" err="1"/>
              <a:t>ressursbruken</a:t>
            </a:r>
            <a:r>
              <a:rPr lang="en-US" sz="1200" dirty="0"/>
              <a:t> er </a:t>
            </a:r>
            <a:r>
              <a:rPr lang="en-US" sz="1200" dirty="0" err="1"/>
              <a:t>effektiv</a:t>
            </a:r>
            <a:r>
              <a:rPr lang="en-US" sz="1200" dirty="0"/>
              <a:t>, </a:t>
            </a:r>
            <a:r>
              <a:rPr lang="en-US" sz="1200" dirty="0" err="1"/>
              <a:t>rapporteringen</a:t>
            </a:r>
            <a:r>
              <a:rPr lang="en-US" sz="1200" dirty="0"/>
              <a:t> er </a:t>
            </a:r>
            <a:r>
              <a:rPr lang="en-US" sz="1200" dirty="0" err="1"/>
              <a:t>pålitelig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at </a:t>
            </a:r>
            <a:r>
              <a:rPr lang="en-US" sz="1200" dirty="0" err="1"/>
              <a:t>institusjonen</a:t>
            </a:r>
            <a:r>
              <a:rPr lang="en-US" sz="1200" dirty="0"/>
              <a:t> drives i </a:t>
            </a:r>
            <a:r>
              <a:rPr lang="en-US" sz="1200" dirty="0" err="1"/>
              <a:t>samsvar</a:t>
            </a:r>
            <a:r>
              <a:rPr lang="en-US" sz="1200" dirty="0"/>
              <a:t> med </a:t>
            </a:r>
            <a:r>
              <a:rPr lang="en-US" sz="1200" dirty="0" err="1"/>
              <a:t>gjeldende</a:t>
            </a:r>
            <a:r>
              <a:rPr lang="en-US" sz="1200" dirty="0"/>
              <a:t> lover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regler</a:t>
            </a:r>
            <a:r>
              <a:rPr lang="en-US" sz="1200" dirty="0"/>
              <a:t> (</a:t>
            </a:r>
            <a:r>
              <a:rPr lang="en-US" sz="1200" dirty="0" err="1"/>
              <a:t>internkontroll</a:t>
            </a:r>
            <a:r>
              <a:rPr lang="en-US" sz="1200" dirty="0"/>
              <a:t>) </a:t>
            </a:r>
          </a:p>
          <a:p>
            <a:pPr marL="243411" indent="-243411">
              <a:lnSpc>
                <a:spcPct val="140000"/>
              </a:lnSpc>
              <a:tabLst>
                <a:tab pos="243411" algn="l"/>
              </a:tabLst>
            </a:pPr>
            <a:r>
              <a:rPr lang="en-US" sz="1200" dirty="0" err="1"/>
              <a:t>har</a:t>
            </a:r>
            <a:r>
              <a:rPr lang="en-US" sz="1200" dirty="0"/>
              <a:t> </a:t>
            </a:r>
            <a:r>
              <a:rPr lang="en-US" sz="1200" dirty="0" err="1"/>
              <a:t>ansvar</a:t>
            </a:r>
            <a:r>
              <a:rPr lang="en-US" sz="1200" dirty="0"/>
              <a:t> for </a:t>
            </a:r>
            <a:r>
              <a:rPr lang="en-US" sz="1200" dirty="0" err="1"/>
              <a:t>ansettelsesprosesser</a:t>
            </a:r>
            <a:r>
              <a:rPr lang="en-US" sz="1200" dirty="0"/>
              <a:t> ved instituttet </a:t>
            </a:r>
            <a:r>
              <a:rPr lang="en-US" sz="1200" dirty="0" err="1"/>
              <a:t>gjennom</a:t>
            </a:r>
            <a:r>
              <a:rPr lang="en-US" sz="1200" dirty="0"/>
              <a:t> å </a:t>
            </a:r>
            <a:r>
              <a:rPr lang="en-US" sz="1200" dirty="0" err="1"/>
              <a:t>lede</a:t>
            </a:r>
            <a:r>
              <a:rPr lang="en-US" sz="1200" dirty="0"/>
              <a:t> </a:t>
            </a:r>
            <a:r>
              <a:rPr lang="en-US" sz="1200" dirty="0" err="1"/>
              <a:t>rekrutteringsprosesser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innstille</a:t>
            </a:r>
            <a:r>
              <a:rPr lang="en-US" sz="1200" dirty="0"/>
              <a:t> </a:t>
            </a:r>
            <a:r>
              <a:rPr lang="en-US" sz="1200" dirty="0" err="1"/>
              <a:t>kandidater</a:t>
            </a:r>
            <a:r>
              <a:rPr lang="en-US" sz="1200" dirty="0"/>
              <a:t> </a:t>
            </a:r>
          </a:p>
          <a:p>
            <a:pPr marL="243411" indent="-243411">
              <a:lnSpc>
                <a:spcPct val="140000"/>
              </a:lnSpc>
              <a:tabLst>
                <a:tab pos="243411" algn="l"/>
              </a:tabLst>
            </a:pPr>
            <a:r>
              <a:rPr lang="en-US" sz="1200" dirty="0" err="1"/>
              <a:t>skal</a:t>
            </a:r>
            <a:r>
              <a:rPr lang="en-US" sz="1200" dirty="0"/>
              <a:t> </a:t>
            </a:r>
            <a:r>
              <a:rPr lang="en-US" sz="1200" dirty="0" err="1"/>
              <a:t>bidra</a:t>
            </a:r>
            <a:r>
              <a:rPr lang="en-US" sz="1200" dirty="0"/>
              <a:t> </a:t>
            </a:r>
            <a:r>
              <a:rPr lang="en-US" sz="1200" dirty="0" err="1"/>
              <a:t>til</a:t>
            </a:r>
            <a:r>
              <a:rPr lang="en-US" sz="1200" dirty="0"/>
              <a:t> å </a:t>
            </a:r>
            <a:r>
              <a:rPr lang="en-US" sz="1200" dirty="0" err="1"/>
              <a:t>skape</a:t>
            </a:r>
            <a:r>
              <a:rPr lang="en-US" sz="1200" dirty="0"/>
              <a:t> et </a:t>
            </a:r>
            <a:r>
              <a:rPr lang="en-US" sz="1200" dirty="0" err="1"/>
              <a:t>likestilt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mangfoldig</a:t>
            </a:r>
            <a:r>
              <a:rPr lang="en-US" sz="1200" dirty="0"/>
              <a:t> </a:t>
            </a:r>
            <a:r>
              <a:rPr lang="en-US" sz="1200" dirty="0" err="1"/>
              <a:t>universitet</a:t>
            </a:r>
            <a:r>
              <a:rPr lang="en-US" sz="1200" dirty="0"/>
              <a:t>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8EE24C-0DEE-4852-98D1-766934BDA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8100000" flipH="1">
            <a:off x="1119768" y="3861832"/>
            <a:ext cx="1785984" cy="2211229"/>
            <a:chOff x="3125006" y="3171595"/>
            <a:chExt cx="1785984" cy="221122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6CBEAFE-2CF0-4684-B451-EB4CC26C1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136819" y="3174345"/>
              <a:ext cx="1760933" cy="2208479"/>
              <a:chOff x="4749017" y="2998646"/>
              <a:chExt cx="1760933" cy="2208479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8829D087-6E8C-49B4-8B14-A7322D6C92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5630197" y="2998646"/>
                <a:ext cx="0" cy="2208479"/>
              </a:xfrm>
              <a:prstGeom prst="line">
                <a:avLst/>
              </a:prstGeom>
              <a:ln w="1270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06AD7EE-911D-452D-BB96-558319A672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0800000" flipH="1">
                <a:off x="4749017" y="4416771"/>
                <a:ext cx="1760933" cy="0"/>
              </a:xfrm>
              <a:prstGeom prst="line">
                <a:avLst/>
              </a:prstGeom>
              <a:ln w="1270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Rectangle 30">
                <a:extLst>
                  <a:ext uri="{FF2B5EF4-FFF2-40B4-BE49-F238E27FC236}">
                    <a16:creationId xmlns:a16="http://schemas.microsoft.com/office/drawing/2014/main" id="{EFB3432A-F33E-4636-93EA-39E5DE75C6D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3500000">
                <a:off x="5136242" y="3224252"/>
                <a:ext cx="987915" cy="987915"/>
              </a:xfrm>
              <a:custGeom>
                <a:avLst/>
                <a:gdLst>
                  <a:gd name="connsiteX0" fmla="*/ 0 w 1302493"/>
                  <a:gd name="connsiteY0" fmla="*/ 0 h 1302493"/>
                  <a:gd name="connsiteX1" fmla="*/ 1302493 w 1302493"/>
                  <a:gd name="connsiteY1" fmla="*/ 0 h 1302493"/>
                  <a:gd name="connsiteX2" fmla="*/ 1302493 w 1302493"/>
                  <a:gd name="connsiteY2" fmla="*/ 1302493 h 1302493"/>
                  <a:gd name="connsiteX3" fmla="*/ 0 w 1302493"/>
                  <a:gd name="connsiteY3" fmla="*/ 1302493 h 1302493"/>
                  <a:gd name="connsiteX4" fmla="*/ 0 w 1302493"/>
                  <a:gd name="connsiteY4" fmla="*/ 0 h 1302493"/>
                  <a:gd name="connsiteX0" fmla="*/ 1302493 w 1393933"/>
                  <a:gd name="connsiteY0" fmla="*/ 1302493 h 1393933"/>
                  <a:gd name="connsiteX1" fmla="*/ 0 w 1393933"/>
                  <a:gd name="connsiteY1" fmla="*/ 1302493 h 1393933"/>
                  <a:gd name="connsiteX2" fmla="*/ 0 w 1393933"/>
                  <a:gd name="connsiteY2" fmla="*/ 0 h 1393933"/>
                  <a:gd name="connsiteX3" fmla="*/ 1302493 w 1393933"/>
                  <a:gd name="connsiteY3" fmla="*/ 0 h 1393933"/>
                  <a:gd name="connsiteX4" fmla="*/ 1393933 w 1393933"/>
                  <a:gd name="connsiteY4" fmla="*/ 1393933 h 1393933"/>
                  <a:gd name="connsiteX0" fmla="*/ 0 w 1393933"/>
                  <a:gd name="connsiteY0" fmla="*/ 1302493 h 1393933"/>
                  <a:gd name="connsiteX1" fmla="*/ 0 w 1393933"/>
                  <a:gd name="connsiteY1" fmla="*/ 0 h 1393933"/>
                  <a:gd name="connsiteX2" fmla="*/ 1302493 w 1393933"/>
                  <a:gd name="connsiteY2" fmla="*/ 0 h 1393933"/>
                  <a:gd name="connsiteX3" fmla="*/ 1393933 w 1393933"/>
                  <a:gd name="connsiteY3" fmla="*/ 1393933 h 1393933"/>
                  <a:gd name="connsiteX0" fmla="*/ 0 w 1302493"/>
                  <a:gd name="connsiteY0" fmla="*/ 1302493 h 1302493"/>
                  <a:gd name="connsiteX1" fmla="*/ 0 w 1302493"/>
                  <a:gd name="connsiteY1" fmla="*/ 0 h 1302493"/>
                  <a:gd name="connsiteX2" fmla="*/ 1302493 w 1302493"/>
                  <a:gd name="connsiteY2" fmla="*/ 0 h 1302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02493" h="1302493">
                    <a:moveTo>
                      <a:pt x="0" y="1302493"/>
                    </a:moveTo>
                    <a:lnTo>
                      <a:pt x="0" y="0"/>
                    </a:lnTo>
                    <a:lnTo>
                      <a:pt x="1302493" y="0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30">
                <a:extLst>
                  <a:ext uri="{FF2B5EF4-FFF2-40B4-BE49-F238E27FC236}">
                    <a16:creationId xmlns:a16="http://schemas.microsoft.com/office/drawing/2014/main" id="{201E85ED-EC70-4C1F-ADA1-385AFA3DBC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3500000">
                <a:off x="5327037" y="3070731"/>
                <a:ext cx="606323" cy="606323"/>
              </a:xfrm>
              <a:custGeom>
                <a:avLst/>
                <a:gdLst>
                  <a:gd name="connsiteX0" fmla="*/ 0 w 1302493"/>
                  <a:gd name="connsiteY0" fmla="*/ 0 h 1302493"/>
                  <a:gd name="connsiteX1" fmla="*/ 1302493 w 1302493"/>
                  <a:gd name="connsiteY1" fmla="*/ 0 h 1302493"/>
                  <a:gd name="connsiteX2" fmla="*/ 1302493 w 1302493"/>
                  <a:gd name="connsiteY2" fmla="*/ 1302493 h 1302493"/>
                  <a:gd name="connsiteX3" fmla="*/ 0 w 1302493"/>
                  <a:gd name="connsiteY3" fmla="*/ 1302493 h 1302493"/>
                  <a:gd name="connsiteX4" fmla="*/ 0 w 1302493"/>
                  <a:gd name="connsiteY4" fmla="*/ 0 h 1302493"/>
                  <a:gd name="connsiteX0" fmla="*/ 1302493 w 1393933"/>
                  <a:gd name="connsiteY0" fmla="*/ 1302493 h 1393933"/>
                  <a:gd name="connsiteX1" fmla="*/ 0 w 1393933"/>
                  <a:gd name="connsiteY1" fmla="*/ 1302493 h 1393933"/>
                  <a:gd name="connsiteX2" fmla="*/ 0 w 1393933"/>
                  <a:gd name="connsiteY2" fmla="*/ 0 h 1393933"/>
                  <a:gd name="connsiteX3" fmla="*/ 1302493 w 1393933"/>
                  <a:gd name="connsiteY3" fmla="*/ 0 h 1393933"/>
                  <a:gd name="connsiteX4" fmla="*/ 1393933 w 1393933"/>
                  <a:gd name="connsiteY4" fmla="*/ 1393933 h 1393933"/>
                  <a:gd name="connsiteX0" fmla="*/ 0 w 1393933"/>
                  <a:gd name="connsiteY0" fmla="*/ 1302493 h 1393933"/>
                  <a:gd name="connsiteX1" fmla="*/ 0 w 1393933"/>
                  <a:gd name="connsiteY1" fmla="*/ 0 h 1393933"/>
                  <a:gd name="connsiteX2" fmla="*/ 1302493 w 1393933"/>
                  <a:gd name="connsiteY2" fmla="*/ 0 h 1393933"/>
                  <a:gd name="connsiteX3" fmla="*/ 1393933 w 1393933"/>
                  <a:gd name="connsiteY3" fmla="*/ 1393933 h 1393933"/>
                  <a:gd name="connsiteX0" fmla="*/ 0 w 1302493"/>
                  <a:gd name="connsiteY0" fmla="*/ 1302493 h 1302493"/>
                  <a:gd name="connsiteX1" fmla="*/ 0 w 1302493"/>
                  <a:gd name="connsiteY1" fmla="*/ 0 h 1302493"/>
                  <a:gd name="connsiteX2" fmla="*/ 1302493 w 1302493"/>
                  <a:gd name="connsiteY2" fmla="*/ 0 h 1302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02493" h="1302493">
                    <a:moveTo>
                      <a:pt x="0" y="1302493"/>
                    </a:moveTo>
                    <a:lnTo>
                      <a:pt x="0" y="0"/>
                    </a:lnTo>
                    <a:lnTo>
                      <a:pt x="1302493" y="0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96CFCCC-96DF-4A61-9E5D-558B1B947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125006" y="3171595"/>
              <a:ext cx="1785984" cy="1799739"/>
              <a:chOff x="6879836" y="3516901"/>
              <a:chExt cx="1785984" cy="1799739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FC78AD6F-09CE-4B30-BD5B-385DC487EF1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879836" y="3521665"/>
                <a:ext cx="892801" cy="1794975"/>
              </a:xfrm>
              <a:custGeom>
                <a:avLst/>
                <a:gdLst>
                  <a:gd name="connsiteX0" fmla="*/ 892801 w 892801"/>
                  <a:gd name="connsiteY0" fmla="*/ 0 h 1794975"/>
                  <a:gd name="connsiteX1" fmla="*/ 892801 w 892801"/>
                  <a:gd name="connsiteY1" fmla="*/ 1434622 h 1794975"/>
                  <a:gd name="connsiteX2" fmla="*/ 845919 w 892801"/>
                  <a:gd name="connsiteY2" fmla="*/ 1533379 h 1794975"/>
                  <a:gd name="connsiteX3" fmla="*/ 440820 w 892801"/>
                  <a:gd name="connsiteY3" fmla="*/ 1794916 h 1794975"/>
                  <a:gd name="connsiteX4" fmla="*/ 379878 w 892801"/>
                  <a:gd name="connsiteY4" fmla="*/ 1791253 h 1794975"/>
                  <a:gd name="connsiteX5" fmla="*/ 763083 w 892801"/>
                  <a:gd name="connsiteY5" fmla="*/ 100140 h 1794975"/>
                  <a:gd name="connsiteX6" fmla="*/ 892801 w 892801"/>
                  <a:gd name="connsiteY6" fmla="*/ 0 h 179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92801" h="1794975">
                    <a:moveTo>
                      <a:pt x="892801" y="0"/>
                    </a:moveTo>
                    <a:lnTo>
                      <a:pt x="892801" y="1434622"/>
                    </a:lnTo>
                    <a:lnTo>
                      <a:pt x="845919" y="1533379"/>
                    </a:lnTo>
                    <a:cubicBezTo>
                      <a:pt x="735106" y="1711682"/>
                      <a:pt x="584368" y="1792418"/>
                      <a:pt x="440820" y="1794916"/>
                    </a:cubicBezTo>
                    <a:cubicBezTo>
                      <a:pt x="420314" y="1795273"/>
                      <a:pt x="399954" y="1794033"/>
                      <a:pt x="379878" y="1791253"/>
                    </a:cubicBezTo>
                    <a:cubicBezTo>
                      <a:pt x="-41718" y="1732871"/>
                      <a:pt x="-338017" y="995203"/>
                      <a:pt x="763083" y="100140"/>
                    </a:cubicBezTo>
                    <a:lnTo>
                      <a:pt x="89280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5CE9B157-EB63-48A0-9199-65F4594C1C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72637" y="3516901"/>
                <a:ext cx="893183" cy="1795123"/>
              </a:xfrm>
              <a:custGeom>
                <a:avLst/>
                <a:gdLst>
                  <a:gd name="connsiteX0" fmla="*/ 191 w 893183"/>
                  <a:gd name="connsiteY0" fmla="*/ 0 h 1795123"/>
                  <a:gd name="connsiteX1" fmla="*/ 130101 w 893183"/>
                  <a:gd name="connsiteY1" fmla="*/ 100288 h 1795123"/>
                  <a:gd name="connsiteX2" fmla="*/ 513306 w 893183"/>
                  <a:gd name="connsiteY2" fmla="*/ 1791401 h 1795123"/>
                  <a:gd name="connsiteX3" fmla="*/ 47265 w 893183"/>
                  <a:gd name="connsiteY3" fmla="*/ 1533527 h 1795123"/>
                  <a:gd name="connsiteX4" fmla="*/ 192 w 893183"/>
                  <a:gd name="connsiteY4" fmla="*/ 1434367 h 1795123"/>
                  <a:gd name="connsiteX5" fmla="*/ 192 w 893183"/>
                  <a:gd name="connsiteY5" fmla="*/ 1438981 h 1795123"/>
                  <a:gd name="connsiteX6" fmla="*/ 0 w 893183"/>
                  <a:gd name="connsiteY6" fmla="*/ 1439386 h 1795123"/>
                  <a:gd name="connsiteX7" fmla="*/ 0 w 893183"/>
                  <a:gd name="connsiteY7" fmla="*/ 4764 h 1795123"/>
                  <a:gd name="connsiteX8" fmla="*/ 191 w 893183"/>
                  <a:gd name="connsiteY8" fmla="*/ 4616 h 1795123"/>
                  <a:gd name="connsiteX9" fmla="*/ 191 w 893183"/>
                  <a:gd name="connsiteY9" fmla="*/ 0 h 1795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93183" h="1795123">
                    <a:moveTo>
                      <a:pt x="191" y="0"/>
                    </a:moveTo>
                    <a:lnTo>
                      <a:pt x="130101" y="100288"/>
                    </a:lnTo>
                    <a:cubicBezTo>
                      <a:pt x="1231201" y="995351"/>
                      <a:pt x="934902" y="1733019"/>
                      <a:pt x="513306" y="1791401"/>
                    </a:cubicBezTo>
                    <a:cubicBezTo>
                      <a:pt x="352699" y="1813642"/>
                      <a:pt x="173909" y="1737302"/>
                      <a:pt x="47265" y="1533527"/>
                    </a:cubicBezTo>
                    <a:lnTo>
                      <a:pt x="192" y="1434367"/>
                    </a:lnTo>
                    <a:lnTo>
                      <a:pt x="192" y="1438981"/>
                    </a:lnTo>
                    <a:lnTo>
                      <a:pt x="0" y="1439386"/>
                    </a:lnTo>
                    <a:lnTo>
                      <a:pt x="0" y="4764"/>
                    </a:lnTo>
                    <a:lnTo>
                      <a:pt x="191" y="4616"/>
                    </a:lnTo>
                    <a:lnTo>
                      <a:pt x="19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42932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5DCFBD7-5612-480F-BED3-7820176A5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B3EB881-C5C4-4EE3-A83B-AF266FDED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526" y="1530660"/>
            <a:ext cx="3899982" cy="3838576"/>
          </a:xfrm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/>
            <a:r>
              <a:rPr lang="en-US" kern="1200" cap="none" spc="0" baseline="0" noProof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Nestleder</a:t>
            </a:r>
            <a:r>
              <a:rPr lang="en-US" kern="1200" cap="none" spc="0" baseline="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cap="none" spc="0" baseline="0" noProof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forskning</a:t>
            </a:r>
            <a:endParaRPr lang="en-US" kern="1200" cap="none" spc="0" baseline="0" noProof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3093493-446B-45A4-9D25-97A096BDF4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8100000" flipH="1">
            <a:off x="554357" y="402322"/>
            <a:ext cx="641183" cy="1069728"/>
            <a:chOff x="6484112" y="2967038"/>
            <a:chExt cx="641183" cy="1069728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5290F66-CF0B-44A8-98F9-67989433E9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18" name="Freeform 68">
                <a:extLst>
                  <a:ext uri="{FF2B5EF4-FFF2-40B4-BE49-F238E27FC236}">
                    <a16:creationId xmlns:a16="http://schemas.microsoft.com/office/drawing/2014/main" id="{B1EC4FC7-CA30-496A-A81F-23F077FC31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69">
                <a:extLst>
                  <a:ext uri="{FF2B5EF4-FFF2-40B4-BE49-F238E27FC236}">
                    <a16:creationId xmlns:a16="http://schemas.microsoft.com/office/drawing/2014/main" id="{5D6D0395-600E-4B20-8F30-0AEE77B5E7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Line 70">
                <a:extLst>
                  <a:ext uri="{FF2B5EF4-FFF2-40B4-BE49-F238E27FC236}">
                    <a16:creationId xmlns:a16="http://schemas.microsoft.com/office/drawing/2014/main" id="{FF4B76F2-9796-41F3-B9E3-83F7B60DD4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CEC35DC-9637-4964-84AC-F26B998A58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8900000" flipH="1">
              <a:off x="6484112" y="3104366"/>
              <a:ext cx="317159" cy="932400"/>
              <a:chOff x="6808136" y="2967038"/>
              <a:chExt cx="317159" cy="932400"/>
            </a:xfrm>
          </p:grpSpPr>
          <p:sp>
            <p:nvSpPr>
              <p:cNvPr id="15" name="Freeform 68">
                <a:extLst>
                  <a:ext uri="{FF2B5EF4-FFF2-40B4-BE49-F238E27FC236}">
                    <a16:creationId xmlns:a16="http://schemas.microsoft.com/office/drawing/2014/main" id="{DBDE4896-1B60-4B58-9194-5253D8C352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 69">
                <a:extLst>
                  <a:ext uri="{FF2B5EF4-FFF2-40B4-BE49-F238E27FC236}">
                    <a16:creationId xmlns:a16="http://schemas.microsoft.com/office/drawing/2014/main" id="{59C17307-B18A-4106-97D9-D516369BA6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Line 70">
                <a:extLst>
                  <a:ext uri="{FF2B5EF4-FFF2-40B4-BE49-F238E27FC236}">
                    <a16:creationId xmlns:a16="http://schemas.microsoft.com/office/drawing/2014/main" id="{141D9497-DF71-477C-BFC8-AE0D408BAF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9F703F4-243C-4517-80DA-7AC36B7D9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3159000"/>
            <a:ext cx="0" cy="54000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A90AD1BE-EA66-4E99-BDB1-96555930F4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57059" y="-35756"/>
            <a:ext cx="7181849" cy="598105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en-US" sz="1800" b="1" dirty="0" err="1"/>
              <a:t>Ansvarsområder</a:t>
            </a:r>
            <a:endParaRPr lang="en-US" sz="1800" b="1" dirty="0"/>
          </a:p>
          <a:p>
            <a:pPr>
              <a:lnSpc>
                <a:spcPct val="140000"/>
              </a:lnSpc>
            </a:pPr>
            <a:r>
              <a:rPr lang="en-US" sz="1800" dirty="0" err="1"/>
              <a:t>Ansvarlig</a:t>
            </a:r>
            <a:r>
              <a:rPr lang="en-US" sz="1800" dirty="0"/>
              <a:t> for </a:t>
            </a:r>
            <a:r>
              <a:rPr lang="en-US" sz="1800" dirty="0" err="1"/>
              <a:t>forskningskvalitet</a:t>
            </a:r>
            <a:r>
              <a:rPr lang="en-US" sz="1800" dirty="0"/>
              <a:t> </a:t>
            </a:r>
            <a:r>
              <a:rPr lang="en-US" sz="1800" dirty="0" err="1"/>
              <a:t>og</a:t>
            </a:r>
            <a:r>
              <a:rPr lang="en-US" sz="1800" dirty="0"/>
              <a:t> </a:t>
            </a:r>
            <a:r>
              <a:rPr lang="en-US" sz="1800" dirty="0" err="1"/>
              <a:t>forskningsstrategi</a:t>
            </a:r>
            <a:r>
              <a:rPr lang="en-US" sz="1800" dirty="0"/>
              <a:t> ved instituttet</a:t>
            </a:r>
          </a:p>
          <a:p>
            <a:pPr>
              <a:lnSpc>
                <a:spcPct val="140000"/>
              </a:lnSpc>
            </a:pPr>
            <a:r>
              <a:rPr lang="en-US" sz="1800" dirty="0" err="1"/>
              <a:t>Ansvarlig</a:t>
            </a:r>
            <a:r>
              <a:rPr lang="en-US" sz="1800" dirty="0"/>
              <a:t> for å </a:t>
            </a:r>
            <a:r>
              <a:rPr lang="en-US" sz="1800" dirty="0" err="1"/>
              <a:t>initiere</a:t>
            </a:r>
            <a:r>
              <a:rPr lang="en-US" sz="1800" dirty="0"/>
              <a:t> </a:t>
            </a:r>
            <a:r>
              <a:rPr lang="en-US" sz="1800" dirty="0" err="1"/>
              <a:t>og</a:t>
            </a:r>
            <a:r>
              <a:rPr lang="en-US" sz="1800" dirty="0"/>
              <a:t> </a:t>
            </a:r>
            <a:r>
              <a:rPr lang="en-US" sz="1800" dirty="0" err="1"/>
              <a:t>følge</a:t>
            </a:r>
            <a:r>
              <a:rPr lang="en-US" sz="1800" dirty="0"/>
              <a:t> </a:t>
            </a:r>
            <a:r>
              <a:rPr lang="en-US" sz="1800" dirty="0" err="1"/>
              <a:t>opp</a:t>
            </a:r>
            <a:r>
              <a:rPr lang="en-US" sz="1800" dirty="0"/>
              <a:t> </a:t>
            </a:r>
            <a:r>
              <a:rPr lang="en-US" sz="1800" dirty="0" err="1"/>
              <a:t>tverrfaglig</a:t>
            </a:r>
            <a:r>
              <a:rPr lang="en-US" sz="1800" dirty="0"/>
              <a:t> </a:t>
            </a:r>
            <a:r>
              <a:rPr lang="en-US" sz="1800" dirty="0" err="1"/>
              <a:t>forskningssamarbeid</a:t>
            </a:r>
            <a:r>
              <a:rPr lang="en-US" sz="1800" dirty="0"/>
              <a:t> </a:t>
            </a:r>
          </a:p>
          <a:p>
            <a:pPr>
              <a:lnSpc>
                <a:spcPct val="140000"/>
              </a:lnSpc>
            </a:pPr>
            <a:r>
              <a:rPr lang="en-US" sz="1800" dirty="0" err="1"/>
              <a:t>Ansvarlig</a:t>
            </a:r>
            <a:r>
              <a:rPr lang="en-US" sz="1800" dirty="0"/>
              <a:t> for </a:t>
            </a:r>
            <a:r>
              <a:rPr lang="en-US" sz="1800" dirty="0" err="1"/>
              <a:t>kvalitet</a:t>
            </a:r>
            <a:r>
              <a:rPr lang="en-US" sz="1800" dirty="0"/>
              <a:t> i </a:t>
            </a:r>
            <a:r>
              <a:rPr lang="en-US" sz="1800" dirty="0" err="1"/>
              <a:t>forskerutdanningen</a:t>
            </a:r>
            <a:r>
              <a:rPr lang="en-US" sz="1800" dirty="0"/>
              <a:t> ved instituttet</a:t>
            </a:r>
          </a:p>
          <a:p>
            <a:pPr>
              <a:lnSpc>
                <a:spcPct val="140000"/>
              </a:lnSpc>
            </a:pPr>
            <a:r>
              <a:rPr lang="en-US" sz="1800" dirty="0" err="1"/>
              <a:t>Inngå</a:t>
            </a:r>
            <a:r>
              <a:rPr lang="en-US" sz="1800" dirty="0"/>
              <a:t> i </a:t>
            </a:r>
            <a:r>
              <a:rPr lang="en-US" sz="1800" dirty="0" err="1"/>
              <a:t>instituttets</a:t>
            </a:r>
            <a:r>
              <a:rPr lang="en-US" sz="1800" dirty="0"/>
              <a:t> </a:t>
            </a:r>
            <a:r>
              <a:rPr lang="en-US" sz="1800" dirty="0" err="1"/>
              <a:t>daglige</a:t>
            </a:r>
            <a:r>
              <a:rPr lang="en-US" sz="1800" dirty="0"/>
              <a:t> </a:t>
            </a:r>
            <a:r>
              <a:rPr lang="en-US" sz="1800" dirty="0" err="1"/>
              <a:t>ledelse</a:t>
            </a:r>
            <a:endParaRPr lang="en-US" sz="1800" dirty="0"/>
          </a:p>
          <a:p>
            <a:pPr>
              <a:lnSpc>
                <a:spcPct val="140000"/>
              </a:lnSpc>
            </a:pPr>
            <a:r>
              <a:rPr lang="en-US" sz="1800" dirty="0"/>
              <a:t>Lede </a:t>
            </a:r>
            <a:r>
              <a:rPr lang="en-US" sz="1800" dirty="0" err="1"/>
              <a:t>instituttets</a:t>
            </a:r>
            <a:r>
              <a:rPr lang="en-US" sz="1800" dirty="0"/>
              <a:t> </a:t>
            </a:r>
            <a:r>
              <a:rPr lang="en-US" sz="1800" dirty="0" err="1"/>
              <a:t>forskningsutvalg</a:t>
            </a:r>
            <a:endParaRPr lang="en-US" sz="1800" dirty="0"/>
          </a:p>
          <a:p>
            <a:pPr>
              <a:lnSpc>
                <a:spcPct val="140000"/>
              </a:lnSpc>
            </a:pPr>
            <a:r>
              <a:rPr lang="en-US" sz="1800" dirty="0"/>
              <a:t>Delta i </a:t>
            </a:r>
            <a:r>
              <a:rPr lang="en-US" sz="1800" dirty="0" err="1"/>
              <a:t>fakultetets</a:t>
            </a:r>
            <a:r>
              <a:rPr lang="en-US" sz="1800" dirty="0"/>
              <a:t> </a:t>
            </a:r>
            <a:r>
              <a:rPr lang="en-US" sz="1800" dirty="0" err="1"/>
              <a:t>forskningsutvalg</a:t>
            </a:r>
            <a:r>
              <a:rPr lang="en-US" sz="1800" dirty="0"/>
              <a:t> </a:t>
            </a:r>
            <a:r>
              <a:rPr lang="en-US" sz="1800" dirty="0" err="1"/>
              <a:t>og</a:t>
            </a:r>
            <a:r>
              <a:rPr lang="en-US" sz="1800" dirty="0"/>
              <a:t> </a:t>
            </a:r>
            <a:r>
              <a:rPr lang="en-US" sz="1800" dirty="0" err="1"/>
              <a:t>bidra</a:t>
            </a:r>
            <a:r>
              <a:rPr lang="en-US" sz="1800" dirty="0"/>
              <a:t> </a:t>
            </a:r>
            <a:r>
              <a:rPr lang="en-US" sz="1800" dirty="0" err="1"/>
              <a:t>til</a:t>
            </a:r>
            <a:r>
              <a:rPr lang="en-US" sz="1800" dirty="0"/>
              <a:t> å </a:t>
            </a:r>
            <a:r>
              <a:rPr lang="en-US" sz="1800" dirty="0" err="1"/>
              <a:t>styrke</a:t>
            </a:r>
            <a:r>
              <a:rPr lang="en-US" sz="1800" dirty="0"/>
              <a:t> </a:t>
            </a:r>
            <a:r>
              <a:rPr lang="en-US" sz="1800" dirty="0" err="1"/>
              <a:t>forskningskapasitet</a:t>
            </a:r>
            <a:r>
              <a:rPr lang="en-US" sz="1800" dirty="0"/>
              <a:t> </a:t>
            </a:r>
            <a:r>
              <a:rPr lang="en-US" sz="1800" dirty="0" err="1"/>
              <a:t>og</a:t>
            </a:r>
            <a:r>
              <a:rPr lang="en-US" sz="1800" dirty="0"/>
              <a:t> </a:t>
            </a:r>
            <a:r>
              <a:rPr lang="en-US" sz="1800" dirty="0" err="1"/>
              <a:t>kvalitet</a:t>
            </a:r>
            <a:r>
              <a:rPr lang="en-US" sz="1800" dirty="0"/>
              <a:t> ved </a:t>
            </a:r>
            <a:r>
              <a:rPr lang="en-US" sz="1800" dirty="0" err="1"/>
              <a:t>fakultetet</a:t>
            </a:r>
            <a:endParaRPr lang="en-US" sz="180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55013FF-CA42-4E11-9C84-9B450958B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8900000" flipH="1">
            <a:off x="4900460" y="5368081"/>
            <a:ext cx="641183" cy="1069728"/>
            <a:chOff x="6484112" y="2967038"/>
            <a:chExt cx="641183" cy="1069728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22AE2C0-471F-463F-81AD-036775172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30" name="Freeform 68">
                <a:extLst>
                  <a:ext uri="{FF2B5EF4-FFF2-40B4-BE49-F238E27FC236}">
                    <a16:creationId xmlns:a16="http://schemas.microsoft.com/office/drawing/2014/main" id="{86AC4227-904F-4DAA-8EB3-AA15045E613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69">
                <a:extLst>
                  <a:ext uri="{FF2B5EF4-FFF2-40B4-BE49-F238E27FC236}">
                    <a16:creationId xmlns:a16="http://schemas.microsoft.com/office/drawing/2014/main" id="{A9C558C0-0AE1-4345-9661-C1F771AF8C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Line 70">
                <a:extLst>
                  <a:ext uri="{FF2B5EF4-FFF2-40B4-BE49-F238E27FC236}">
                    <a16:creationId xmlns:a16="http://schemas.microsoft.com/office/drawing/2014/main" id="{70FD5E86-918D-4F6B-A6B2-DB8A113D466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11235B7-14E2-4FFE-92E8-58F11DE11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8900000" flipH="1">
              <a:off x="6484112" y="3104366"/>
              <a:ext cx="317159" cy="932400"/>
              <a:chOff x="6808136" y="2967038"/>
              <a:chExt cx="317159" cy="932400"/>
            </a:xfrm>
          </p:grpSpPr>
          <p:sp>
            <p:nvSpPr>
              <p:cNvPr id="27" name="Freeform 68">
                <a:extLst>
                  <a:ext uri="{FF2B5EF4-FFF2-40B4-BE49-F238E27FC236}">
                    <a16:creationId xmlns:a16="http://schemas.microsoft.com/office/drawing/2014/main" id="{8520057A-9BA7-4A16-B939-D2BD2EEB3A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69">
                <a:extLst>
                  <a:ext uri="{FF2B5EF4-FFF2-40B4-BE49-F238E27FC236}">
                    <a16:creationId xmlns:a16="http://schemas.microsoft.com/office/drawing/2014/main" id="{9541235C-1F48-4100-872C-24CECB3B96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Line 70">
                <a:extLst>
                  <a:ext uri="{FF2B5EF4-FFF2-40B4-BE49-F238E27FC236}">
                    <a16:creationId xmlns:a16="http://schemas.microsoft.com/office/drawing/2014/main" id="{24D640F2-8B18-48D4-9845-20F0A8CA5C3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99365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D2EE047-566C-48D4-9F44-4BB3B58F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021F47C-76D6-4439-BDFC-5F5E467E8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945926"/>
            <a:ext cx="3531600" cy="2483074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kern="1200" cap="none" spc="0" baseline="0" noProof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Nestleder utdanning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F4B0D42E-C4A8-4D77-A083-BA7A9DA5FB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59593" y="935999"/>
            <a:ext cx="6352408" cy="518700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en-US" sz="1700" b="1" dirty="0" err="1"/>
              <a:t>Ansvarsområder</a:t>
            </a:r>
            <a:endParaRPr lang="en-US" sz="1700" dirty="0"/>
          </a:p>
          <a:p>
            <a:pPr>
              <a:lnSpc>
                <a:spcPct val="140000"/>
              </a:lnSpc>
            </a:pPr>
            <a:r>
              <a:rPr lang="en-US" sz="1700" dirty="0" err="1"/>
              <a:t>Ansvarlig</a:t>
            </a:r>
            <a:r>
              <a:rPr lang="en-US" sz="1700" dirty="0"/>
              <a:t> for </a:t>
            </a:r>
            <a:r>
              <a:rPr lang="en-US" sz="1700" dirty="0" err="1"/>
              <a:t>emne</a:t>
            </a:r>
            <a:r>
              <a:rPr lang="en-US" sz="1700" dirty="0"/>
              <a:t>- </a:t>
            </a:r>
            <a:r>
              <a:rPr lang="en-US" sz="1700" dirty="0" err="1"/>
              <a:t>og</a:t>
            </a:r>
            <a:r>
              <a:rPr lang="en-US" sz="1700" dirty="0"/>
              <a:t> </a:t>
            </a:r>
            <a:r>
              <a:rPr lang="en-US" sz="1700" dirty="0" err="1"/>
              <a:t>undervisningskvalitet</a:t>
            </a:r>
            <a:r>
              <a:rPr lang="en-US" sz="1700" dirty="0"/>
              <a:t> ved instituttet</a:t>
            </a:r>
          </a:p>
          <a:p>
            <a:pPr>
              <a:lnSpc>
                <a:spcPct val="140000"/>
              </a:lnSpc>
            </a:pPr>
            <a:r>
              <a:rPr lang="en-US" sz="1700" dirty="0" err="1"/>
              <a:t>Ansvarlig</a:t>
            </a:r>
            <a:r>
              <a:rPr lang="en-US" sz="1700" dirty="0"/>
              <a:t> for </a:t>
            </a:r>
            <a:r>
              <a:rPr lang="en-US" sz="1700" dirty="0" err="1"/>
              <a:t>utdanningsstrategi</a:t>
            </a:r>
            <a:r>
              <a:rPr lang="en-US" sz="1700" dirty="0"/>
              <a:t> </a:t>
            </a:r>
            <a:r>
              <a:rPr lang="en-US" sz="1700" dirty="0" err="1"/>
              <a:t>og</a:t>
            </a:r>
            <a:r>
              <a:rPr lang="en-US" sz="1700" dirty="0"/>
              <a:t> </a:t>
            </a:r>
            <a:r>
              <a:rPr lang="en-US" sz="1700" dirty="0" err="1"/>
              <a:t>emneporteføljen</a:t>
            </a:r>
            <a:endParaRPr lang="en-US" sz="1700" dirty="0"/>
          </a:p>
          <a:p>
            <a:pPr>
              <a:lnSpc>
                <a:spcPct val="140000"/>
              </a:lnSpc>
            </a:pPr>
            <a:r>
              <a:rPr lang="en-US" sz="1700" dirty="0" err="1"/>
              <a:t>Ansvarlig</a:t>
            </a:r>
            <a:r>
              <a:rPr lang="en-US" sz="1700" dirty="0"/>
              <a:t> for </a:t>
            </a:r>
            <a:r>
              <a:rPr lang="en-US" sz="1700" dirty="0" err="1"/>
              <a:t>dialogen</a:t>
            </a:r>
            <a:r>
              <a:rPr lang="en-US" sz="1700" dirty="0"/>
              <a:t> med </a:t>
            </a:r>
            <a:r>
              <a:rPr lang="en-US" sz="1700" dirty="0" err="1"/>
              <a:t>studieprogramrådsledere</a:t>
            </a:r>
            <a:r>
              <a:rPr lang="en-US" sz="1700" dirty="0"/>
              <a:t> </a:t>
            </a:r>
            <a:r>
              <a:rPr lang="en-US" sz="1700" dirty="0" err="1"/>
              <a:t>og</a:t>
            </a:r>
            <a:r>
              <a:rPr lang="en-US" sz="1700" dirty="0"/>
              <a:t> </a:t>
            </a:r>
            <a:r>
              <a:rPr lang="en-US" sz="1700" dirty="0" err="1"/>
              <a:t>studieprogramansvarlige</a:t>
            </a:r>
            <a:r>
              <a:rPr lang="en-US" sz="1700" dirty="0"/>
              <a:t> </a:t>
            </a:r>
            <a:r>
              <a:rPr lang="en-US" sz="1700" dirty="0" err="1"/>
              <a:t>og</a:t>
            </a:r>
            <a:r>
              <a:rPr lang="en-US" sz="1700" dirty="0"/>
              <a:t> </a:t>
            </a:r>
            <a:r>
              <a:rPr lang="en-US" sz="1700" dirty="0" err="1"/>
              <a:t>representerer</a:t>
            </a:r>
            <a:r>
              <a:rPr lang="en-US" sz="1700" dirty="0"/>
              <a:t> instituttet i </a:t>
            </a:r>
            <a:r>
              <a:rPr lang="en-US" sz="1700" dirty="0" err="1"/>
              <a:t>relevante</a:t>
            </a:r>
            <a:r>
              <a:rPr lang="en-US" sz="1700" dirty="0"/>
              <a:t> </a:t>
            </a:r>
            <a:r>
              <a:rPr lang="en-US" sz="1700" dirty="0" err="1"/>
              <a:t>studieprogramråd</a:t>
            </a:r>
            <a:endParaRPr lang="en-US" sz="1700" dirty="0"/>
          </a:p>
          <a:p>
            <a:pPr>
              <a:lnSpc>
                <a:spcPct val="140000"/>
              </a:lnSpc>
            </a:pPr>
            <a:r>
              <a:rPr lang="en-US" sz="1700" dirty="0" err="1"/>
              <a:t>Inngå</a:t>
            </a:r>
            <a:r>
              <a:rPr lang="en-US" sz="1700" dirty="0"/>
              <a:t> i </a:t>
            </a:r>
            <a:r>
              <a:rPr lang="en-US" sz="1700" dirty="0" err="1"/>
              <a:t>instituttets</a:t>
            </a:r>
            <a:r>
              <a:rPr lang="en-US" sz="1700" dirty="0"/>
              <a:t> </a:t>
            </a:r>
            <a:r>
              <a:rPr lang="en-US" sz="1700" dirty="0" err="1"/>
              <a:t>daglige</a:t>
            </a:r>
            <a:r>
              <a:rPr lang="en-US" sz="1700" dirty="0"/>
              <a:t> </a:t>
            </a:r>
            <a:r>
              <a:rPr lang="en-US" sz="1700" dirty="0" err="1"/>
              <a:t>ledelse</a:t>
            </a:r>
            <a:endParaRPr lang="en-US" sz="1700" dirty="0"/>
          </a:p>
          <a:p>
            <a:pPr>
              <a:lnSpc>
                <a:spcPct val="140000"/>
              </a:lnSpc>
            </a:pPr>
            <a:r>
              <a:rPr lang="en-US" sz="1700" dirty="0"/>
              <a:t>Delta i </a:t>
            </a:r>
            <a:r>
              <a:rPr lang="en-US" sz="1700" dirty="0" err="1"/>
              <a:t>fakultetets</a:t>
            </a:r>
            <a:r>
              <a:rPr lang="en-US" sz="1700" dirty="0"/>
              <a:t> </a:t>
            </a:r>
            <a:r>
              <a:rPr lang="en-US" sz="1700" dirty="0" err="1"/>
              <a:t>studieutvalg</a:t>
            </a:r>
            <a:r>
              <a:rPr lang="en-US" sz="1700" dirty="0"/>
              <a:t> </a:t>
            </a:r>
            <a:r>
              <a:rPr lang="en-US" sz="1700" dirty="0" err="1"/>
              <a:t>og</a:t>
            </a:r>
            <a:r>
              <a:rPr lang="en-US" sz="1700" dirty="0"/>
              <a:t> i </a:t>
            </a:r>
            <a:r>
              <a:rPr lang="en-US" sz="1700" dirty="0" err="1"/>
              <a:t>utvikling</a:t>
            </a:r>
            <a:r>
              <a:rPr lang="en-US" sz="1700" dirty="0"/>
              <a:t> av </a:t>
            </a:r>
            <a:r>
              <a:rPr lang="en-US" sz="1700" dirty="0" err="1"/>
              <a:t>fakultetets</a:t>
            </a:r>
            <a:r>
              <a:rPr lang="en-US" sz="1700" dirty="0"/>
              <a:t> </a:t>
            </a:r>
            <a:r>
              <a:rPr lang="en-US" sz="1700" dirty="0" err="1"/>
              <a:t>studieprogrammer</a:t>
            </a:r>
            <a:endParaRPr lang="en-US" sz="17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48EE24C-0DEE-4852-98D1-766934BDA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8100000" flipH="1">
            <a:off x="1119768" y="3861832"/>
            <a:ext cx="1785984" cy="2211229"/>
            <a:chOff x="3125006" y="3171595"/>
            <a:chExt cx="1785984" cy="22112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6CBEAFE-2CF0-4684-B451-EB4CC26C1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136819" y="3174345"/>
              <a:ext cx="1760933" cy="2208479"/>
              <a:chOff x="4749017" y="2998646"/>
              <a:chExt cx="1760933" cy="2208479"/>
            </a:xfrm>
          </p:grpSpPr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8829D087-6E8C-49B4-8B14-A7322D6C92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5630197" y="2998646"/>
                <a:ext cx="0" cy="2208479"/>
              </a:xfrm>
              <a:prstGeom prst="line">
                <a:avLst/>
              </a:prstGeom>
              <a:ln w="1270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06AD7EE-911D-452D-BB96-558319A672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0800000" flipH="1">
                <a:off x="4749017" y="4416771"/>
                <a:ext cx="1760933" cy="0"/>
              </a:xfrm>
              <a:prstGeom prst="line">
                <a:avLst/>
              </a:prstGeom>
              <a:ln w="1270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Rectangle 30">
                <a:extLst>
                  <a:ext uri="{FF2B5EF4-FFF2-40B4-BE49-F238E27FC236}">
                    <a16:creationId xmlns:a16="http://schemas.microsoft.com/office/drawing/2014/main" id="{EFB3432A-F33E-4636-93EA-39E5DE75C6D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3500000">
                <a:off x="5136242" y="3224252"/>
                <a:ext cx="987915" cy="987915"/>
              </a:xfrm>
              <a:custGeom>
                <a:avLst/>
                <a:gdLst>
                  <a:gd name="connsiteX0" fmla="*/ 0 w 1302493"/>
                  <a:gd name="connsiteY0" fmla="*/ 0 h 1302493"/>
                  <a:gd name="connsiteX1" fmla="*/ 1302493 w 1302493"/>
                  <a:gd name="connsiteY1" fmla="*/ 0 h 1302493"/>
                  <a:gd name="connsiteX2" fmla="*/ 1302493 w 1302493"/>
                  <a:gd name="connsiteY2" fmla="*/ 1302493 h 1302493"/>
                  <a:gd name="connsiteX3" fmla="*/ 0 w 1302493"/>
                  <a:gd name="connsiteY3" fmla="*/ 1302493 h 1302493"/>
                  <a:gd name="connsiteX4" fmla="*/ 0 w 1302493"/>
                  <a:gd name="connsiteY4" fmla="*/ 0 h 1302493"/>
                  <a:gd name="connsiteX0" fmla="*/ 1302493 w 1393933"/>
                  <a:gd name="connsiteY0" fmla="*/ 1302493 h 1393933"/>
                  <a:gd name="connsiteX1" fmla="*/ 0 w 1393933"/>
                  <a:gd name="connsiteY1" fmla="*/ 1302493 h 1393933"/>
                  <a:gd name="connsiteX2" fmla="*/ 0 w 1393933"/>
                  <a:gd name="connsiteY2" fmla="*/ 0 h 1393933"/>
                  <a:gd name="connsiteX3" fmla="*/ 1302493 w 1393933"/>
                  <a:gd name="connsiteY3" fmla="*/ 0 h 1393933"/>
                  <a:gd name="connsiteX4" fmla="*/ 1393933 w 1393933"/>
                  <a:gd name="connsiteY4" fmla="*/ 1393933 h 1393933"/>
                  <a:gd name="connsiteX0" fmla="*/ 0 w 1393933"/>
                  <a:gd name="connsiteY0" fmla="*/ 1302493 h 1393933"/>
                  <a:gd name="connsiteX1" fmla="*/ 0 w 1393933"/>
                  <a:gd name="connsiteY1" fmla="*/ 0 h 1393933"/>
                  <a:gd name="connsiteX2" fmla="*/ 1302493 w 1393933"/>
                  <a:gd name="connsiteY2" fmla="*/ 0 h 1393933"/>
                  <a:gd name="connsiteX3" fmla="*/ 1393933 w 1393933"/>
                  <a:gd name="connsiteY3" fmla="*/ 1393933 h 1393933"/>
                  <a:gd name="connsiteX0" fmla="*/ 0 w 1302493"/>
                  <a:gd name="connsiteY0" fmla="*/ 1302493 h 1302493"/>
                  <a:gd name="connsiteX1" fmla="*/ 0 w 1302493"/>
                  <a:gd name="connsiteY1" fmla="*/ 0 h 1302493"/>
                  <a:gd name="connsiteX2" fmla="*/ 1302493 w 1302493"/>
                  <a:gd name="connsiteY2" fmla="*/ 0 h 1302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02493" h="1302493">
                    <a:moveTo>
                      <a:pt x="0" y="1302493"/>
                    </a:moveTo>
                    <a:lnTo>
                      <a:pt x="0" y="0"/>
                    </a:lnTo>
                    <a:lnTo>
                      <a:pt x="1302493" y="0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30">
                <a:extLst>
                  <a:ext uri="{FF2B5EF4-FFF2-40B4-BE49-F238E27FC236}">
                    <a16:creationId xmlns:a16="http://schemas.microsoft.com/office/drawing/2014/main" id="{201E85ED-EC70-4C1F-ADA1-385AFA3DBC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3500000">
                <a:off x="5327037" y="3070731"/>
                <a:ext cx="606323" cy="606323"/>
              </a:xfrm>
              <a:custGeom>
                <a:avLst/>
                <a:gdLst>
                  <a:gd name="connsiteX0" fmla="*/ 0 w 1302493"/>
                  <a:gd name="connsiteY0" fmla="*/ 0 h 1302493"/>
                  <a:gd name="connsiteX1" fmla="*/ 1302493 w 1302493"/>
                  <a:gd name="connsiteY1" fmla="*/ 0 h 1302493"/>
                  <a:gd name="connsiteX2" fmla="*/ 1302493 w 1302493"/>
                  <a:gd name="connsiteY2" fmla="*/ 1302493 h 1302493"/>
                  <a:gd name="connsiteX3" fmla="*/ 0 w 1302493"/>
                  <a:gd name="connsiteY3" fmla="*/ 1302493 h 1302493"/>
                  <a:gd name="connsiteX4" fmla="*/ 0 w 1302493"/>
                  <a:gd name="connsiteY4" fmla="*/ 0 h 1302493"/>
                  <a:gd name="connsiteX0" fmla="*/ 1302493 w 1393933"/>
                  <a:gd name="connsiteY0" fmla="*/ 1302493 h 1393933"/>
                  <a:gd name="connsiteX1" fmla="*/ 0 w 1393933"/>
                  <a:gd name="connsiteY1" fmla="*/ 1302493 h 1393933"/>
                  <a:gd name="connsiteX2" fmla="*/ 0 w 1393933"/>
                  <a:gd name="connsiteY2" fmla="*/ 0 h 1393933"/>
                  <a:gd name="connsiteX3" fmla="*/ 1302493 w 1393933"/>
                  <a:gd name="connsiteY3" fmla="*/ 0 h 1393933"/>
                  <a:gd name="connsiteX4" fmla="*/ 1393933 w 1393933"/>
                  <a:gd name="connsiteY4" fmla="*/ 1393933 h 1393933"/>
                  <a:gd name="connsiteX0" fmla="*/ 0 w 1393933"/>
                  <a:gd name="connsiteY0" fmla="*/ 1302493 h 1393933"/>
                  <a:gd name="connsiteX1" fmla="*/ 0 w 1393933"/>
                  <a:gd name="connsiteY1" fmla="*/ 0 h 1393933"/>
                  <a:gd name="connsiteX2" fmla="*/ 1302493 w 1393933"/>
                  <a:gd name="connsiteY2" fmla="*/ 0 h 1393933"/>
                  <a:gd name="connsiteX3" fmla="*/ 1393933 w 1393933"/>
                  <a:gd name="connsiteY3" fmla="*/ 1393933 h 1393933"/>
                  <a:gd name="connsiteX0" fmla="*/ 0 w 1302493"/>
                  <a:gd name="connsiteY0" fmla="*/ 1302493 h 1302493"/>
                  <a:gd name="connsiteX1" fmla="*/ 0 w 1302493"/>
                  <a:gd name="connsiteY1" fmla="*/ 0 h 1302493"/>
                  <a:gd name="connsiteX2" fmla="*/ 1302493 w 1302493"/>
                  <a:gd name="connsiteY2" fmla="*/ 0 h 1302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02493" h="1302493">
                    <a:moveTo>
                      <a:pt x="0" y="1302493"/>
                    </a:moveTo>
                    <a:lnTo>
                      <a:pt x="0" y="0"/>
                    </a:lnTo>
                    <a:lnTo>
                      <a:pt x="1302493" y="0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96CFCCC-96DF-4A61-9E5D-558B1B947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125006" y="3171595"/>
              <a:ext cx="1785984" cy="1799739"/>
              <a:chOff x="6879836" y="3516901"/>
              <a:chExt cx="1785984" cy="1799739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FC78AD6F-09CE-4B30-BD5B-385DC487EF1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879836" y="3521665"/>
                <a:ext cx="892801" cy="1794975"/>
              </a:xfrm>
              <a:custGeom>
                <a:avLst/>
                <a:gdLst>
                  <a:gd name="connsiteX0" fmla="*/ 892801 w 892801"/>
                  <a:gd name="connsiteY0" fmla="*/ 0 h 1794975"/>
                  <a:gd name="connsiteX1" fmla="*/ 892801 w 892801"/>
                  <a:gd name="connsiteY1" fmla="*/ 1434622 h 1794975"/>
                  <a:gd name="connsiteX2" fmla="*/ 845919 w 892801"/>
                  <a:gd name="connsiteY2" fmla="*/ 1533379 h 1794975"/>
                  <a:gd name="connsiteX3" fmla="*/ 440820 w 892801"/>
                  <a:gd name="connsiteY3" fmla="*/ 1794916 h 1794975"/>
                  <a:gd name="connsiteX4" fmla="*/ 379878 w 892801"/>
                  <a:gd name="connsiteY4" fmla="*/ 1791253 h 1794975"/>
                  <a:gd name="connsiteX5" fmla="*/ 763083 w 892801"/>
                  <a:gd name="connsiteY5" fmla="*/ 100140 h 1794975"/>
                  <a:gd name="connsiteX6" fmla="*/ 892801 w 892801"/>
                  <a:gd name="connsiteY6" fmla="*/ 0 h 179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92801" h="1794975">
                    <a:moveTo>
                      <a:pt x="892801" y="0"/>
                    </a:moveTo>
                    <a:lnTo>
                      <a:pt x="892801" y="1434622"/>
                    </a:lnTo>
                    <a:lnTo>
                      <a:pt x="845919" y="1533379"/>
                    </a:lnTo>
                    <a:cubicBezTo>
                      <a:pt x="735106" y="1711682"/>
                      <a:pt x="584368" y="1792418"/>
                      <a:pt x="440820" y="1794916"/>
                    </a:cubicBezTo>
                    <a:cubicBezTo>
                      <a:pt x="420314" y="1795273"/>
                      <a:pt x="399954" y="1794033"/>
                      <a:pt x="379878" y="1791253"/>
                    </a:cubicBezTo>
                    <a:cubicBezTo>
                      <a:pt x="-41718" y="1732871"/>
                      <a:pt x="-338017" y="995203"/>
                      <a:pt x="763083" y="100140"/>
                    </a:cubicBezTo>
                    <a:lnTo>
                      <a:pt x="89280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5CE9B157-EB63-48A0-9199-65F4594C1C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72637" y="3516901"/>
                <a:ext cx="893183" cy="1795123"/>
              </a:xfrm>
              <a:custGeom>
                <a:avLst/>
                <a:gdLst>
                  <a:gd name="connsiteX0" fmla="*/ 191 w 893183"/>
                  <a:gd name="connsiteY0" fmla="*/ 0 h 1795123"/>
                  <a:gd name="connsiteX1" fmla="*/ 130101 w 893183"/>
                  <a:gd name="connsiteY1" fmla="*/ 100288 h 1795123"/>
                  <a:gd name="connsiteX2" fmla="*/ 513306 w 893183"/>
                  <a:gd name="connsiteY2" fmla="*/ 1791401 h 1795123"/>
                  <a:gd name="connsiteX3" fmla="*/ 47265 w 893183"/>
                  <a:gd name="connsiteY3" fmla="*/ 1533527 h 1795123"/>
                  <a:gd name="connsiteX4" fmla="*/ 192 w 893183"/>
                  <a:gd name="connsiteY4" fmla="*/ 1434367 h 1795123"/>
                  <a:gd name="connsiteX5" fmla="*/ 192 w 893183"/>
                  <a:gd name="connsiteY5" fmla="*/ 1438981 h 1795123"/>
                  <a:gd name="connsiteX6" fmla="*/ 0 w 893183"/>
                  <a:gd name="connsiteY6" fmla="*/ 1439386 h 1795123"/>
                  <a:gd name="connsiteX7" fmla="*/ 0 w 893183"/>
                  <a:gd name="connsiteY7" fmla="*/ 4764 h 1795123"/>
                  <a:gd name="connsiteX8" fmla="*/ 191 w 893183"/>
                  <a:gd name="connsiteY8" fmla="*/ 4616 h 1795123"/>
                  <a:gd name="connsiteX9" fmla="*/ 191 w 893183"/>
                  <a:gd name="connsiteY9" fmla="*/ 0 h 1795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93183" h="1795123">
                    <a:moveTo>
                      <a:pt x="191" y="0"/>
                    </a:moveTo>
                    <a:lnTo>
                      <a:pt x="130101" y="100288"/>
                    </a:lnTo>
                    <a:cubicBezTo>
                      <a:pt x="1231201" y="995351"/>
                      <a:pt x="934902" y="1733019"/>
                      <a:pt x="513306" y="1791401"/>
                    </a:cubicBezTo>
                    <a:cubicBezTo>
                      <a:pt x="352699" y="1813642"/>
                      <a:pt x="173909" y="1737302"/>
                      <a:pt x="47265" y="1533527"/>
                    </a:cubicBezTo>
                    <a:lnTo>
                      <a:pt x="192" y="1434367"/>
                    </a:lnTo>
                    <a:lnTo>
                      <a:pt x="192" y="1438981"/>
                    </a:lnTo>
                    <a:lnTo>
                      <a:pt x="0" y="1439386"/>
                    </a:lnTo>
                    <a:lnTo>
                      <a:pt x="0" y="4764"/>
                    </a:lnTo>
                    <a:lnTo>
                      <a:pt x="191" y="4616"/>
                    </a:lnTo>
                    <a:lnTo>
                      <a:pt x="19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27231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2EE047-566C-48D4-9F44-4BB3B58F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F6B41-B1AA-4572-A042-86403FFC0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988" y="945926"/>
            <a:ext cx="3531600" cy="2483074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kern="1200" cap="none" spc="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Fagenhetsleder</a:t>
            </a:r>
            <a:endParaRPr lang="en-US" kern="1200" cap="none" spc="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E9054-FA1F-49BE-B5E4-BF9D1DB35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0085" y="196770"/>
            <a:ext cx="7877748" cy="6354501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>
              <a:lnSpc>
                <a:spcPct val="140000"/>
              </a:lnSpc>
              <a:spcAft>
                <a:spcPts val="800"/>
              </a:spcAft>
              <a:buNone/>
            </a:pPr>
            <a:r>
              <a:rPr lang="en-US" sz="1600" b="1" dirty="0" err="1"/>
              <a:t>Fagenhetsleder</a:t>
            </a:r>
            <a:r>
              <a:rPr lang="en-US" sz="1600" b="1" dirty="0"/>
              <a:t> </a:t>
            </a:r>
            <a:r>
              <a:rPr lang="en-US" sz="1600" b="1" dirty="0" err="1"/>
              <a:t>skal</a:t>
            </a:r>
            <a:r>
              <a:rPr lang="en-US" sz="1600" b="1" dirty="0"/>
              <a:t> </a:t>
            </a:r>
            <a:r>
              <a:rPr lang="en-US" sz="1600" b="1" dirty="0" err="1"/>
              <a:t>fremme</a:t>
            </a:r>
            <a:r>
              <a:rPr lang="en-US" sz="1600" b="1" dirty="0"/>
              <a:t> </a:t>
            </a:r>
            <a:r>
              <a:rPr lang="en-US" sz="1600" b="1" dirty="0" err="1"/>
              <a:t>prestasjonen</a:t>
            </a:r>
            <a:r>
              <a:rPr lang="en-US" sz="1600" b="1" dirty="0"/>
              <a:t> </a:t>
            </a:r>
            <a:r>
              <a:rPr lang="en-US" sz="1600" b="1" dirty="0" err="1"/>
              <a:t>til</a:t>
            </a:r>
            <a:r>
              <a:rPr lang="en-US" sz="1600" b="1" dirty="0"/>
              <a:t> </a:t>
            </a:r>
            <a:r>
              <a:rPr lang="en-US" sz="1600" b="1" dirty="0" err="1"/>
              <a:t>fagenheten</a:t>
            </a:r>
            <a:r>
              <a:rPr lang="en-US" sz="1600" b="1" dirty="0"/>
              <a:t> </a:t>
            </a:r>
            <a:r>
              <a:rPr lang="en-US" sz="1600" b="1" dirty="0" err="1"/>
              <a:t>og</a:t>
            </a:r>
            <a:r>
              <a:rPr lang="en-US" sz="1600" b="1" dirty="0"/>
              <a:t> </a:t>
            </a:r>
            <a:r>
              <a:rPr lang="en-US" sz="1600" b="1" dirty="0" err="1"/>
              <a:t>har</a:t>
            </a:r>
            <a:r>
              <a:rPr lang="en-US" sz="1600" b="1" dirty="0"/>
              <a:t> et </a:t>
            </a:r>
            <a:r>
              <a:rPr lang="en-US" sz="1600" b="1" dirty="0" err="1"/>
              <a:t>delegert</a:t>
            </a:r>
            <a:r>
              <a:rPr lang="en-US" sz="1600" b="1" dirty="0"/>
              <a:t> </a:t>
            </a:r>
            <a:r>
              <a:rPr lang="en-US" sz="1600" b="1" dirty="0" err="1"/>
              <a:t>ansvar</a:t>
            </a:r>
            <a:r>
              <a:rPr lang="en-US" sz="1600" b="1" dirty="0"/>
              <a:t> fra </a:t>
            </a:r>
            <a:r>
              <a:rPr lang="en-US" sz="1600" b="1" dirty="0" err="1"/>
              <a:t>instituttleder</a:t>
            </a:r>
            <a:r>
              <a:rPr lang="en-US" sz="1600" b="1" dirty="0"/>
              <a:t>.</a:t>
            </a:r>
          </a:p>
          <a:p>
            <a:pPr marL="0" indent="0">
              <a:lnSpc>
                <a:spcPct val="140000"/>
              </a:lnSpc>
              <a:spcAft>
                <a:spcPts val="800"/>
              </a:spcAft>
              <a:buNone/>
            </a:pPr>
            <a:endParaRPr lang="en-US" sz="1600" b="1" dirty="0"/>
          </a:p>
          <a:p>
            <a:pPr>
              <a:lnSpc>
                <a:spcPct val="140000"/>
              </a:lnSpc>
              <a:spcBef>
                <a:spcPts val="800"/>
              </a:spcBef>
            </a:pPr>
            <a:r>
              <a:rPr lang="en-US" sz="1600" dirty="0" err="1"/>
              <a:t>Bidra</a:t>
            </a:r>
            <a:r>
              <a:rPr lang="en-US" sz="1600" dirty="0"/>
              <a:t> </a:t>
            </a:r>
            <a:r>
              <a:rPr lang="en-US" sz="1600" dirty="0" err="1"/>
              <a:t>til</a:t>
            </a:r>
            <a:r>
              <a:rPr lang="en-US" sz="1600" dirty="0"/>
              <a:t> </a:t>
            </a:r>
            <a:r>
              <a:rPr lang="en-US" sz="1600" dirty="0" err="1"/>
              <a:t>instituttets</a:t>
            </a:r>
            <a:r>
              <a:rPr lang="en-US" sz="1600" dirty="0"/>
              <a:t> </a:t>
            </a:r>
            <a:r>
              <a:rPr lang="en-US" sz="1600" dirty="0" err="1"/>
              <a:t>daglige</a:t>
            </a:r>
            <a:r>
              <a:rPr lang="en-US" sz="1600" dirty="0"/>
              <a:t> drift, </a:t>
            </a:r>
            <a:r>
              <a:rPr lang="en-US" sz="1600" dirty="0" err="1"/>
              <a:t>faglige</a:t>
            </a:r>
            <a:r>
              <a:rPr lang="en-US" sz="1600" dirty="0"/>
              <a:t> </a:t>
            </a:r>
            <a:r>
              <a:rPr lang="en-US" sz="1600" dirty="0" err="1"/>
              <a:t>utvikling</a:t>
            </a:r>
            <a:r>
              <a:rPr lang="en-US" sz="1600" dirty="0"/>
              <a:t> </a:t>
            </a:r>
            <a:r>
              <a:rPr lang="en-US" sz="1600" dirty="0" err="1"/>
              <a:t>og</a:t>
            </a:r>
            <a:r>
              <a:rPr lang="en-US" sz="1600" dirty="0"/>
              <a:t> </a:t>
            </a:r>
            <a:r>
              <a:rPr lang="en-US" sz="1600" dirty="0" err="1"/>
              <a:t>strategiske</a:t>
            </a:r>
            <a:r>
              <a:rPr lang="en-US" sz="1600" dirty="0"/>
              <a:t> </a:t>
            </a:r>
            <a:r>
              <a:rPr lang="en-US" sz="1600" dirty="0" err="1"/>
              <a:t>arbeid</a:t>
            </a:r>
            <a:r>
              <a:rPr lang="en-US" sz="1600" dirty="0"/>
              <a:t> </a:t>
            </a:r>
          </a:p>
          <a:p>
            <a:pPr>
              <a:lnSpc>
                <a:spcPct val="140000"/>
              </a:lnSpc>
              <a:spcBef>
                <a:spcPts val="800"/>
              </a:spcBef>
            </a:pPr>
            <a:r>
              <a:rPr lang="en-US" sz="1600" dirty="0" err="1"/>
              <a:t>Videreutvikle</a:t>
            </a:r>
            <a:r>
              <a:rPr lang="en-US" sz="1600" dirty="0"/>
              <a:t> </a:t>
            </a:r>
            <a:r>
              <a:rPr lang="en-US" sz="1600" dirty="0" err="1"/>
              <a:t>aktiviteten</a:t>
            </a:r>
            <a:r>
              <a:rPr lang="en-US" sz="1600" dirty="0"/>
              <a:t> ved </a:t>
            </a:r>
            <a:r>
              <a:rPr lang="en-US" sz="1600" dirty="0" err="1"/>
              <a:t>fagenheten</a:t>
            </a:r>
            <a:r>
              <a:rPr lang="en-US" sz="1600" dirty="0"/>
              <a:t> i </a:t>
            </a:r>
            <a:r>
              <a:rPr lang="en-US" sz="1600" dirty="0" err="1"/>
              <a:t>tråd</a:t>
            </a:r>
            <a:r>
              <a:rPr lang="en-US" sz="1600" dirty="0"/>
              <a:t> med NTNUs, </a:t>
            </a:r>
            <a:r>
              <a:rPr lang="en-US" sz="1600" dirty="0" err="1"/>
              <a:t>fakultetets</a:t>
            </a:r>
            <a:r>
              <a:rPr lang="en-US" sz="1600" dirty="0"/>
              <a:t> </a:t>
            </a:r>
            <a:r>
              <a:rPr lang="en-US" sz="1600" dirty="0" err="1"/>
              <a:t>og</a:t>
            </a:r>
            <a:r>
              <a:rPr lang="en-US" sz="1600" dirty="0"/>
              <a:t> </a:t>
            </a:r>
            <a:r>
              <a:rPr lang="en-US" sz="1600" dirty="0" err="1"/>
              <a:t>instituttets</a:t>
            </a:r>
            <a:r>
              <a:rPr lang="en-US" sz="1600" dirty="0"/>
              <a:t> </a:t>
            </a:r>
            <a:r>
              <a:rPr lang="en-US" sz="1600" dirty="0" err="1"/>
              <a:t>strategier</a:t>
            </a:r>
            <a:r>
              <a:rPr lang="en-US" sz="1600" dirty="0"/>
              <a:t> </a:t>
            </a:r>
            <a:r>
              <a:rPr lang="en-US" sz="1600" dirty="0" err="1"/>
              <a:t>og</a:t>
            </a:r>
            <a:r>
              <a:rPr lang="en-US" sz="1600" dirty="0"/>
              <a:t> </a:t>
            </a:r>
            <a:r>
              <a:rPr lang="en-US" sz="1600" dirty="0" err="1"/>
              <a:t>handlingsplaner</a:t>
            </a:r>
            <a:r>
              <a:rPr lang="en-US" sz="1600" dirty="0"/>
              <a:t> </a:t>
            </a:r>
          </a:p>
          <a:p>
            <a:pPr>
              <a:lnSpc>
                <a:spcPct val="140000"/>
              </a:lnSpc>
              <a:spcBef>
                <a:spcPts val="800"/>
              </a:spcBef>
            </a:pPr>
            <a:r>
              <a:rPr lang="en-US" sz="1600" dirty="0" err="1"/>
              <a:t>Tilrettelegge</a:t>
            </a:r>
            <a:r>
              <a:rPr lang="en-US" sz="1600" dirty="0"/>
              <a:t> for </a:t>
            </a:r>
            <a:r>
              <a:rPr lang="en-US" sz="1600" dirty="0" err="1"/>
              <a:t>gode</a:t>
            </a:r>
            <a:r>
              <a:rPr lang="en-US" sz="1600" dirty="0"/>
              <a:t> </a:t>
            </a:r>
            <a:r>
              <a:rPr lang="en-US" sz="1600" dirty="0" err="1"/>
              <a:t>medvirkningsprosesser</a:t>
            </a:r>
            <a:r>
              <a:rPr lang="en-US" sz="1600" dirty="0"/>
              <a:t> </a:t>
            </a:r>
            <a:r>
              <a:rPr lang="en-US" sz="1600" dirty="0" err="1"/>
              <a:t>gjennom</a:t>
            </a:r>
            <a:r>
              <a:rPr lang="en-US" sz="1600" dirty="0"/>
              <a:t> å </a:t>
            </a:r>
            <a:r>
              <a:rPr lang="en-US" sz="1600" dirty="0" err="1"/>
              <a:t>arrangere</a:t>
            </a:r>
            <a:r>
              <a:rPr lang="en-US" sz="1600" dirty="0"/>
              <a:t> </a:t>
            </a:r>
            <a:r>
              <a:rPr lang="en-US" sz="1600" dirty="0" err="1"/>
              <a:t>møter</a:t>
            </a:r>
            <a:r>
              <a:rPr lang="en-US" sz="1600" dirty="0"/>
              <a:t> i </a:t>
            </a:r>
            <a:r>
              <a:rPr lang="en-US" sz="1600" dirty="0" err="1"/>
              <a:t>fagenheten</a:t>
            </a:r>
            <a:r>
              <a:rPr lang="en-US" sz="1600" dirty="0"/>
              <a:t> </a:t>
            </a:r>
            <a:r>
              <a:rPr lang="en-US" sz="1600" dirty="0" err="1"/>
              <a:t>og</a:t>
            </a:r>
            <a:r>
              <a:rPr lang="en-US" sz="1600" dirty="0"/>
              <a:t> </a:t>
            </a:r>
            <a:r>
              <a:rPr lang="en-US" sz="1600" dirty="0" err="1"/>
              <a:t>sørge</a:t>
            </a:r>
            <a:r>
              <a:rPr lang="en-US" sz="1600" dirty="0"/>
              <a:t> for </a:t>
            </a:r>
            <a:r>
              <a:rPr lang="en-US" sz="1600" dirty="0" err="1"/>
              <a:t>nødvendig</a:t>
            </a:r>
            <a:r>
              <a:rPr lang="en-US" sz="1600" dirty="0"/>
              <a:t> </a:t>
            </a:r>
            <a:r>
              <a:rPr lang="en-US" sz="1600" dirty="0" err="1"/>
              <a:t>informasjon</a:t>
            </a:r>
            <a:r>
              <a:rPr lang="en-US" sz="1600" dirty="0"/>
              <a:t> </a:t>
            </a:r>
            <a:r>
              <a:rPr lang="en-US" sz="1600" dirty="0" err="1"/>
              <a:t>til</a:t>
            </a:r>
            <a:r>
              <a:rPr lang="en-US" sz="1600" dirty="0"/>
              <a:t> </a:t>
            </a:r>
            <a:r>
              <a:rPr lang="en-US" sz="1600" dirty="0" err="1"/>
              <a:t>enhetens</a:t>
            </a:r>
            <a:r>
              <a:rPr lang="en-US" sz="1600" dirty="0"/>
              <a:t> </a:t>
            </a:r>
            <a:r>
              <a:rPr lang="en-US" sz="1600" dirty="0" err="1"/>
              <a:t>medarbeidere</a:t>
            </a:r>
            <a:endParaRPr lang="en-US" sz="1600" dirty="0"/>
          </a:p>
          <a:p>
            <a:pPr>
              <a:lnSpc>
                <a:spcPct val="140000"/>
              </a:lnSpc>
              <a:spcBef>
                <a:spcPts val="800"/>
              </a:spcBef>
            </a:pPr>
            <a:r>
              <a:rPr lang="en-US" sz="1600" dirty="0" err="1"/>
              <a:t>Følge</a:t>
            </a:r>
            <a:r>
              <a:rPr lang="en-US" sz="1600" dirty="0"/>
              <a:t> </a:t>
            </a:r>
            <a:r>
              <a:rPr lang="en-US" sz="1600" dirty="0" err="1"/>
              <a:t>opp</a:t>
            </a:r>
            <a:r>
              <a:rPr lang="en-US" sz="1600" dirty="0"/>
              <a:t> </a:t>
            </a:r>
            <a:r>
              <a:rPr lang="en-US" sz="1600" dirty="0" err="1"/>
              <a:t>medarbeidere</a:t>
            </a:r>
            <a:r>
              <a:rPr lang="en-US" sz="1600" dirty="0"/>
              <a:t> </a:t>
            </a:r>
            <a:r>
              <a:rPr lang="en-US" sz="1600" dirty="0" err="1"/>
              <a:t>og</a:t>
            </a:r>
            <a:r>
              <a:rPr lang="en-US" sz="1600" dirty="0"/>
              <a:t> </a:t>
            </a:r>
            <a:r>
              <a:rPr lang="en-US" sz="1600" dirty="0" err="1"/>
              <a:t>deres</a:t>
            </a:r>
            <a:r>
              <a:rPr lang="en-US" sz="1600" dirty="0"/>
              <a:t> </a:t>
            </a:r>
            <a:r>
              <a:rPr lang="en-US" sz="1600" dirty="0" err="1"/>
              <a:t>utviklingsplaner</a:t>
            </a:r>
            <a:r>
              <a:rPr lang="en-US" sz="1600" dirty="0"/>
              <a:t> </a:t>
            </a:r>
            <a:r>
              <a:rPr lang="en-US" sz="1600" dirty="0" err="1"/>
              <a:t>både</a:t>
            </a:r>
            <a:r>
              <a:rPr lang="en-US" sz="1600" dirty="0"/>
              <a:t> i det </a:t>
            </a:r>
            <a:r>
              <a:rPr lang="en-US" sz="1600" dirty="0" err="1"/>
              <a:t>daglige</a:t>
            </a:r>
            <a:r>
              <a:rPr lang="en-US" sz="1600" dirty="0"/>
              <a:t>, ved å </a:t>
            </a:r>
            <a:r>
              <a:rPr lang="en-US" sz="1600" dirty="0" err="1"/>
              <a:t>gjennomføre</a:t>
            </a:r>
            <a:r>
              <a:rPr lang="en-US" sz="1600" dirty="0"/>
              <a:t> </a:t>
            </a:r>
            <a:r>
              <a:rPr lang="en-US" sz="1600" dirty="0" err="1"/>
              <a:t>medarbeidersamtaler</a:t>
            </a:r>
            <a:r>
              <a:rPr lang="en-US" sz="1600" dirty="0"/>
              <a:t> </a:t>
            </a:r>
            <a:r>
              <a:rPr lang="en-US" sz="1600" dirty="0" err="1"/>
              <a:t>og</a:t>
            </a:r>
            <a:r>
              <a:rPr lang="en-US" sz="1600" dirty="0"/>
              <a:t> </a:t>
            </a:r>
            <a:r>
              <a:rPr lang="en-US" sz="1600" dirty="0" err="1"/>
              <a:t>etablere</a:t>
            </a:r>
            <a:r>
              <a:rPr lang="en-US" sz="1600" dirty="0"/>
              <a:t> </a:t>
            </a:r>
            <a:r>
              <a:rPr lang="en-US" sz="1600" dirty="0" err="1"/>
              <a:t>utviklingsplaner</a:t>
            </a:r>
            <a:endParaRPr lang="en-US" sz="1600" dirty="0"/>
          </a:p>
          <a:p>
            <a:pPr>
              <a:lnSpc>
                <a:spcPct val="140000"/>
              </a:lnSpc>
              <a:spcBef>
                <a:spcPts val="800"/>
              </a:spcBef>
            </a:pPr>
            <a:r>
              <a:rPr lang="en-US" sz="1600" dirty="0" err="1"/>
              <a:t>Tilrettelegge</a:t>
            </a:r>
            <a:r>
              <a:rPr lang="en-US" sz="1600" dirty="0"/>
              <a:t> for </a:t>
            </a:r>
            <a:r>
              <a:rPr lang="en-US" sz="1600" dirty="0" err="1"/>
              <a:t>høy</a:t>
            </a:r>
            <a:r>
              <a:rPr lang="en-US" sz="1600" dirty="0"/>
              <a:t> </a:t>
            </a:r>
            <a:r>
              <a:rPr lang="en-US" sz="1600" dirty="0" err="1"/>
              <a:t>faglig</a:t>
            </a:r>
            <a:r>
              <a:rPr lang="en-US" sz="1600" dirty="0"/>
              <a:t> </a:t>
            </a:r>
            <a:r>
              <a:rPr lang="en-US" sz="1600" dirty="0" err="1"/>
              <a:t>kvalitet</a:t>
            </a:r>
            <a:r>
              <a:rPr lang="en-US" sz="1600" dirty="0"/>
              <a:t> i </a:t>
            </a:r>
            <a:r>
              <a:rPr lang="en-US" sz="1600" dirty="0" err="1"/>
              <a:t>fagenheten</a:t>
            </a:r>
            <a:r>
              <a:rPr lang="en-US" sz="1600" dirty="0"/>
              <a:t> </a:t>
            </a:r>
            <a:r>
              <a:rPr lang="en-US" sz="1600" dirty="0" err="1"/>
              <a:t>gjennom</a:t>
            </a:r>
            <a:r>
              <a:rPr lang="en-US" sz="1600" dirty="0"/>
              <a:t> </a:t>
            </a:r>
            <a:r>
              <a:rPr lang="en-US" sz="1600" dirty="0" err="1"/>
              <a:t>blant</a:t>
            </a:r>
            <a:r>
              <a:rPr lang="en-US" sz="1600" dirty="0"/>
              <a:t> </a:t>
            </a:r>
            <a:r>
              <a:rPr lang="en-US" sz="1600" dirty="0" err="1"/>
              <a:t>annet</a:t>
            </a:r>
            <a:r>
              <a:rPr lang="en-US" sz="1600" dirty="0"/>
              <a:t> </a:t>
            </a:r>
            <a:r>
              <a:rPr lang="en-US" sz="1600" dirty="0" err="1"/>
              <a:t>faglige</a:t>
            </a:r>
            <a:r>
              <a:rPr lang="en-US" sz="1600" dirty="0"/>
              <a:t> </a:t>
            </a:r>
            <a:r>
              <a:rPr lang="en-US" sz="1600" dirty="0" err="1"/>
              <a:t>møteplasser</a:t>
            </a:r>
            <a:r>
              <a:rPr lang="en-US" sz="1600" dirty="0"/>
              <a:t> </a:t>
            </a:r>
          </a:p>
          <a:p>
            <a:pPr>
              <a:lnSpc>
                <a:spcPct val="140000"/>
              </a:lnSpc>
              <a:spcBef>
                <a:spcPts val="800"/>
              </a:spcBef>
            </a:pPr>
            <a:r>
              <a:rPr lang="en-US" sz="1600" dirty="0" err="1"/>
              <a:t>Stimulere</a:t>
            </a:r>
            <a:r>
              <a:rPr lang="en-US" sz="1600" dirty="0"/>
              <a:t> </a:t>
            </a:r>
            <a:r>
              <a:rPr lang="en-US" sz="1600" dirty="0" err="1"/>
              <a:t>fagenhetens</a:t>
            </a:r>
            <a:r>
              <a:rPr lang="en-US" sz="1600" dirty="0"/>
              <a:t> </a:t>
            </a:r>
            <a:r>
              <a:rPr lang="en-US" sz="1600" dirty="0" err="1"/>
              <a:t>generelle</a:t>
            </a:r>
            <a:r>
              <a:rPr lang="en-US" sz="1600" dirty="0"/>
              <a:t> </a:t>
            </a:r>
            <a:r>
              <a:rPr lang="en-US" sz="1600" dirty="0" err="1"/>
              <a:t>formidlingsaktivitet</a:t>
            </a:r>
            <a:r>
              <a:rPr lang="en-US" sz="1600" dirty="0"/>
              <a:t> </a:t>
            </a:r>
          </a:p>
          <a:p>
            <a:pPr>
              <a:lnSpc>
                <a:spcPct val="140000"/>
              </a:lnSpc>
              <a:spcBef>
                <a:spcPts val="800"/>
              </a:spcBef>
            </a:pPr>
            <a:r>
              <a:rPr lang="en-US" sz="1600" dirty="0" err="1"/>
              <a:t>Bistå</a:t>
            </a:r>
            <a:r>
              <a:rPr lang="en-US" sz="1600" dirty="0"/>
              <a:t> </a:t>
            </a:r>
            <a:r>
              <a:rPr lang="en-US" sz="1600" dirty="0" err="1"/>
              <a:t>instituttleder</a:t>
            </a:r>
            <a:r>
              <a:rPr lang="en-US" sz="1600" dirty="0"/>
              <a:t> </a:t>
            </a:r>
            <a:r>
              <a:rPr lang="en-US" sz="1600" dirty="0" err="1"/>
              <a:t>og</a:t>
            </a:r>
            <a:r>
              <a:rPr lang="en-US" sz="1600" dirty="0"/>
              <a:t> HMS-</a:t>
            </a:r>
            <a:r>
              <a:rPr lang="en-US" sz="1600" dirty="0" err="1"/>
              <a:t>koordinator</a:t>
            </a:r>
            <a:r>
              <a:rPr lang="en-US" sz="1600" dirty="0"/>
              <a:t> i </a:t>
            </a:r>
            <a:r>
              <a:rPr lang="en-US" sz="1600" dirty="0" err="1"/>
              <a:t>oppfølging</a:t>
            </a:r>
            <a:r>
              <a:rPr lang="en-US" sz="1600" dirty="0"/>
              <a:t> av HMS ved </a:t>
            </a:r>
            <a:r>
              <a:rPr lang="en-US" sz="1600" dirty="0" err="1"/>
              <a:t>fagenheten</a:t>
            </a:r>
            <a:r>
              <a:rPr lang="en-US" sz="1600" dirty="0"/>
              <a:t> </a:t>
            </a:r>
          </a:p>
          <a:p>
            <a:pPr>
              <a:lnSpc>
                <a:spcPct val="140000"/>
              </a:lnSpc>
              <a:spcBef>
                <a:spcPts val="800"/>
              </a:spcBef>
            </a:pPr>
            <a:r>
              <a:rPr lang="en-US" sz="1600" dirty="0"/>
              <a:t>Delta i </a:t>
            </a:r>
            <a:r>
              <a:rPr lang="en-US" sz="1600" dirty="0" err="1"/>
              <a:t>instituttets</a:t>
            </a:r>
            <a:r>
              <a:rPr lang="en-US" sz="1600" dirty="0"/>
              <a:t> </a:t>
            </a:r>
            <a:r>
              <a:rPr lang="en-US" sz="1600" dirty="0" err="1"/>
              <a:t>ledergruppe</a:t>
            </a:r>
            <a:r>
              <a:rPr lang="en-US" sz="1600" dirty="0"/>
              <a:t> </a:t>
            </a:r>
          </a:p>
          <a:p>
            <a:pPr>
              <a:lnSpc>
                <a:spcPct val="140000"/>
              </a:lnSpc>
            </a:pPr>
            <a:endParaRPr lang="en-US" sz="16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8EE24C-0DEE-4852-98D1-766934BDA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8100000" flipH="1">
            <a:off x="1119768" y="3861832"/>
            <a:ext cx="1785984" cy="2211229"/>
            <a:chOff x="3125006" y="3171595"/>
            <a:chExt cx="1785984" cy="221122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6CBEAFE-2CF0-4684-B451-EB4CC26C1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136819" y="3174345"/>
              <a:ext cx="1760933" cy="2208479"/>
              <a:chOff x="4749017" y="2998646"/>
              <a:chExt cx="1760933" cy="2208479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8829D087-6E8C-49B4-8B14-A7322D6C92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5630197" y="2998646"/>
                <a:ext cx="0" cy="2208479"/>
              </a:xfrm>
              <a:prstGeom prst="line">
                <a:avLst/>
              </a:prstGeom>
              <a:ln w="1270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06AD7EE-911D-452D-BB96-558319A672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0800000" flipH="1">
                <a:off x="4749017" y="4416771"/>
                <a:ext cx="1760933" cy="0"/>
              </a:xfrm>
              <a:prstGeom prst="line">
                <a:avLst/>
              </a:prstGeom>
              <a:ln w="1270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Rectangle 30">
                <a:extLst>
                  <a:ext uri="{FF2B5EF4-FFF2-40B4-BE49-F238E27FC236}">
                    <a16:creationId xmlns:a16="http://schemas.microsoft.com/office/drawing/2014/main" id="{EFB3432A-F33E-4636-93EA-39E5DE75C6D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3500000">
                <a:off x="5136242" y="3224252"/>
                <a:ext cx="987915" cy="987915"/>
              </a:xfrm>
              <a:custGeom>
                <a:avLst/>
                <a:gdLst>
                  <a:gd name="connsiteX0" fmla="*/ 0 w 1302493"/>
                  <a:gd name="connsiteY0" fmla="*/ 0 h 1302493"/>
                  <a:gd name="connsiteX1" fmla="*/ 1302493 w 1302493"/>
                  <a:gd name="connsiteY1" fmla="*/ 0 h 1302493"/>
                  <a:gd name="connsiteX2" fmla="*/ 1302493 w 1302493"/>
                  <a:gd name="connsiteY2" fmla="*/ 1302493 h 1302493"/>
                  <a:gd name="connsiteX3" fmla="*/ 0 w 1302493"/>
                  <a:gd name="connsiteY3" fmla="*/ 1302493 h 1302493"/>
                  <a:gd name="connsiteX4" fmla="*/ 0 w 1302493"/>
                  <a:gd name="connsiteY4" fmla="*/ 0 h 1302493"/>
                  <a:gd name="connsiteX0" fmla="*/ 1302493 w 1393933"/>
                  <a:gd name="connsiteY0" fmla="*/ 1302493 h 1393933"/>
                  <a:gd name="connsiteX1" fmla="*/ 0 w 1393933"/>
                  <a:gd name="connsiteY1" fmla="*/ 1302493 h 1393933"/>
                  <a:gd name="connsiteX2" fmla="*/ 0 w 1393933"/>
                  <a:gd name="connsiteY2" fmla="*/ 0 h 1393933"/>
                  <a:gd name="connsiteX3" fmla="*/ 1302493 w 1393933"/>
                  <a:gd name="connsiteY3" fmla="*/ 0 h 1393933"/>
                  <a:gd name="connsiteX4" fmla="*/ 1393933 w 1393933"/>
                  <a:gd name="connsiteY4" fmla="*/ 1393933 h 1393933"/>
                  <a:gd name="connsiteX0" fmla="*/ 0 w 1393933"/>
                  <a:gd name="connsiteY0" fmla="*/ 1302493 h 1393933"/>
                  <a:gd name="connsiteX1" fmla="*/ 0 w 1393933"/>
                  <a:gd name="connsiteY1" fmla="*/ 0 h 1393933"/>
                  <a:gd name="connsiteX2" fmla="*/ 1302493 w 1393933"/>
                  <a:gd name="connsiteY2" fmla="*/ 0 h 1393933"/>
                  <a:gd name="connsiteX3" fmla="*/ 1393933 w 1393933"/>
                  <a:gd name="connsiteY3" fmla="*/ 1393933 h 1393933"/>
                  <a:gd name="connsiteX0" fmla="*/ 0 w 1302493"/>
                  <a:gd name="connsiteY0" fmla="*/ 1302493 h 1302493"/>
                  <a:gd name="connsiteX1" fmla="*/ 0 w 1302493"/>
                  <a:gd name="connsiteY1" fmla="*/ 0 h 1302493"/>
                  <a:gd name="connsiteX2" fmla="*/ 1302493 w 1302493"/>
                  <a:gd name="connsiteY2" fmla="*/ 0 h 1302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02493" h="1302493">
                    <a:moveTo>
                      <a:pt x="0" y="1302493"/>
                    </a:moveTo>
                    <a:lnTo>
                      <a:pt x="0" y="0"/>
                    </a:lnTo>
                    <a:lnTo>
                      <a:pt x="1302493" y="0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30">
                <a:extLst>
                  <a:ext uri="{FF2B5EF4-FFF2-40B4-BE49-F238E27FC236}">
                    <a16:creationId xmlns:a16="http://schemas.microsoft.com/office/drawing/2014/main" id="{201E85ED-EC70-4C1F-ADA1-385AFA3DBC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3500000">
                <a:off x="5327037" y="3070731"/>
                <a:ext cx="606323" cy="606323"/>
              </a:xfrm>
              <a:custGeom>
                <a:avLst/>
                <a:gdLst>
                  <a:gd name="connsiteX0" fmla="*/ 0 w 1302493"/>
                  <a:gd name="connsiteY0" fmla="*/ 0 h 1302493"/>
                  <a:gd name="connsiteX1" fmla="*/ 1302493 w 1302493"/>
                  <a:gd name="connsiteY1" fmla="*/ 0 h 1302493"/>
                  <a:gd name="connsiteX2" fmla="*/ 1302493 w 1302493"/>
                  <a:gd name="connsiteY2" fmla="*/ 1302493 h 1302493"/>
                  <a:gd name="connsiteX3" fmla="*/ 0 w 1302493"/>
                  <a:gd name="connsiteY3" fmla="*/ 1302493 h 1302493"/>
                  <a:gd name="connsiteX4" fmla="*/ 0 w 1302493"/>
                  <a:gd name="connsiteY4" fmla="*/ 0 h 1302493"/>
                  <a:gd name="connsiteX0" fmla="*/ 1302493 w 1393933"/>
                  <a:gd name="connsiteY0" fmla="*/ 1302493 h 1393933"/>
                  <a:gd name="connsiteX1" fmla="*/ 0 w 1393933"/>
                  <a:gd name="connsiteY1" fmla="*/ 1302493 h 1393933"/>
                  <a:gd name="connsiteX2" fmla="*/ 0 w 1393933"/>
                  <a:gd name="connsiteY2" fmla="*/ 0 h 1393933"/>
                  <a:gd name="connsiteX3" fmla="*/ 1302493 w 1393933"/>
                  <a:gd name="connsiteY3" fmla="*/ 0 h 1393933"/>
                  <a:gd name="connsiteX4" fmla="*/ 1393933 w 1393933"/>
                  <a:gd name="connsiteY4" fmla="*/ 1393933 h 1393933"/>
                  <a:gd name="connsiteX0" fmla="*/ 0 w 1393933"/>
                  <a:gd name="connsiteY0" fmla="*/ 1302493 h 1393933"/>
                  <a:gd name="connsiteX1" fmla="*/ 0 w 1393933"/>
                  <a:gd name="connsiteY1" fmla="*/ 0 h 1393933"/>
                  <a:gd name="connsiteX2" fmla="*/ 1302493 w 1393933"/>
                  <a:gd name="connsiteY2" fmla="*/ 0 h 1393933"/>
                  <a:gd name="connsiteX3" fmla="*/ 1393933 w 1393933"/>
                  <a:gd name="connsiteY3" fmla="*/ 1393933 h 1393933"/>
                  <a:gd name="connsiteX0" fmla="*/ 0 w 1302493"/>
                  <a:gd name="connsiteY0" fmla="*/ 1302493 h 1302493"/>
                  <a:gd name="connsiteX1" fmla="*/ 0 w 1302493"/>
                  <a:gd name="connsiteY1" fmla="*/ 0 h 1302493"/>
                  <a:gd name="connsiteX2" fmla="*/ 1302493 w 1302493"/>
                  <a:gd name="connsiteY2" fmla="*/ 0 h 1302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02493" h="1302493">
                    <a:moveTo>
                      <a:pt x="0" y="1302493"/>
                    </a:moveTo>
                    <a:lnTo>
                      <a:pt x="0" y="0"/>
                    </a:lnTo>
                    <a:lnTo>
                      <a:pt x="1302493" y="0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96CFCCC-96DF-4A61-9E5D-558B1B947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125006" y="3171595"/>
              <a:ext cx="1785984" cy="1799739"/>
              <a:chOff x="6879836" y="3516901"/>
              <a:chExt cx="1785984" cy="1799739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FC78AD6F-09CE-4B30-BD5B-385DC487EF1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879836" y="3521665"/>
                <a:ext cx="892801" cy="1794975"/>
              </a:xfrm>
              <a:custGeom>
                <a:avLst/>
                <a:gdLst>
                  <a:gd name="connsiteX0" fmla="*/ 892801 w 892801"/>
                  <a:gd name="connsiteY0" fmla="*/ 0 h 1794975"/>
                  <a:gd name="connsiteX1" fmla="*/ 892801 w 892801"/>
                  <a:gd name="connsiteY1" fmla="*/ 1434622 h 1794975"/>
                  <a:gd name="connsiteX2" fmla="*/ 845919 w 892801"/>
                  <a:gd name="connsiteY2" fmla="*/ 1533379 h 1794975"/>
                  <a:gd name="connsiteX3" fmla="*/ 440820 w 892801"/>
                  <a:gd name="connsiteY3" fmla="*/ 1794916 h 1794975"/>
                  <a:gd name="connsiteX4" fmla="*/ 379878 w 892801"/>
                  <a:gd name="connsiteY4" fmla="*/ 1791253 h 1794975"/>
                  <a:gd name="connsiteX5" fmla="*/ 763083 w 892801"/>
                  <a:gd name="connsiteY5" fmla="*/ 100140 h 1794975"/>
                  <a:gd name="connsiteX6" fmla="*/ 892801 w 892801"/>
                  <a:gd name="connsiteY6" fmla="*/ 0 h 179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92801" h="1794975">
                    <a:moveTo>
                      <a:pt x="892801" y="0"/>
                    </a:moveTo>
                    <a:lnTo>
                      <a:pt x="892801" y="1434622"/>
                    </a:lnTo>
                    <a:lnTo>
                      <a:pt x="845919" y="1533379"/>
                    </a:lnTo>
                    <a:cubicBezTo>
                      <a:pt x="735106" y="1711682"/>
                      <a:pt x="584368" y="1792418"/>
                      <a:pt x="440820" y="1794916"/>
                    </a:cubicBezTo>
                    <a:cubicBezTo>
                      <a:pt x="420314" y="1795273"/>
                      <a:pt x="399954" y="1794033"/>
                      <a:pt x="379878" y="1791253"/>
                    </a:cubicBezTo>
                    <a:cubicBezTo>
                      <a:pt x="-41718" y="1732871"/>
                      <a:pt x="-338017" y="995203"/>
                      <a:pt x="763083" y="100140"/>
                    </a:cubicBezTo>
                    <a:lnTo>
                      <a:pt x="89280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5CE9B157-EB63-48A0-9199-65F4594C1C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72637" y="3516901"/>
                <a:ext cx="893183" cy="1795123"/>
              </a:xfrm>
              <a:custGeom>
                <a:avLst/>
                <a:gdLst>
                  <a:gd name="connsiteX0" fmla="*/ 191 w 893183"/>
                  <a:gd name="connsiteY0" fmla="*/ 0 h 1795123"/>
                  <a:gd name="connsiteX1" fmla="*/ 130101 w 893183"/>
                  <a:gd name="connsiteY1" fmla="*/ 100288 h 1795123"/>
                  <a:gd name="connsiteX2" fmla="*/ 513306 w 893183"/>
                  <a:gd name="connsiteY2" fmla="*/ 1791401 h 1795123"/>
                  <a:gd name="connsiteX3" fmla="*/ 47265 w 893183"/>
                  <a:gd name="connsiteY3" fmla="*/ 1533527 h 1795123"/>
                  <a:gd name="connsiteX4" fmla="*/ 192 w 893183"/>
                  <a:gd name="connsiteY4" fmla="*/ 1434367 h 1795123"/>
                  <a:gd name="connsiteX5" fmla="*/ 192 w 893183"/>
                  <a:gd name="connsiteY5" fmla="*/ 1438981 h 1795123"/>
                  <a:gd name="connsiteX6" fmla="*/ 0 w 893183"/>
                  <a:gd name="connsiteY6" fmla="*/ 1439386 h 1795123"/>
                  <a:gd name="connsiteX7" fmla="*/ 0 w 893183"/>
                  <a:gd name="connsiteY7" fmla="*/ 4764 h 1795123"/>
                  <a:gd name="connsiteX8" fmla="*/ 191 w 893183"/>
                  <a:gd name="connsiteY8" fmla="*/ 4616 h 1795123"/>
                  <a:gd name="connsiteX9" fmla="*/ 191 w 893183"/>
                  <a:gd name="connsiteY9" fmla="*/ 0 h 1795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93183" h="1795123">
                    <a:moveTo>
                      <a:pt x="191" y="0"/>
                    </a:moveTo>
                    <a:lnTo>
                      <a:pt x="130101" y="100288"/>
                    </a:lnTo>
                    <a:cubicBezTo>
                      <a:pt x="1231201" y="995351"/>
                      <a:pt x="934902" y="1733019"/>
                      <a:pt x="513306" y="1791401"/>
                    </a:cubicBezTo>
                    <a:cubicBezTo>
                      <a:pt x="352699" y="1813642"/>
                      <a:pt x="173909" y="1737302"/>
                      <a:pt x="47265" y="1533527"/>
                    </a:cubicBezTo>
                    <a:lnTo>
                      <a:pt x="192" y="1434367"/>
                    </a:lnTo>
                    <a:lnTo>
                      <a:pt x="192" y="1438981"/>
                    </a:lnTo>
                    <a:lnTo>
                      <a:pt x="0" y="1439386"/>
                    </a:lnTo>
                    <a:lnTo>
                      <a:pt x="0" y="4764"/>
                    </a:lnTo>
                    <a:lnTo>
                      <a:pt x="191" y="4616"/>
                    </a:lnTo>
                    <a:lnTo>
                      <a:pt x="19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48504624"/>
      </p:ext>
    </p:extLst>
  </p:cSld>
  <p:clrMapOvr>
    <a:masterClrMapping/>
  </p:clrMapOvr>
</p:sld>
</file>

<file path=ppt/theme/theme1.xml><?xml version="1.0" encoding="utf-8"?>
<a:theme xmlns:a="http://schemas.openxmlformats.org/drawingml/2006/main" name="FrostyVTI">
  <a:themeElements>
    <a:clrScheme name="Frosty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767E37"/>
      </a:accent1>
      <a:accent2>
        <a:srgbClr val="B495C2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ostyVTI" id="{DD283BC3-E0B6-4E4B-91CF-F0F54D51BB21}" vid="{3EE220F7-F497-4893-BE1F-7BB1D607421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E2BFD682E0AA0458F25B7017E1664AB" ma:contentTypeVersion="17" ma:contentTypeDescription="Opprett et nytt dokument." ma:contentTypeScope="" ma:versionID="43c2548d0960b40136b36677604102bf">
  <xsd:schema xmlns:xsd="http://www.w3.org/2001/XMLSchema" xmlns:xs="http://www.w3.org/2001/XMLSchema" xmlns:p="http://schemas.microsoft.com/office/2006/metadata/properties" xmlns:ns2="cfa66c1f-113f-495e-a360-2de988d994c9" xmlns:ns3="16a1d6fb-df71-47dc-b60a-851671d836da" targetNamespace="http://schemas.microsoft.com/office/2006/metadata/properties" ma:root="true" ma:fieldsID="a10c0d6aae5799245b24bbcd6602be09" ns2:_="" ns3:_="">
    <xsd:import namespace="cfa66c1f-113f-495e-a360-2de988d994c9"/>
    <xsd:import namespace="16a1d6fb-df71-47dc-b60a-851671d836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66c1f-113f-495e-a360-2de988d994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6e7bc199-5fe5-462f-a3d8-26f806c1f4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1d6fb-df71-47dc-b60a-851671d836d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94d76ac-a8eb-45c0-807b-b5853def9ea9}" ma:internalName="TaxCatchAll" ma:showField="CatchAllData" ma:web="16a1d6fb-df71-47dc-b60a-851671d836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fa66c1f-113f-495e-a360-2de988d994c9">
      <Terms xmlns="http://schemas.microsoft.com/office/infopath/2007/PartnerControls"/>
    </lcf76f155ced4ddcb4097134ff3c332f>
    <TaxCatchAll xmlns="16a1d6fb-df71-47dc-b60a-851671d836da" xsi:nil="true"/>
  </documentManagement>
</p:properties>
</file>

<file path=customXml/itemProps1.xml><?xml version="1.0" encoding="utf-8"?>
<ds:datastoreItem xmlns:ds="http://schemas.openxmlformats.org/officeDocument/2006/customXml" ds:itemID="{D52FC6D6-60DE-428B-B56B-0D96495285FC}"/>
</file>

<file path=customXml/itemProps2.xml><?xml version="1.0" encoding="utf-8"?>
<ds:datastoreItem xmlns:ds="http://schemas.openxmlformats.org/officeDocument/2006/customXml" ds:itemID="{582E521D-4C49-4F26-84A9-6FEC39B5BE01}"/>
</file>

<file path=customXml/itemProps3.xml><?xml version="1.0" encoding="utf-8"?>
<ds:datastoreItem xmlns:ds="http://schemas.openxmlformats.org/officeDocument/2006/customXml" ds:itemID="{E9DCD4A6-4D58-4801-8600-3D1053B3474E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390</Words>
  <Application>Microsoft Office PowerPoint</Application>
  <PresentationFormat>Widescreen</PresentationFormat>
  <Paragraphs>40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Avenir Next LT Pro</vt:lpstr>
      <vt:lpstr>Goudy Old Style</vt:lpstr>
      <vt:lpstr>Wingdings</vt:lpstr>
      <vt:lpstr>FrostyVTI</vt:lpstr>
      <vt:lpstr>Mandater for ulike roller ved IEL</vt:lpstr>
      <vt:lpstr>Instituttleders oppgaver i følge NTNUs styringsreglement</vt:lpstr>
      <vt:lpstr>Nestleder forskning</vt:lpstr>
      <vt:lpstr>Nestleder utdanning</vt:lpstr>
      <vt:lpstr>Fagenhetsleder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Anngjerd Pleym</dc:creator>
  <cp:lastModifiedBy>Anngjerd Pleym</cp:lastModifiedBy>
  <cp:revision>1</cp:revision>
  <dcterms:created xsi:type="dcterms:W3CDTF">2025-08-13T08:54:34Z</dcterms:created>
  <dcterms:modified xsi:type="dcterms:W3CDTF">2025-08-13T13:48:47Z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0x010100FE2BFD682E0AA0458F25B7017E1664AB</vt:lpwstr>
  </property>
</Properties>
</file>