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1289" r:id="rId2"/>
    <p:sldId id="398" r:id="rId3"/>
    <p:sldId id="1284" r:id="rId4"/>
    <p:sldId id="257" r:id="rId5"/>
    <p:sldId id="1286" r:id="rId6"/>
    <p:sldId id="1292" r:id="rId7"/>
    <p:sldId id="1290" r:id="rId8"/>
    <p:sldId id="1281" r:id="rId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000"/>
    <a:srgbClr val="3F750D"/>
    <a:srgbClr val="47850F"/>
    <a:srgbClr val="ECECEC"/>
    <a:srgbClr val="FCEAF6"/>
    <a:srgbClr val="DDFFDD"/>
    <a:srgbClr val="E1EFFF"/>
    <a:srgbClr val="0050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3757" autoAdjust="0"/>
  </p:normalViewPr>
  <p:slideViewPr>
    <p:cSldViewPr snapToGrid="0">
      <p:cViewPr varScale="1">
        <p:scale>
          <a:sx n="149" d="100"/>
          <a:sy n="149" d="100"/>
        </p:scale>
        <p:origin x="58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70E00-7FCC-433D-B6DA-8827982353AE}" type="datetimeFigureOut">
              <a:rPr lang="nb-NO" smtClean="0"/>
              <a:t>08.09.2025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FF846-E112-4D2E-AA67-1BD9E54104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5852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5BF37-442D-410F-94FF-AA6525798331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7795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LABORATORIENE VÅRE:</a:t>
            </a:r>
          </a:p>
          <a:p>
            <a:endParaRPr lang="nb-NO" dirty="0"/>
          </a:p>
          <a:p>
            <a:r>
              <a:rPr lang="nb-NO" dirty="0"/>
              <a:t>Høyspenningslaboratorier og høystrømlaboratorier</a:t>
            </a:r>
          </a:p>
          <a:p>
            <a:endParaRPr lang="nb-NO" dirty="0"/>
          </a:p>
          <a:p>
            <a:r>
              <a:rPr lang="nb-NO" dirty="0" err="1"/>
              <a:t>Smartgridlab</a:t>
            </a:r>
            <a:r>
              <a:rPr lang="nb-NO" dirty="0"/>
              <a:t> </a:t>
            </a:r>
          </a:p>
          <a:p>
            <a:endParaRPr lang="nb-NO" dirty="0"/>
          </a:p>
          <a:p>
            <a:r>
              <a:rPr lang="nb-NO" dirty="0"/>
              <a:t>Elektriske </a:t>
            </a:r>
            <a:r>
              <a:rPr lang="nb-NO" dirty="0" err="1"/>
              <a:t>maskinerlab</a:t>
            </a:r>
            <a:endParaRPr lang="nb-NO" dirty="0"/>
          </a:p>
          <a:p>
            <a:endParaRPr lang="nb-NO" dirty="0"/>
          </a:p>
          <a:p>
            <a:r>
              <a:rPr lang="nb-NO" dirty="0" err="1"/>
              <a:t>Kraftelektronikklab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EBA57-A556-EB4E-B2DF-498577B9E9C2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9252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5"/>
            <a:ext cx="10363200" cy="830997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5"/>
            <a:ext cx="103632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2580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8732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9920407" y="274639"/>
            <a:ext cx="166199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7795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CFA5C916-53CD-094B-B86E-207D56E91C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366933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-1" y="4797146"/>
            <a:ext cx="12191999" cy="830997"/>
          </a:xfrm>
          <a:solidFill>
            <a:srgbClr val="00509F">
              <a:alpha val="40000"/>
            </a:srgbClr>
          </a:solidFill>
          <a:ln>
            <a:noFill/>
          </a:ln>
          <a:effectLst/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164998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90DD3-907E-40CA-83D6-BB9CD4300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B28C0-634C-4A53-8317-9D737A1DF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E5C1D-B707-400B-AED7-5A5F8D76A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9716-8163-48F0-81EF-C18C16B3916E}" type="datetimeFigureOut">
              <a:rPr lang="nb-NO" smtClean="0"/>
              <a:t>08.09.2025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6B05F-1975-4BDF-B3FF-119EE84C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5558B-1CFC-41F2-AE35-6427C9C7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DB968-63F2-4F4E-88BD-E4072B16E48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979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53494" y="6450278"/>
            <a:ext cx="456108" cy="252103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333" b="1" i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nb-NO" sz="1333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DAD5656F-EF39-BD40-B46F-28C614BEB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47" y="397785"/>
            <a:ext cx="11224996" cy="864683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F5D824DA-FDAB-4E4D-80C7-D81149C33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47" y="1347021"/>
            <a:ext cx="11224996" cy="4818365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1687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73368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6966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91427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979427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709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>
            <a:extLst>
              <a:ext uri="{FF2B5EF4-FFF2-40B4-BE49-F238E27FC236}">
                <a16:creationId xmlns:a16="http://schemas.microsoft.com/office/drawing/2014/main" id="{5FCB9A19-4BFE-AD46-9DE5-76595BDC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25" y="274639"/>
            <a:ext cx="10972800" cy="8617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Plassholder for innhold 3">
            <a:extLst>
              <a:ext uri="{FF2B5EF4-FFF2-40B4-BE49-F238E27FC236}">
                <a16:creationId xmlns:a16="http://schemas.microsoft.com/office/drawing/2014/main" id="{DF7D3BBE-AAF2-5744-8C3F-D3AF14E50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3626" y="1925790"/>
            <a:ext cx="5386917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6B66B91E-5343-3043-B4C9-81ABDFE8F0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7394" y="1286029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3853BC78-AB65-9F41-B56D-07FFF98E2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7394" y="1925790"/>
            <a:ext cx="5389033" cy="44848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2B6B33E9-15E0-1843-916A-9DD6788569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625" y="1286028"/>
            <a:ext cx="5389033" cy="639763"/>
          </a:xfrm>
        </p:spPr>
        <p:txBody>
          <a:bodyPr anchor="t" anchorCtr="0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9134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8591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98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2" y="521901"/>
            <a:ext cx="4011084" cy="91319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3372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64573"/>
            <a:ext cx="7315200" cy="502766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003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391427" y="274639"/>
            <a:ext cx="11377060" cy="86177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391427" y="1257702"/>
            <a:ext cx="11377060" cy="486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4" name="Bilde 3" descr="hor_blaa_stripe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8448"/>
            <a:ext cx="12192000" cy="47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2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609585" rtl="0" eaLnBrk="1" latinLnBrk="0" hangingPunct="1">
        <a:spcBef>
          <a:spcPct val="0"/>
        </a:spcBef>
        <a:buNone/>
        <a:defRPr sz="4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TNUs historie – Wikipedia">
            <a:extLst>
              <a:ext uri="{FF2B5EF4-FFF2-40B4-BE49-F238E27FC236}">
                <a16:creationId xmlns:a16="http://schemas.microsoft.com/office/drawing/2014/main" id="{04006654-9B25-6725-F7B6-C5EC76C2D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023" y="0"/>
            <a:ext cx="10655954" cy="636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852A9-9630-246C-3ADE-7F350CC39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327233"/>
            <a:ext cx="12191999" cy="830997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3000" dirty="0" err="1"/>
              <a:t>Welcome</a:t>
            </a:r>
            <a:r>
              <a:rPr lang="nb-NO" sz="3000" dirty="0"/>
              <a:t> to NTNU</a:t>
            </a:r>
          </a:p>
        </p:txBody>
      </p:sp>
    </p:spTree>
    <p:extLst>
      <p:ext uri="{BB962C8B-B14F-4D97-AF65-F5344CB8AC3E}">
        <p14:creationId xmlns:p14="http://schemas.microsoft.com/office/powerpoint/2010/main" val="1339548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427" y="2163076"/>
            <a:ext cx="6588760" cy="3900373"/>
          </a:xfrm>
        </p:spPr>
        <p:txBody>
          <a:bodyPr>
            <a:normAutofit/>
          </a:bodyPr>
          <a:lstStyle/>
          <a:p>
            <a:pPr marL="0" indent="0">
              <a:buNone/>
              <a:defRPr b="0" i="0"/>
            </a:pPr>
            <a:endParaRPr lang="nb-NO" sz="2400" dirty="0"/>
          </a:p>
          <a:p>
            <a:pPr>
              <a:defRPr b="0" i="0"/>
            </a:pPr>
            <a:r>
              <a:rPr lang="x-none" sz="2400" dirty="0"/>
              <a:t>Main profile in science and technology </a:t>
            </a:r>
            <a:endParaRPr lang="nb-NO" sz="2400" dirty="0"/>
          </a:p>
          <a:p>
            <a:pPr>
              <a:defRPr b="0" i="0"/>
            </a:pPr>
            <a:r>
              <a:rPr lang="x-none" sz="2400" dirty="0"/>
              <a:t>Academic breadth: humanities, social sciences, medicine, health sciences, science of education, architecture, fine arts and performing arts </a:t>
            </a:r>
            <a:endParaRPr lang="nb-NO" sz="2400" dirty="0"/>
          </a:p>
          <a:p>
            <a:pPr>
              <a:defRPr b="0" i="0"/>
            </a:pPr>
            <a:r>
              <a:rPr lang="x-none" sz="2400" dirty="0"/>
              <a:t>Headquarters in Trondheim with campuses in Gjøvik and Ålesund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30428" y="857702"/>
            <a:ext cx="5781675" cy="1474551"/>
          </a:xfrm>
          <a:prstGeom prst="rect">
            <a:avLst/>
          </a:prstGeom>
        </p:spPr>
      </p:pic>
      <p:pic>
        <p:nvPicPr>
          <p:cNvPr id="7" name="Bilde 6" descr="samf_hb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" b="18107"/>
          <a:stretch/>
        </p:blipFill>
        <p:spPr>
          <a:xfrm>
            <a:off x="7809538" y="1"/>
            <a:ext cx="4382463" cy="2429692"/>
          </a:xfrm>
          <a:prstGeom prst="rect">
            <a:avLst/>
          </a:prstGeom>
        </p:spPr>
      </p:pic>
      <p:pic>
        <p:nvPicPr>
          <p:cNvPr id="10" name="Picture 2" descr="https://www.ntnu.no/documents/1265706950/1266606739/gbygg_ntnu.jpg/91a107bd-f77c-4570-91c4-651775e93e21?t=145268315187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538" y="2628989"/>
            <a:ext cx="4382463" cy="182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37" y="4666769"/>
            <a:ext cx="4382464" cy="219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87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mountain, outdoor, road&#10;&#10;Description automatically generated">
            <a:extLst>
              <a:ext uri="{FF2B5EF4-FFF2-40B4-BE49-F238E27FC236}">
                <a16:creationId xmlns:a16="http://schemas.microsoft.com/office/drawing/2014/main" id="{90EBB7FE-73D7-AA75-13E7-61945B8E2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2580"/>
            <a:ext cx="12192000" cy="4062280"/>
          </a:xfrm>
          <a:prstGeom prst="rect">
            <a:avLst/>
          </a:prstGeom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0FDD3A2B-6C26-A29C-40E1-E9279323902E}"/>
              </a:ext>
            </a:extLst>
          </p:cNvPr>
          <p:cNvSpPr txBox="1">
            <a:spLocks/>
          </p:cNvSpPr>
          <p:nvPr/>
        </p:nvSpPr>
        <p:spPr>
          <a:xfrm>
            <a:off x="584037" y="758804"/>
            <a:ext cx="11377060" cy="139194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4267" dirty="0">
                <a:solidFill>
                  <a:srgbClr val="1A1A1A"/>
                </a:solidFill>
                <a:latin typeface="Fakt Pro"/>
              </a:rPr>
              <a:t>Department </a:t>
            </a:r>
            <a:r>
              <a:rPr lang="nb-NO" sz="4267" dirty="0" err="1">
                <a:solidFill>
                  <a:srgbClr val="1A1A1A"/>
                </a:solidFill>
                <a:latin typeface="Fakt Pro"/>
              </a:rPr>
              <a:t>of</a:t>
            </a:r>
            <a:r>
              <a:rPr lang="nb-NO" sz="4267" dirty="0">
                <a:solidFill>
                  <a:srgbClr val="1A1A1A"/>
                </a:solidFill>
                <a:latin typeface="Fakt Pro"/>
              </a:rPr>
              <a:t> Electric Energy</a:t>
            </a:r>
          </a:p>
        </p:txBody>
      </p:sp>
    </p:spTree>
    <p:extLst>
      <p:ext uri="{BB962C8B-B14F-4D97-AF65-F5344CB8AC3E}">
        <p14:creationId xmlns:p14="http://schemas.microsoft.com/office/powerpoint/2010/main" val="261354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3D6A45-5DA5-4099-94E5-50EBB3253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29" y="1580540"/>
            <a:ext cx="8102600" cy="334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922907-F334-4F6B-A452-E90442302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725" y="308144"/>
            <a:ext cx="4434276" cy="25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02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BB3410AD-5356-4716-B498-C2C6199A2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89" y="-3379"/>
            <a:ext cx="9172952" cy="6879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EC6A69-74F0-4227-AA46-349B6D456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219" y="6376946"/>
            <a:ext cx="9233955" cy="538609"/>
          </a:xfrm>
          <a:solidFill>
            <a:srgbClr val="00509E"/>
          </a:solidFill>
        </p:spPr>
        <p:txBody>
          <a:bodyPr vert="horz" wrap="square" lIns="91440" tIns="0" rIns="91440" bIns="45720" rtlCol="0" anchor="t" anchorCtr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Department </a:t>
            </a:r>
            <a:r>
              <a:rPr lang="nb-NO" sz="2667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nb-NO" sz="2667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</a:t>
            </a:r>
            <a:r>
              <a:rPr lang="nb-NO" sz="2667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2022)</a:t>
            </a:r>
            <a:endParaRPr lang="nb-NO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2DBFA3-C222-A0B8-87C6-8B9DE53D678B}"/>
              </a:ext>
            </a:extLst>
          </p:cNvPr>
          <p:cNvSpPr txBox="1"/>
          <p:nvPr/>
        </p:nvSpPr>
        <p:spPr>
          <a:xfrm>
            <a:off x="9211737" y="739856"/>
            <a:ext cx="3001107" cy="5139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15 professors</a:t>
            </a:r>
          </a:p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13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associate</a:t>
            </a: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 professors</a:t>
            </a:r>
          </a:p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adjunct</a:t>
            </a: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 professors/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associate</a:t>
            </a: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 professors</a:t>
            </a:r>
          </a:p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lecturers</a:t>
            </a:r>
            <a:endParaRPr lang="nb-NO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researchers</a:t>
            </a:r>
            <a:endParaRPr lang="nb-NO" sz="213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9 in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technical</a:t>
            </a: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 staff</a:t>
            </a:r>
          </a:p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9 in administrative staff</a:t>
            </a:r>
          </a:p>
          <a:p>
            <a:pPr marL="239178" indent="-239178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Ca</a:t>
            </a: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 70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PhD</a:t>
            </a:r>
            <a:r>
              <a:rPr lang="nb-NO" sz="2133" dirty="0">
                <a:latin typeface="Calibri" panose="020F0502020204030204" pitchFamily="34" charset="0"/>
                <a:cs typeface="Calibri" panose="020F0502020204030204" pitchFamily="34" charset="0"/>
              </a:rPr>
              <a:t>/post </a:t>
            </a:r>
            <a:r>
              <a:rPr lang="nb-NO" sz="2133" dirty="0" err="1">
                <a:latin typeface="Calibri" panose="020F0502020204030204" pitchFamily="34" charset="0"/>
                <a:cs typeface="Calibri" panose="020F0502020204030204" pitchFamily="34" charset="0"/>
              </a:rPr>
              <a:t>docs</a:t>
            </a:r>
            <a:endParaRPr lang="nb-NO" sz="21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566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6C7C0-3F4B-F883-D69B-94B4D573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Research </a:t>
            </a:r>
            <a:r>
              <a:rPr lang="nb-NO" dirty="0" err="1"/>
              <a:t>groups</a:t>
            </a:r>
            <a:endParaRPr lang="nb-NO" dirty="0"/>
          </a:p>
        </p:txBody>
      </p:sp>
      <p:pic>
        <p:nvPicPr>
          <p:cNvPr id="6" name="Picture 5" descr="A group of people looking at wires&#10;&#10;Description automatically generated">
            <a:extLst>
              <a:ext uri="{FF2B5EF4-FFF2-40B4-BE49-F238E27FC236}">
                <a16:creationId xmlns:a16="http://schemas.microsoft.com/office/drawing/2014/main" id="{98CE7CA3-706A-5AA5-4815-D0850806DA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 b="12311"/>
          <a:stretch/>
        </p:blipFill>
        <p:spPr>
          <a:xfrm>
            <a:off x="766189" y="1353135"/>
            <a:ext cx="3271887" cy="1806735"/>
          </a:xfrm>
          <a:prstGeom prst="rect">
            <a:avLst/>
          </a:prstGeom>
        </p:spPr>
      </p:pic>
      <p:pic>
        <p:nvPicPr>
          <p:cNvPr id="7" name="Picture 6" descr="A person and person looking at a lightning bolt&#10;&#10;Description automatically generated">
            <a:extLst>
              <a:ext uri="{FF2B5EF4-FFF2-40B4-BE49-F238E27FC236}">
                <a16:creationId xmlns:a16="http://schemas.microsoft.com/office/drawing/2014/main" id="{D6D8816B-2C75-4021-D034-2CD19A18BD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75"/>
          <a:stretch/>
        </p:blipFill>
        <p:spPr>
          <a:xfrm>
            <a:off x="8153926" y="1353135"/>
            <a:ext cx="3150722" cy="1791804"/>
          </a:xfrm>
          <a:prstGeom prst="rect">
            <a:avLst/>
          </a:prstGeom>
        </p:spPr>
      </p:pic>
      <p:pic>
        <p:nvPicPr>
          <p:cNvPr id="8" name="Picture 10" descr="Kraftmarkedet Energi Norge forside">
            <a:extLst>
              <a:ext uri="{FF2B5EF4-FFF2-40B4-BE49-F238E27FC236}">
                <a16:creationId xmlns:a16="http://schemas.microsoft.com/office/drawing/2014/main" id="{B14A8EEB-DA8C-BAF9-D9DA-359ED3BE1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2404" r="15867" b="-2404"/>
          <a:stretch/>
        </p:blipFill>
        <p:spPr bwMode="auto">
          <a:xfrm>
            <a:off x="2705054" y="3838700"/>
            <a:ext cx="3271887" cy="18085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CB0E05-3913-D765-B239-51C8C2DB3A97}"/>
              </a:ext>
            </a:extLst>
          </p:cNvPr>
          <p:cNvSpPr txBox="1"/>
          <p:nvPr/>
        </p:nvSpPr>
        <p:spPr>
          <a:xfrm>
            <a:off x="766187" y="3176519"/>
            <a:ext cx="327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/>
              <a:t>EME – Electric </a:t>
            </a:r>
            <a:r>
              <a:rPr lang="nb-NO" sz="1600" b="1" dirty="0" err="1"/>
              <a:t>machines</a:t>
            </a:r>
            <a:r>
              <a:rPr lang="nb-NO" sz="1600" b="1" dirty="0"/>
              <a:t> and </a:t>
            </a:r>
            <a:r>
              <a:rPr lang="nb-NO" sz="1600" b="1" dirty="0" err="1"/>
              <a:t>electromagnetism</a:t>
            </a:r>
            <a:endParaRPr lang="nb-NO" sz="1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EC70B0-0A60-DD00-B508-A9A63DDD7108}"/>
              </a:ext>
            </a:extLst>
          </p:cNvPr>
          <p:cNvSpPr txBox="1"/>
          <p:nvPr/>
        </p:nvSpPr>
        <p:spPr>
          <a:xfrm>
            <a:off x="2705053" y="5621501"/>
            <a:ext cx="327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EMESP - Electricity markets and energy system planning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46C1AF-7C75-3613-C414-8529677C45A6}"/>
              </a:ext>
            </a:extLst>
          </p:cNvPr>
          <p:cNvSpPr txBox="1"/>
          <p:nvPr/>
        </p:nvSpPr>
        <p:spPr>
          <a:xfrm>
            <a:off x="6602123" y="5621499"/>
            <a:ext cx="3271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/>
              <a:t>PSOA - </a:t>
            </a:r>
            <a:r>
              <a:rPr lang="en-US" sz="1600" b="1" dirty="0"/>
              <a:t>Power systems – operation and analysis</a:t>
            </a:r>
            <a:r>
              <a:rPr lang="nb-NO" sz="1600" b="1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102F4-DF16-69E2-0CF7-4EE3E2E0975C}"/>
              </a:ext>
            </a:extLst>
          </p:cNvPr>
          <p:cNvSpPr txBox="1"/>
          <p:nvPr/>
        </p:nvSpPr>
        <p:spPr>
          <a:xfrm>
            <a:off x="8098777" y="3135935"/>
            <a:ext cx="3271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/>
              <a:t>HVT – High </a:t>
            </a:r>
            <a:r>
              <a:rPr lang="nb-NO" sz="1600" b="1" dirty="0" err="1"/>
              <a:t>Voltage</a:t>
            </a:r>
            <a:r>
              <a:rPr lang="nb-NO" sz="1600" b="1" dirty="0"/>
              <a:t> Technology</a:t>
            </a:r>
          </a:p>
        </p:txBody>
      </p:sp>
      <p:pic>
        <p:nvPicPr>
          <p:cNvPr id="14" name="Picture 13" descr="el2">
            <a:extLst>
              <a:ext uri="{FF2B5EF4-FFF2-40B4-BE49-F238E27FC236}">
                <a16:creationId xmlns:a16="http://schemas.microsoft.com/office/drawing/2014/main" id="{5F91072B-C9E4-888B-EB25-E69D45536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-16308" t="-857" r="16308" b="857"/>
          <a:stretch/>
        </p:blipFill>
        <p:spPr bwMode="auto">
          <a:xfrm rot="16200000">
            <a:off x="5021136" y="825233"/>
            <a:ext cx="2152129" cy="321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4DC5AE-9778-A889-ED09-0A4EFAFE34EB}"/>
              </a:ext>
            </a:extLst>
          </p:cNvPr>
          <p:cNvSpPr txBox="1"/>
          <p:nvPr/>
        </p:nvSpPr>
        <p:spPr>
          <a:xfrm>
            <a:off x="4488830" y="3144939"/>
            <a:ext cx="3162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b="1" dirty="0"/>
              <a:t>PESC - </a:t>
            </a:r>
            <a:r>
              <a:rPr lang="nb-NO" sz="1600" b="1" dirty="0">
                <a:solidFill>
                  <a:srgbClr val="000000"/>
                </a:solidFill>
                <a:cs typeface="Calibri" panose="020F0502020204030204" pitchFamily="34" charset="0"/>
              </a:rPr>
              <a:t>Power </a:t>
            </a:r>
            <a:r>
              <a:rPr lang="nb-NO" sz="1600" b="1" dirty="0" err="1">
                <a:solidFill>
                  <a:srgbClr val="000000"/>
                </a:solidFill>
                <a:cs typeface="Calibri" panose="020F0502020204030204" pitchFamily="34" charset="0"/>
              </a:rPr>
              <a:t>electronics</a:t>
            </a:r>
            <a:r>
              <a:rPr lang="nb-NO" sz="1600" b="1" dirty="0">
                <a:solidFill>
                  <a:srgbClr val="000000"/>
                </a:solidFill>
                <a:cs typeface="Calibri" panose="020F0502020204030204" pitchFamily="34" charset="0"/>
              </a:rPr>
              <a:t> – systems and </a:t>
            </a:r>
            <a:r>
              <a:rPr lang="nb-NO" sz="1600" b="1" dirty="0" err="1">
                <a:solidFill>
                  <a:srgbClr val="000000"/>
                </a:solidFill>
                <a:cs typeface="Calibri" panose="020F0502020204030204" pitchFamily="34" charset="0"/>
              </a:rPr>
              <a:t>components</a:t>
            </a:r>
            <a:endParaRPr lang="nb-NO" sz="16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algn="ctr"/>
            <a:endParaRPr lang="nb-NO" sz="1600" dirty="0"/>
          </a:p>
        </p:txBody>
      </p:sp>
      <p:pic>
        <p:nvPicPr>
          <p:cNvPr id="4" name="Picture 3" descr="A person pointing at a computer screen&#10;&#10;Description automatically generated">
            <a:extLst>
              <a:ext uri="{FF2B5EF4-FFF2-40B4-BE49-F238E27FC236}">
                <a16:creationId xmlns:a16="http://schemas.microsoft.com/office/drawing/2014/main" id="{D2306BC1-BF75-B2F2-6437-0F13ADC9CD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9" b="9748"/>
          <a:stretch/>
        </p:blipFill>
        <p:spPr>
          <a:xfrm>
            <a:off x="6517982" y="3838700"/>
            <a:ext cx="3271887" cy="17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42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EEEA8B-BA28-A97C-96FA-4AB556151C03}"/>
              </a:ext>
            </a:extLst>
          </p:cNvPr>
          <p:cNvSpPr/>
          <p:nvPr/>
        </p:nvSpPr>
        <p:spPr>
          <a:xfrm>
            <a:off x="0" y="6294472"/>
            <a:ext cx="12192000" cy="563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08BD0A-849C-25EC-23AE-DD3D733188F9}"/>
              </a:ext>
            </a:extLst>
          </p:cNvPr>
          <p:cNvSpPr txBox="1"/>
          <p:nvPr/>
        </p:nvSpPr>
        <p:spPr>
          <a:xfrm rot="16200000">
            <a:off x="-2939109" y="3013502"/>
            <a:ext cx="6858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/>
              <a:t>Our study programs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886FED-A69D-2AF8-2AD1-5B3396035248}"/>
              </a:ext>
            </a:extLst>
          </p:cNvPr>
          <p:cNvGrpSpPr/>
          <p:nvPr/>
        </p:nvGrpSpPr>
        <p:grpSpPr>
          <a:xfrm>
            <a:off x="1028713" y="196432"/>
            <a:ext cx="11029900" cy="6574876"/>
            <a:chOff x="1327092" y="164430"/>
            <a:chExt cx="10283660" cy="61300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44BEB54-CDB7-A81D-D6E0-22F4CD3656B8}"/>
                </a:ext>
              </a:extLst>
            </p:cNvPr>
            <p:cNvGrpSpPr/>
            <p:nvPr/>
          </p:nvGrpSpPr>
          <p:grpSpPr>
            <a:xfrm>
              <a:off x="1327092" y="164430"/>
              <a:ext cx="10283660" cy="6130045"/>
              <a:chOff x="954953" y="636806"/>
              <a:chExt cx="8190613" cy="548754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9D04856-E44F-2BC7-6EB2-E59FB1BC29A6}"/>
                  </a:ext>
                </a:extLst>
              </p:cNvPr>
              <p:cNvSpPr/>
              <p:nvPr/>
            </p:nvSpPr>
            <p:spPr>
              <a:xfrm>
                <a:off x="954953" y="636806"/>
                <a:ext cx="8190613" cy="1265274"/>
              </a:xfrm>
              <a:prstGeom prst="rect">
                <a:avLst/>
              </a:prstGeom>
              <a:solidFill>
                <a:srgbClr val="E1EFFF"/>
              </a:solidFill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F94A0B5-C9D9-CDC4-AE34-E1CD7E88124B}"/>
                  </a:ext>
                </a:extLst>
              </p:cNvPr>
              <p:cNvSpPr/>
              <p:nvPr/>
            </p:nvSpPr>
            <p:spPr>
              <a:xfrm>
                <a:off x="954953" y="1977656"/>
                <a:ext cx="2669153" cy="4146696"/>
              </a:xfrm>
              <a:prstGeom prst="rect">
                <a:avLst/>
              </a:prstGeom>
              <a:solidFill>
                <a:srgbClr val="DDFFDD"/>
              </a:solidFill>
              <a:ln>
                <a:solidFill>
                  <a:srgbClr val="47850F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6F57FF2-14F2-AF35-06AD-54FF920A16E9}"/>
                  </a:ext>
                </a:extLst>
              </p:cNvPr>
              <p:cNvSpPr/>
              <p:nvPr/>
            </p:nvSpPr>
            <p:spPr>
              <a:xfrm>
                <a:off x="3715683" y="3430150"/>
                <a:ext cx="2669153" cy="2694204"/>
              </a:xfrm>
              <a:prstGeom prst="rect">
                <a:avLst/>
              </a:prstGeom>
              <a:solidFill>
                <a:srgbClr val="ECECEC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A6B6FD3-E3D1-C352-AEA5-1F3F207DFD3E}"/>
                  </a:ext>
                </a:extLst>
              </p:cNvPr>
              <p:cNvSpPr/>
              <p:nvPr/>
            </p:nvSpPr>
            <p:spPr>
              <a:xfrm>
                <a:off x="3715683" y="1977656"/>
                <a:ext cx="5429883" cy="1376917"/>
              </a:xfrm>
              <a:prstGeom prst="rect">
                <a:avLst/>
              </a:prstGeom>
              <a:solidFill>
                <a:srgbClr val="FCEAF6"/>
              </a:solidFill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2509D2D-5056-30E5-B6D5-D5EC30F039F6}"/>
                  </a:ext>
                </a:extLst>
              </p:cNvPr>
              <p:cNvSpPr/>
              <p:nvPr/>
            </p:nvSpPr>
            <p:spPr>
              <a:xfrm>
                <a:off x="6476413" y="3430148"/>
                <a:ext cx="2669153" cy="2694204"/>
              </a:xfrm>
              <a:prstGeom prst="rect">
                <a:avLst/>
              </a:prstGeom>
              <a:solidFill>
                <a:srgbClr val="ECECEC"/>
              </a:solidFill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pic>
          <p:nvPicPr>
            <p:cNvPr id="12" name="Picture 8" descr="Hva lærer jeg - Energi og miljø - masterstudium (5-årig) - NTNU">
              <a:extLst>
                <a:ext uri="{FF2B5EF4-FFF2-40B4-BE49-F238E27FC236}">
                  <a16:creationId xmlns:a16="http://schemas.microsoft.com/office/drawing/2014/main" id="{0A8C64FD-6B35-E7DC-58AF-C7E4F67980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4" r="33848"/>
            <a:stretch/>
          </p:blipFill>
          <p:spPr bwMode="auto">
            <a:xfrm>
              <a:off x="1455671" y="3781601"/>
              <a:ext cx="3094075" cy="2416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77EF30-7503-30CB-3ED7-F0A2F86BB908}"/>
                </a:ext>
              </a:extLst>
            </p:cNvPr>
            <p:cNvSpPr txBox="1"/>
            <p:nvPr/>
          </p:nvSpPr>
          <p:spPr>
            <a:xfrm>
              <a:off x="1584251" y="1977656"/>
              <a:ext cx="2742529" cy="6599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3F750D"/>
                  </a:solidFill>
                </a:rPr>
                <a:t>MSc Energy &amp; Environment (5 years)</a:t>
              </a:r>
            </a:p>
          </p:txBody>
        </p:sp>
        <p:pic>
          <p:nvPicPr>
            <p:cNvPr id="19" name="Picture 2" descr="Researchers experimenting. Photo: Geir Mogen">
              <a:extLst>
                <a:ext uri="{FF2B5EF4-FFF2-40B4-BE49-F238E27FC236}">
                  <a16:creationId xmlns:a16="http://schemas.microsoft.com/office/drawing/2014/main" id="{24A704BD-4BEB-1DD6-2DF0-4F64ADB851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681"/>
            <a:stretch/>
          </p:blipFill>
          <p:spPr bwMode="auto">
            <a:xfrm>
              <a:off x="8801298" y="246542"/>
              <a:ext cx="2703124" cy="1249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1932AA6-16AA-0BF0-E86A-EA8B03B21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91" t="-279" r="4772" b="3668"/>
            <a:stretch/>
          </p:blipFill>
          <p:spPr>
            <a:xfrm>
              <a:off x="8456219" y="4268438"/>
              <a:ext cx="2957831" cy="192200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D28003-5C1A-9432-6B70-EBB1FFC7A901}"/>
                </a:ext>
              </a:extLst>
            </p:cNvPr>
            <p:cNvSpPr txBox="1"/>
            <p:nvPr/>
          </p:nvSpPr>
          <p:spPr>
            <a:xfrm>
              <a:off x="8410347" y="3418027"/>
              <a:ext cx="3094075" cy="659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BSc Electrical Eng. </a:t>
              </a:r>
            </a:p>
            <a:p>
              <a:r>
                <a:rPr lang="en-GB" sz="2000" b="1" dirty="0"/>
                <a:t>(3 years)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F520A23-5112-9421-E022-8996E84D9C0D}"/>
                </a:ext>
              </a:extLst>
            </p:cNvPr>
            <p:cNvSpPr txBox="1"/>
            <p:nvPr/>
          </p:nvSpPr>
          <p:spPr>
            <a:xfrm>
              <a:off x="5036863" y="3418027"/>
              <a:ext cx="3094075" cy="659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BSc Electrification and digitalisation (3 years)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B56248A-CFC5-4E2E-B6F0-E5F2AD9DC8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2173" r="14235"/>
            <a:stretch/>
          </p:blipFill>
          <p:spPr>
            <a:xfrm>
              <a:off x="4925826" y="4268440"/>
              <a:ext cx="3136990" cy="193176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6D3CB93-456D-A84E-9B04-828F748D7DC3}"/>
                </a:ext>
              </a:extLst>
            </p:cNvPr>
            <p:cNvSpPr txBox="1"/>
            <p:nvPr/>
          </p:nvSpPr>
          <p:spPr>
            <a:xfrm>
              <a:off x="1584251" y="696415"/>
              <a:ext cx="5892417" cy="37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tx2"/>
                  </a:solidFill>
                </a:rPr>
                <a:t>PhD Electric Power Engineering (3 or 4 years)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2FF5CD8-D0EB-337E-A577-BCEEF879F251}"/>
                </a:ext>
              </a:extLst>
            </p:cNvPr>
            <p:cNvSpPr txBox="1"/>
            <p:nvPr/>
          </p:nvSpPr>
          <p:spPr>
            <a:xfrm>
              <a:off x="5036863" y="2087311"/>
              <a:ext cx="3222655" cy="659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A40000"/>
                  </a:solidFill>
                </a:rPr>
                <a:t>MSc Electric Power Eng. </a:t>
              </a:r>
            </a:p>
            <a:p>
              <a:r>
                <a:rPr lang="en-GB" sz="2000" b="1" dirty="0">
                  <a:solidFill>
                    <a:srgbClr val="A40000"/>
                  </a:solidFill>
                </a:rPr>
                <a:t>(2 years)</a:t>
              </a:r>
            </a:p>
          </p:txBody>
        </p:sp>
        <p:pic>
          <p:nvPicPr>
            <p:cNvPr id="27" name="Picture 26" descr="A person and person looking at a machine&#10;&#10;Description automatically generated">
              <a:extLst>
                <a:ext uri="{FF2B5EF4-FFF2-40B4-BE49-F238E27FC236}">
                  <a16:creationId xmlns:a16="http://schemas.microsoft.com/office/drawing/2014/main" id="{A8015B69-5746-0CC1-8635-CFFE9A565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17" b="17530"/>
            <a:stretch/>
          </p:blipFill>
          <p:spPr>
            <a:xfrm>
              <a:off x="8801298" y="1801237"/>
              <a:ext cx="2703124" cy="1292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2894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orking on a machine&#10;&#10;Description automatically generated">
            <a:extLst>
              <a:ext uri="{FF2B5EF4-FFF2-40B4-BE49-F238E27FC236}">
                <a16:creationId xmlns:a16="http://schemas.microsoft.com/office/drawing/2014/main" id="{0FA1C6E3-C787-7DE0-4826-1AEE00E38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48" y="-1352495"/>
            <a:ext cx="12318748" cy="821049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783D8755-C414-4E4D-9CCC-4A2C2B6C8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5690281"/>
            <a:ext cx="12191999" cy="830997"/>
          </a:xfrm>
        </p:spPr>
        <p:txBody>
          <a:bodyPr/>
          <a:lstStyle/>
          <a:p>
            <a:r>
              <a:rPr lang="en-US" dirty="0"/>
              <a:t>Laboratories</a:t>
            </a:r>
          </a:p>
        </p:txBody>
      </p:sp>
    </p:spTree>
    <p:extLst>
      <p:ext uri="{BB962C8B-B14F-4D97-AF65-F5344CB8AC3E}">
        <p14:creationId xmlns:p14="http://schemas.microsoft.com/office/powerpoint/2010/main" val="1206971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nu_blaa_stripe_bunn_eng_16_9" id="{DA9C58AE-A8B8-1C48-8991-8213818241A0}" vid="{39562190-F52F-F944-AFE7-50CA2DF2AC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</Words>
  <Application>Microsoft Office PowerPoint</Application>
  <PresentationFormat>Widescreen</PresentationFormat>
  <Paragraphs>41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Fakt Pro</vt:lpstr>
      <vt:lpstr>Office-tema</vt:lpstr>
      <vt:lpstr>Welcome to NTNU</vt:lpstr>
      <vt:lpstr>PowerPoint Presentation</vt:lpstr>
      <vt:lpstr>PowerPoint Presentation</vt:lpstr>
      <vt:lpstr>PowerPoint Presentation</vt:lpstr>
      <vt:lpstr>The Department (photo from 2022)</vt:lpstr>
      <vt:lpstr>Research groups</vt:lpstr>
      <vt:lpstr>PowerPoint Presentation</vt:lpstr>
      <vt:lpstr>Laboratories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Institutt for elkraftteknikk</dc:title>
  <dc:creator>Anngjerd Pleym</dc:creator>
  <cp:lastModifiedBy>Ida Krüger</cp:lastModifiedBy>
  <cp:revision>56</cp:revision>
  <dcterms:created xsi:type="dcterms:W3CDTF">2021-11-05T16:21:55Z</dcterms:created>
  <dcterms:modified xsi:type="dcterms:W3CDTF">2025-09-08T08:43:39Z</dcterms:modified>
</cp:coreProperties>
</file>