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1289" r:id="rId5"/>
    <p:sldId id="398" r:id="rId6"/>
    <p:sldId id="1284" r:id="rId7"/>
    <p:sldId id="257" r:id="rId8"/>
    <p:sldId id="1286" r:id="rId9"/>
    <p:sldId id="1292" r:id="rId10"/>
    <p:sldId id="1290" r:id="rId11"/>
    <p:sldId id="1281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3F750D"/>
    <a:srgbClr val="47850F"/>
    <a:srgbClr val="ECECEC"/>
    <a:srgbClr val="FCEAF6"/>
    <a:srgbClr val="DDFFDD"/>
    <a:srgbClr val="E1EFFF"/>
    <a:srgbClr val="005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3757" autoAdjust="0"/>
  </p:normalViewPr>
  <p:slideViewPr>
    <p:cSldViewPr snapToGrid="0">
      <p:cViewPr varScale="1">
        <p:scale>
          <a:sx n="87" d="100"/>
          <a:sy n="87" d="100"/>
        </p:scale>
        <p:origin x="51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70E00-7FCC-433D-B6DA-8827982353AE}" type="datetimeFigureOut">
              <a:rPr lang="nb-NO" smtClean="0"/>
              <a:t>22.04.2026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FF846-E112-4D2E-AA67-1BD9E54104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585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5BF37-442D-410F-94FF-AA6525798331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7795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LABORATORIENE VÅRE:</a:t>
            </a:r>
          </a:p>
          <a:p>
            <a:endParaRPr lang="nb-NO" dirty="0"/>
          </a:p>
          <a:p>
            <a:r>
              <a:rPr lang="nb-NO" dirty="0"/>
              <a:t>Høyspenningslaboratorier og høystrømlaboratorier</a:t>
            </a:r>
          </a:p>
          <a:p>
            <a:endParaRPr lang="nb-NO" dirty="0"/>
          </a:p>
          <a:p>
            <a:r>
              <a:rPr lang="nb-NO" dirty="0" err="1"/>
              <a:t>Smartgridlab</a:t>
            </a:r>
            <a:r>
              <a:rPr lang="nb-NO" dirty="0"/>
              <a:t> </a:t>
            </a:r>
          </a:p>
          <a:p>
            <a:endParaRPr lang="nb-NO" dirty="0"/>
          </a:p>
          <a:p>
            <a:r>
              <a:rPr lang="nb-NO" dirty="0"/>
              <a:t>Elektriske </a:t>
            </a:r>
            <a:r>
              <a:rPr lang="nb-NO" dirty="0" err="1"/>
              <a:t>maskinerlab</a:t>
            </a:r>
            <a:endParaRPr lang="nb-NO" dirty="0"/>
          </a:p>
          <a:p>
            <a:endParaRPr lang="nb-NO" dirty="0"/>
          </a:p>
          <a:p>
            <a:r>
              <a:rPr lang="nb-NO" dirty="0" err="1"/>
              <a:t>Kraftelektronikklab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0EBA57-A556-EB4E-B2DF-498577B9E9C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9252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91087" y="2677415"/>
            <a:ext cx="10363200" cy="830997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91087" y="3645155"/>
            <a:ext cx="103632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2580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873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9920407" y="274639"/>
            <a:ext cx="166199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7795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CFA5C916-53CD-094B-B86E-207D56E91C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366933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-1" y="4797146"/>
            <a:ext cx="12191999" cy="830997"/>
          </a:xfrm>
          <a:solidFill>
            <a:srgbClr val="00509F">
              <a:alpha val="40000"/>
            </a:srgbClr>
          </a:solidFill>
          <a:ln>
            <a:noFill/>
          </a:ln>
          <a:effectLst/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164998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90DD3-907E-40CA-83D6-BB9CD4300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B28C0-634C-4A53-8317-9D737A1DF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E5C1D-B707-400B-AED7-5A5F8D76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9716-8163-48F0-81EF-C18C16B3916E}" type="datetimeFigureOut">
              <a:rPr lang="nb-NO" smtClean="0"/>
              <a:t>22.04.2026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6B05F-1975-4BDF-B3FF-119EE84C0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5558B-1CFC-41F2-AE35-6427C9C76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B968-63F2-4F4E-88BD-E4072B16E4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97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53494" y="6450278"/>
            <a:ext cx="456108" cy="252103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sz="1333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sz="1333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DAD5656F-EF39-BD40-B46F-28C614BE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47" y="397785"/>
            <a:ext cx="11224996" cy="864683"/>
          </a:xfrm>
          <a:prstGeom prst="rect">
            <a:avLst/>
          </a:prstGeom>
        </p:spPr>
        <p:txBody>
          <a:bodyPr wrap="square" lIns="90000" tIns="46800" rIns="90000" bIns="4680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5D824DA-FDAB-4E4D-80C7-D81149C33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47" y="1347021"/>
            <a:ext cx="11224996" cy="4818365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168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73368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6966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91427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979427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70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5FCB9A19-4BFE-AD46-9DE5-76595BDC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25" y="274639"/>
            <a:ext cx="10972800" cy="861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DF7D3BBE-AAF2-5744-8C3F-D3AF14E50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626" y="1925790"/>
            <a:ext cx="5386917" cy="448484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6B66B91E-5343-3043-B4C9-81ABDFE8F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7394" y="1286029"/>
            <a:ext cx="5389033" cy="63976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innhold 5">
            <a:extLst>
              <a:ext uri="{FF2B5EF4-FFF2-40B4-BE49-F238E27FC236}">
                <a16:creationId xmlns:a16="http://schemas.microsoft.com/office/drawing/2014/main" id="{3853BC78-AB65-9F41-B56D-07FFF98E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7394" y="1925790"/>
            <a:ext cx="5389033" cy="448484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1" name="Plassholder for tekst 4">
            <a:extLst>
              <a:ext uri="{FF2B5EF4-FFF2-40B4-BE49-F238E27FC236}">
                <a16:creationId xmlns:a16="http://schemas.microsoft.com/office/drawing/2014/main" id="{2B6B33E9-15E0-1843-916A-9DD6788569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625" y="1286028"/>
            <a:ext cx="5389033" cy="63976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913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59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9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2" y="521901"/>
            <a:ext cx="4011084" cy="91319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33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64573"/>
            <a:ext cx="7315200" cy="502766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003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91427" y="274639"/>
            <a:ext cx="11377060" cy="86177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91427" y="1257702"/>
            <a:ext cx="11377060" cy="486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4" name="Bilde 3" descr="hor_blaa_stripe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8448"/>
            <a:ext cx="12192000" cy="47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2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09585" rtl="0" eaLnBrk="1" latinLnBrk="0" hangingPunct="1">
        <a:spcBef>
          <a:spcPct val="0"/>
        </a:spcBef>
        <a:buNone/>
        <a:defRPr sz="48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Arial"/>
          <a:ea typeface="+mn-ea"/>
          <a:cs typeface="Arial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chemeClr val="tx1"/>
          </a:solidFill>
          <a:latin typeface="Arial"/>
          <a:ea typeface="+mn-ea"/>
          <a:cs typeface="Arial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Arial"/>
          <a:ea typeface="+mn-ea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TNUs historie – Wikipedia">
            <a:extLst>
              <a:ext uri="{FF2B5EF4-FFF2-40B4-BE49-F238E27FC236}">
                <a16:creationId xmlns:a16="http://schemas.microsoft.com/office/drawing/2014/main" id="{04006654-9B25-6725-F7B6-C5EC76C2D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023" y="0"/>
            <a:ext cx="10655954" cy="636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C852A9-9630-246C-3ADE-7F350CC39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27233"/>
            <a:ext cx="12191999" cy="830997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3000" dirty="0" err="1"/>
              <a:t>Welcome</a:t>
            </a:r>
            <a:r>
              <a:rPr lang="nb-NO" sz="3000" dirty="0"/>
              <a:t> to NTNU</a:t>
            </a:r>
          </a:p>
        </p:txBody>
      </p:sp>
    </p:spTree>
    <p:extLst>
      <p:ext uri="{BB962C8B-B14F-4D97-AF65-F5344CB8AC3E}">
        <p14:creationId xmlns:p14="http://schemas.microsoft.com/office/powerpoint/2010/main" val="133954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27" y="2163076"/>
            <a:ext cx="6588760" cy="3900373"/>
          </a:xfrm>
        </p:spPr>
        <p:txBody>
          <a:bodyPr>
            <a:normAutofit/>
          </a:bodyPr>
          <a:lstStyle/>
          <a:p>
            <a:pPr marL="0" indent="0">
              <a:buNone/>
              <a:defRPr b="0" i="0"/>
            </a:pPr>
            <a:endParaRPr lang="nb-NO" sz="2400" dirty="0"/>
          </a:p>
          <a:p>
            <a:pPr>
              <a:defRPr b="0" i="0"/>
            </a:pPr>
            <a:r>
              <a:rPr lang="x-none" sz="2400" dirty="0"/>
              <a:t>Main profile in science and technology </a:t>
            </a:r>
            <a:endParaRPr lang="nb-NO" sz="2400" dirty="0"/>
          </a:p>
          <a:p>
            <a:pPr>
              <a:defRPr b="0" i="0"/>
            </a:pPr>
            <a:r>
              <a:rPr lang="x-none" sz="2400" dirty="0"/>
              <a:t>Academic breadth: humanities, social sciences, medicine, health sciences, science of education, architecture, fine arts and performing arts </a:t>
            </a:r>
            <a:endParaRPr lang="nb-NO" sz="2400" dirty="0"/>
          </a:p>
          <a:p>
            <a:pPr>
              <a:defRPr b="0" i="0"/>
            </a:pPr>
            <a:r>
              <a:rPr lang="x-none" sz="2400" dirty="0"/>
              <a:t>Headquarters in Trondheim with campuses in Gjøvik and Ålesund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30428" y="857702"/>
            <a:ext cx="5781675" cy="1474551"/>
          </a:xfrm>
          <a:prstGeom prst="rect">
            <a:avLst/>
          </a:prstGeom>
        </p:spPr>
      </p:pic>
      <p:pic>
        <p:nvPicPr>
          <p:cNvPr id="7" name="Bilde 6" descr="samf_hb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5" b="18107"/>
          <a:stretch/>
        </p:blipFill>
        <p:spPr>
          <a:xfrm>
            <a:off x="7809538" y="1"/>
            <a:ext cx="4382463" cy="2429692"/>
          </a:xfrm>
          <a:prstGeom prst="rect">
            <a:avLst/>
          </a:prstGeom>
        </p:spPr>
      </p:pic>
      <p:pic>
        <p:nvPicPr>
          <p:cNvPr id="10" name="Picture 2" descr="https://www.ntnu.no/documents/1265706950/1266606739/gbygg_ntnu.jpg/91a107bd-f77c-4570-91c4-651775e93e21?t=14526831518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538" y="2628989"/>
            <a:ext cx="4382463" cy="182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537" y="4666769"/>
            <a:ext cx="4382464" cy="219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8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mountain, outdoor, road&#10;&#10;Description automatically generated">
            <a:extLst>
              <a:ext uri="{FF2B5EF4-FFF2-40B4-BE49-F238E27FC236}">
                <a16:creationId xmlns:a16="http://schemas.microsoft.com/office/drawing/2014/main" id="{90EBB7FE-73D7-AA75-13E7-61945B8E2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2580"/>
            <a:ext cx="12192000" cy="4062280"/>
          </a:xfrm>
          <a:prstGeom prst="rect">
            <a:avLst/>
          </a:prstGeom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0FDD3A2B-6C26-A29C-40E1-E9279323902E}"/>
              </a:ext>
            </a:extLst>
          </p:cNvPr>
          <p:cNvSpPr txBox="1">
            <a:spLocks/>
          </p:cNvSpPr>
          <p:nvPr/>
        </p:nvSpPr>
        <p:spPr>
          <a:xfrm>
            <a:off x="584037" y="758804"/>
            <a:ext cx="11377060" cy="13919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4267" dirty="0">
                <a:solidFill>
                  <a:srgbClr val="1A1A1A"/>
                </a:solidFill>
                <a:latin typeface="Fakt Pro"/>
              </a:rPr>
              <a:t>Department </a:t>
            </a:r>
            <a:r>
              <a:rPr lang="nb-NO" sz="4267" dirty="0" err="1">
                <a:solidFill>
                  <a:srgbClr val="1A1A1A"/>
                </a:solidFill>
                <a:latin typeface="Fakt Pro"/>
              </a:rPr>
              <a:t>of</a:t>
            </a:r>
            <a:r>
              <a:rPr lang="nb-NO" sz="4267" dirty="0">
                <a:solidFill>
                  <a:srgbClr val="1A1A1A"/>
                </a:solidFill>
                <a:latin typeface="Fakt Pro"/>
              </a:rPr>
              <a:t> Electric Energy</a:t>
            </a:r>
          </a:p>
        </p:txBody>
      </p:sp>
    </p:spTree>
    <p:extLst>
      <p:ext uri="{BB962C8B-B14F-4D97-AF65-F5344CB8AC3E}">
        <p14:creationId xmlns:p14="http://schemas.microsoft.com/office/powerpoint/2010/main" val="26135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922907-F334-4F6B-A452-E90442302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7725" y="308144"/>
            <a:ext cx="4434276" cy="25447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60D2DC-E15A-06A1-21CC-D825E7D8A6E1}"/>
              </a:ext>
            </a:extLst>
          </p:cNvPr>
          <p:cNvSpPr txBox="1"/>
          <p:nvPr/>
        </p:nvSpPr>
        <p:spPr>
          <a:xfrm>
            <a:off x="1162975" y="1722268"/>
            <a:ext cx="910848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Our </a:t>
            </a:r>
            <a:r>
              <a:rPr lang="nb-NO" sz="4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vision</a:t>
            </a:r>
            <a:r>
              <a:rPr lang="nb-NO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:</a:t>
            </a:r>
          </a:p>
          <a:p>
            <a:endParaRPr lang="nb-NO" sz="1200" dirty="0">
              <a:solidFill>
                <a:schemeClr val="accent3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  <a:p>
            <a:r>
              <a:rPr lang="nb-NO" sz="5400" cap="all" dirty="0">
                <a:solidFill>
                  <a:srgbClr val="92D050"/>
                </a:solidFill>
                <a:latin typeface="Franklin Gothic Medium" panose="020B0603020102020204" pitchFamily="34" charset="0"/>
              </a:rPr>
              <a:t>Electric Energy for a </a:t>
            </a:r>
            <a:r>
              <a:rPr lang="nb-NO" sz="5400" cap="all" dirty="0" err="1">
                <a:solidFill>
                  <a:srgbClr val="92D050"/>
                </a:solidFill>
                <a:latin typeface="Franklin Gothic Medium" panose="020B0603020102020204" pitchFamily="34" charset="0"/>
              </a:rPr>
              <a:t>secure</a:t>
            </a:r>
            <a:r>
              <a:rPr lang="nb-NO" sz="5400" cap="all" dirty="0">
                <a:solidFill>
                  <a:srgbClr val="92D050"/>
                </a:solidFill>
                <a:latin typeface="Franklin Gothic Medium" panose="020B0603020102020204" pitchFamily="34" charset="0"/>
              </a:rPr>
              <a:t> and </a:t>
            </a:r>
            <a:r>
              <a:rPr lang="nb-NO" sz="5400" cap="all" dirty="0" err="1">
                <a:solidFill>
                  <a:srgbClr val="92D050"/>
                </a:solidFill>
                <a:latin typeface="Franklin Gothic Medium" panose="020B0603020102020204" pitchFamily="34" charset="0"/>
              </a:rPr>
              <a:t>sustainable</a:t>
            </a:r>
            <a:r>
              <a:rPr lang="nb-NO" sz="5400" cap="all" dirty="0">
                <a:solidFill>
                  <a:srgbClr val="92D050"/>
                </a:solidFill>
                <a:latin typeface="Franklin Gothic Medium" panose="020B0603020102020204" pitchFamily="34" charset="0"/>
              </a:rPr>
              <a:t> </a:t>
            </a:r>
            <a:r>
              <a:rPr lang="nb-NO" sz="5400" cap="all" dirty="0" err="1">
                <a:solidFill>
                  <a:srgbClr val="92D050"/>
                </a:solidFill>
                <a:latin typeface="Franklin Gothic Medium" panose="020B0603020102020204" pitchFamily="34" charset="0"/>
              </a:rPr>
              <a:t>world</a:t>
            </a:r>
            <a:endParaRPr lang="nb-NO" sz="5400" cap="all" dirty="0">
              <a:solidFill>
                <a:srgbClr val="92D05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0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C6A69-74F0-4227-AA46-349B6D456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0" y="6319391"/>
            <a:ext cx="9233955" cy="538609"/>
          </a:xfrm>
          <a:solidFill>
            <a:srgbClr val="00509E"/>
          </a:solidFill>
        </p:spPr>
        <p:txBody>
          <a:bodyPr vert="horz" wrap="square" lIns="91440" tIns="0" rIns="91440" bIns="45720" rtlCol="0" anchor="t" anchorCtr="0">
            <a:spAutoFit/>
          </a:bodyPr>
          <a:lstStyle/>
          <a:p>
            <a:r>
              <a:rPr lang="nb-NO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Department </a:t>
            </a:r>
            <a:r>
              <a:rPr lang="nb-NO" sz="2667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(Photo by: Kai T. Dragland 11.09.25)</a:t>
            </a:r>
            <a:endParaRPr lang="nb-NO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DBFA3-C222-A0B8-87C6-8B9DE53D678B}"/>
              </a:ext>
            </a:extLst>
          </p:cNvPr>
          <p:cNvSpPr txBox="1"/>
          <p:nvPr/>
        </p:nvSpPr>
        <p:spPr>
          <a:xfrm>
            <a:off x="9211737" y="739856"/>
            <a:ext cx="3001107" cy="5139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15 professors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13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associate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professors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adjunct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professors/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associate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professors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lecturer</a:t>
            </a:r>
            <a:endParaRPr lang="nb-NO" sz="2133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researchers</a:t>
            </a:r>
            <a:endParaRPr lang="nb-NO" sz="2133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7 in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technical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staff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8 in administrative staff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Ca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60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PhD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/post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docs</a:t>
            </a:r>
            <a:endParaRPr lang="nb-NO" sz="213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7660EA45-07EF-7344-592A-E712A92DF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35" cy="638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6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6C7C0-3F4B-F883-D69B-94B4D5730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Research </a:t>
            </a:r>
            <a:r>
              <a:rPr lang="nb-NO" dirty="0" err="1"/>
              <a:t>groups</a:t>
            </a:r>
            <a:endParaRPr lang="nb-NO" dirty="0"/>
          </a:p>
        </p:txBody>
      </p:sp>
      <p:pic>
        <p:nvPicPr>
          <p:cNvPr id="6" name="Picture 5" descr="A group of people looking at wires&#10;&#10;Description automatically generated">
            <a:extLst>
              <a:ext uri="{FF2B5EF4-FFF2-40B4-BE49-F238E27FC236}">
                <a16:creationId xmlns:a16="http://schemas.microsoft.com/office/drawing/2014/main" id="{98CE7CA3-706A-5AA5-4815-D0850806DA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 b="12311"/>
          <a:stretch/>
        </p:blipFill>
        <p:spPr>
          <a:xfrm>
            <a:off x="766189" y="1353135"/>
            <a:ext cx="3271887" cy="1806735"/>
          </a:xfrm>
          <a:prstGeom prst="rect">
            <a:avLst/>
          </a:prstGeom>
        </p:spPr>
      </p:pic>
      <p:pic>
        <p:nvPicPr>
          <p:cNvPr id="7" name="Picture 6" descr="A person and person looking at a lightning bolt&#10;&#10;Description automatically generated">
            <a:extLst>
              <a:ext uri="{FF2B5EF4-FFF2-40B4-BE49-F238E27FC236}">
                <a16:creationId xmlns:a16="http://schemas.microsoft.com/office/drawing/2014/main" id="{D6D8816B-2C75-4021-D034-2CD19A18BD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75"/>
          <a:stretch/>
        </p:blipFill>
        <p:spPr>
          <a:xfrm>
            <a:off x="8153926" y="1353135"/>
            <a:ext cx="3150722" cy="1791804"/>
          </a:xfrm>
          <a:prstGeom prst="rect">
            <a:avLst/>
          </a:prstGeom>
        </p:spPr>
      </p:pic>
      <p:pic>
        <p:nvPicPr>
          <p:cNvPr id="8" name="Picture 10" descr="Kraftmarkedet Energi Norge forside">
            <a:extLst>
              <a:ext uri="{FF2B5EF4-FFF2-40B4-BE49-F238E27FC236}">
                <a16:creationId xmlns:a16="http://schemas.microsoft.com/office/drawing/2014/main" id="{B14A8EEB-DA8C-BAF9-D9DA-359ED3BE1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2404" r="15867" b="-2404"/>
          <a:stretch/>
        </p:blipFill>
        <p:spPr bwMode="auto">
          <a:xfrm>
            <a:off x="2705054" y="3838700"/>
            <a:ext cx="3271887" cy="180854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CB0E05-3913-D765-B239-51C8C2DB3A97}"/>
              </a:ext>
            </a:extLst>
          </p:cNvPr>
          <p:cNvSpPr txBox="1"/>
          <p:nvPr/>
        </p:nvSpPr>
        <p:spPr>
          <a:xfrm>
            <a:off x="766187" y="3176519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EME – Electric </a:t>
            </a:r>
            <a:r>
              <a:rPr lang="nb-NO" sz="1600" b="1" dirty="0" err="1"/>
              <a:t>machines</a:t>
            </a:r>
            <a:r>
              <a:rPr lang="nb-NO" sz="1600" b="1" dirty="0"/>
              <a:t> and </a:t>
            </a:r>
            <a:r>
              <a:rPr lang="nb-NO" sz="1600" b="1" dirty="0" err="1"/>
              <a:t>electromagnetism</a:t>
            </a:r>
            <a:endParaRPr lang="nb-NO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C70B0-0A60-DD00-B508-A9A63DDD7108}"/>
              </a:ext>
            </a:extLst>
          </p:cNvPr>
          <p:cNvSpPr txBox="1"/>
          <p:nvPr/>
        </p:nvSpPr>
        <p:spPr>
          <a:xfrm>
            <a:off x="2705053" y="5621501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EMESP - Electricity markets and energy system planning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46C1AF-7C75-3613-C414-8529677C45A6}"/>
              </a:ext>
            </a:extLst>
          </p:cNvPr>
          <p:cNvSpPr txBox="1"/>
          <p:nvPr/>
        </p:nvSpPr>
        <p:spPr>
          <a:xfrm>
            <a:off x="6602123" y="5621499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PSOA - </a:t>
            </a:r>
            <a:r>
              <a:rPr lang="en-US" sz="1600" b="1" dirty="0"/>
              <a:t>Power systems – operation and analysis</a:t>
            </a:r>
            <a:r>
              <a:rPr lang="nb-NO" sz="1600" b="1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102F4-DF16-69E2-0CF7-4EE3E2E0975C}"/>
              </a:ext>
            </a:extLst>
          </p:cNvPr>
          <p:cNvSpPr txBox="1"/>
          <p:nvPr/>
        </p:nvSpPr>
        <p:spPr>
          <a:xfrm>
            <a:off x="8098777" y="3135935"/>
            <a:ext cx="32718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HVT – High </a:t>
            </a:r>
            <a:r>
              <a:rPr lang="nb-NO" sz="1600" b="1" dirty="0" err="1"/>
              <a:t>Voltage</a:t>
            </a:r>
            <a:r>
              <a:rPr lang="nb-NO" sz="1600" b="1" dirty="0"/>
              <a:t> Technology</a:t>
            </a:r>
          </a:p>
        </p:txBody>
      </p:sp>
      <p:pic>
        <p:nvPicPr>
          <p:cNvPr id="14" name="Picture 13" descr="el2">
            <a:extLst>
              <a:ext uri="{FF2B5EF4-FFF2-40B4-BE49-F238E27FC236}">
                <a16:creationId xmlns:a16="http://schemas.microsoft.com/office/drawing/2014/main" id="{5F91072B-C9E4-888B-EB25-E69D45536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-16308" t="-857" r="16308" b="857"/>
          <a:stretch/>
        </p:blipFill>
        <p:spPr bwMode="auto">
          <a:xfrm rot="16200000">
            <a:off x="5021136" y="825233"/>
            <a:ext cx="2152129" cy="321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4DC5AE-9778-A889-ED09-0A4EFAFE34EB}"/>
              </a:ext>
            </a:extLst>
          </p:cNvPr>
          <p:cNvSpPr txBox="1"/>
          <p:nvPr/>
        </p:nvSpPr>
        <p:spPr>
          <a:xfrm>
            <a:off x="4488830" y="3144939"/>
            <a:ext cx="3162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PESC - </a:t>
            </a:r>
            <a:r>
              <a:rPr lang="nb-NO" sz="1600" b="1" dirty="0">
                <a:solidFill>
                  <a:srgbClr val="000000"/>
                </a:solidFill>
                <a:cs typeface="Calibri" panose="020F0502020204030204" pitchFamily="34" charset="0"/>
              </a:rPr>
              <a:t>Power </a:t>
            </a:r>
            <a:r>
              <a:rPr lang="nb-NO" sz="1600" b="1" dirty="0" err="1">
                <a:solidFill>
                  <a:srgbClr val="000000"/>
                </a:solidFill>
                <a:cs typeface="Calibri" panose="020F0502020204030204" pitchFamily="34" charset="0"/>
              </a:rPr>
              <a:t>electronics</a:t>
            </a:r>
            <a:r>
              <a:rPr lang="nb-NO" sz="1600" b="1" dirty="0">
                <a:solidFill>
                  <a:srgbClr val="000000"/>
                </a:solidFill>
                <a:cs typeface="Calibri" panose="020F0502020204030204" pitchFamily="34" charset="0"/>
              </a:rPr>
              <a:t> – systems and </a:t>
            </a:r>
            <a:r>
              <a:rPr lang="nb-NO" sz="1600" b="1" dirty="0" err="1">
                <a:solidFill>
                  <a:srgbClr val="000000"/>
                </a:solidFill>
                <a:cs typeface="Calibri" panose="020F0502020204030204" pitchFamily="34" charset="0"/>
              </a:rPr>
              <a:t>components</a:t>
            </a:r>
            <a:endParaRPr lang="nb-NO" sz="1600" b="1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ctr"/>
            <a:endParaRPr lang="nb-NO" sz="1600" dirty="0"/>
          </a:p>
        </p:txBody>
      </p:sp>
      <p:pic>
        <p:nvPicPr>
          <p:cNvPr id="4" name="Picture 3" descr="A person pointing at a computer screen&#10;&#10;Description automatically generated">
            <a:extLst>
              <a:ext uri="{FF2B5EF4-FFF2-40B4-BE49-F238E27FC236}">
                <a16:creationId xmlns:a16="http://schemas.microsoft.com/office/drawing/2014/main" id="{D2306BC1-BF75-B2F2-6437-0F13ADC9CD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9" b="9748"/>
          <a:stretch/>
        </p:blipFill>
        <p:spPr>
          <a:xfrm>
            <a:off x="6517982" y="3838700"/>
            <a:ext cx="3271887" cy="178279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CE603D-2901-48EA-88FD-A590166B6D7A}"/>
              </a:ext>
            </a:extLst>
          </p:cNvPr>
          <p:cNvSpPr/>
          <p:nvPr/>
        </p:nvSpPr>
        <p:spPr>
          <a:xfrm>
            <a:off x="532660" y="1207438"/>
            <a:ext cx="7377344" cy="2538941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  <a:effectLst>
            <a:outerShdw blurRad="114300" dist="127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54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EEEA8B-BA28-A97C-96FA-4AB556151C03}"/>
              </a:ext>
            </a:extLst>
          </p:cNvPr>
          <p:cNvSpPr/>
          <p:nvPr/>
        </p:nvSpPr>
        <p:spPr>
          <a:xfrm>
            <a:off x="0" y="6294472"/>
            <a:ext cx="12192000" cy="5635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08BD0A-849C-25EC-23AE-DD3D733188F9}"/>
              </a:ext>
            </a:extLst>
          </p:cNvPr>
          <p:cNvSpPr txBox="1"/>
          <p:nvPr/>
        </p:nvSpPr>
        <p:spPr>
          <a:xfrm rot="16200000">
            <a:off x="-2939109" y="3013502"/>
            <a:ext cx="685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Our study programs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886FED-A69D-2AF8-2AD1-5B3396035248}"/>
              </a:ext>
            </a:extLst>
          </p:cNvPr>
          <p:cNvGrpSpPr/>
          <p:nvPr/>
        </p:nvGrpSpPr>
        <p:grpSpPr>
          <a:xfrm>
            <a:off x="1028713" y="196432"/>
            <a:ext cx="11029900" cy="6574876"/>
            <a:chOff x="1327092" y="164430"/>
            <a:chExt cx="10283660" cy="61300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44BEB54-CDB7-A81D-D6E0-22F4CD3656B8}"/>
                </a:ext>
              </a:extLst>
            </p:cNvPr>
            <p:cNvGrpSpPr/>
            <p:nvPr/>
          </p:nvGrpSpPr>
          <p:grpSpPr>
            <a:xfrm>
              <a:off x="1327092" y="164430"/>
              <a:ext cx="10283660" cy="6130045"/>
              <a:chOff x="954953" y="636806"/>
              <a:chExt cx="8190613" cy="54875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9D04856-E44F-2BC7-6EB2-E59FB1BC29A6}"/>
                  </a:ext>
                </a:extLst>
              </p:cNvPr>
              <p:cNvSpPr/>
              <p:nvPr/>
            </p:nvSpPr>
            <p:spPr>
              <a:xfrm>
                <a:off x="954953" y="636806"/>
                <a:ext cx="8190613" cy="1265274"/>
              </a:xfrm>
              <a:prstGeom prst="rect">
                <a:avLst/>
              </a:prstGeom>
              <a:solidFill>
                <a:srgbClr val="E1EFFF"/>
              </a:solidFill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F94A0B5-C9D9-CDC4-AE34-E1CD7E88124B}"/>
                  </a:ext>
                </a:extLst>
              </p:cNvPr>
              <p:cNvSpPr/>
              <p:nvPr/>
            </p:nvSpPr>
            <p:spPr>
              <a:xfrm>
                <a:off x="954953" y="1977656"/>
                <a:ext cx="2669153" cy="4146696"/>
              </a:xfrm>
              <a:prstGeom prst="rect">
                <a:avLst/>
              </a:prstGeom>
              <a:solidFill>
                <a:srgbClr val="DDFFDD"/>
              </a:solidFill>
              <a:ln>
                <a:solidFill>
                  <a:srgbClr val="47850F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6F57FF2-14F2-AF35-06AD-54FF920A16E9}"/>
                  </a:ext>
                </a:extLst>
              </p:cNvPr>
              <p:cNvSpPr/>
              <p:nvPr/>
            </p:nvSpPr>
            <p:spPr>
              <a:xfrm>
                <a:off x="3715683" y="3430150"/>
                <a:ext cx="2669153" cy="2694204"/>
              </a:xfrm>
              <a:prstGeom prst="rect">
                <a:avLst/>
              </a:prstGeom>
              <a:solidFill>
                <a:srgbClr val="ECECEC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A6B6FD3-E3D1-C352-AEA5-1F3F207DFD3E}"/>
                  </a:ext>
                </a:extLst>
              </p:cNvPr>
              <p:cNvSpPr/>
              <p:nvPr/>
            </p:nvSpPr>
            <p:spPr>
              <a:xfrm>
                <a:off x="3715683" y="1977656"/>
                <a:ext cx="5429883" cy="1376917"/>
              </a:xfrm>
              <a:prstGeom prst="rect">
                <a:avLst/>
              </a:prstGeom>
              <a:solidFill>
                <a:srgbClr val="FCEAF6"/>
              </a:solidFill>
              <a:ln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2509D2D-5056-30E5-B6D5-D5EC30F039F6}"/>
                  </a:ext>
                </a:extLst>
              </p:cNvPr>
              <p:cNvSpPr/>
              <p:nvPr/>
            </p:nvSpPr>
            <p:spPr>
              <a:xfrm>
                <a:off x="6476413" y="3430148"/>
                <a:ext cx="2669153" cy="2694204"/>
              </a:xfrm>
              <a:prstGeom prst="rect">
                <a:avLst/>
              </a:prstGeom>
              <a:solidFill>
                <a:srgbClr val="ECECEC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pic>
          <p:nvPicPr>
            <p:cNvPr id="12" name="Picture 8" descr="Hva lærer jeg - Energi og miljø - masterstudium (5-årig) - NTNU">
              <a:extLst>
                <a:ext uri="{FF2B5EF4-FFF2-40B4-BE49-F238E27FC236}">
                  <a16:creationId xmlns:a16="http://schemas.microsoft.com/office/drawing/2014/main" id="{0A8C64FD-6B35-E7DC-58AF-C7E4F67980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94" r="33848"/>
            <a:stretch/>
          </p:blipFill>
          <p:spPr bwMode="auto">
            <a:xfrm>
              <a:off x="1455671" y="3781601"/>
              <a:ext cx="3094075" cy="2416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77EF30-7503-30CB-3ED7-F0A2F86BB908}"/>
                </a:ext>
              </a:extLst>
            </p:cNvPr>
            <p:cNvSpPr txBox="1"/>
            <p:nvPr/>
          </p:nvSpPr>
          <p:spPr>
            <a:xfrm>
              <a:off x="1584251" y="1977656"/>
              <a:ext cx="2742529" cy="659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3F750D"/>
                  </a:solidFill>
                </a:rPr>
                <a:t>MSc Energy &amp; Environment (5 years)</a:t>
              </a:r>
            </a:p>
          </p:txBody>
        </p:sp>
        <p:pic>
          <p:nvPicPr>
            <p:cNvPr id="19" name="Picture 2" descr="Researchers experimenting. Photo: Geir Mogen">
              <a:extLst>
                <a:ext uri="{FF2B5EF4-FFF2-40B4-BE49-F238E27FC236}">
                  <a16:creationId xmlns:a16="http://schemas.microsoft.com/office/drawing/2014/main" id="{24A704BD-4BEB-1DD6-2DF0-4F64ADB851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81"/>
            <a:stretch/>
          </p:blipFill>
          <p:spPr bwMode="auto">
            <a:xfrm>
              <a:off x="8801298" y="246542"/>
              <a:ext cx="2703124" cy="1249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1932AA6-16AA-0BF0-E86A-EA8B03B21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91" t="-279" r="4772" b="3668"/>
            <a:stretch/>
          </p:blipFill>
          <p:spPr>
            <a:xfrm>
              <a:off x="8456219" y="4268438"/>
              <a:ext cx="2957831" cy="192200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D28003-5C1A-9432-6B70-EBB1FFC7A901}"/>
                </a:ext>
              </a:extLst>
            </p:cNvPr>
            <p:cNvSpPr txBox="1"/>
            <p:nvPr/>
          </p:nvSpPr>
          <p:spPr>
            <a:xfrm>
              <a:off x="8410347" y="3418027"/>
              <a:ext cx="309407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BSc Electrical Eng. </a:t>
              </a:r>
            </a:p>
            <a:p>
              <a:r>
                <a:rPr lang="en-GB" sz="2000" b="1" dirty="0"/>
                <a:t>(3 years)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520A23-5112-9421-E022-8996E84D9C0D}"/>
                </a:ext>
              </a:extLst>
            </p:cNvPr>
            <p:cNvSpPr txBox="1"/>
            <p:nvPr/>
          </p:nvSpPr>
          <p:spPr>
            <a:xfrm>
              <a:off x="5036863" y="3418027"/>
              <a:ext cx="309407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BSc Electrification and digitalisation (3 years)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B56248A-CFC5-4E2E-B6F0-E5F2AD9DC8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2173" r="14235"/>
            <a:stretch/>
          </p:blipFill>
          <p:spPr>
            <a:xfrm>
              <a:off x="4925826" y="4268440"/>
              <a:ext cx="3136990" cy="193176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D3CB93-456D-A84E-9B04-828F748D7DC3}"/>
                </a:ext>
              </a:extLst>
            </p:cNvPr>
            <p:cNvSpPr txBox="1"/>
            <p:nvPr/>
          </p:nvSpPr>
          <p:spPr>
            <a:xfrm>
              <a:off x="1584251" y="696415"/>
              <a:ext cx="5892417" cy="373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chemeClr val="tx2"/>
                  </a:solidFill>
                </a:rPr>
                <a:t>PhD Electric Power Engineering (3 or 4 years)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FF5CD8-D0EB-337E-A577-BCEEF879F251}"/>
                </a:ext>
              </a:extLst>
            </p:cNvPr>
            <p:cNvSpPr txBox="1"/>
            <p:nvPr/>
          </p:nvSpPr>
          <p:spPr>
            <a:xfrm>
              <a:off x="5036863" y="2087311"/>
              <a:ext cx="322265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A40000"/>
                  </a:solidFill>
                </a:rPr>
                <a:t>MSc Electric Power Eng. </a:t>
              </a:r>
            </a:p>
            <a:p>
              <a:r>
                <a:rPr lang="en-GB" sz="2000" b="1" dirty="0">
                  <a:solidFill>
                    <a:srgbClr val="A40000"/>
                  </a:solidFill>
                </a:rPr>
                <a:t>(2 years)</a:t>
              </a:r>
            </a:p>
          </p:txBody>
        </p:sp>
        <p:pic>
          <p:nvPicPr>
            <p:cNvPr id="27" name="Picture 26" descr="A person and person looking at a machine&#10;&#10;Description automatically generated">
              <a:extLst>
                <a:ext uri="{FF2B5EF4-FFF2-40B4-BE49-F238E27FC236}">
                  <a16:creationId xmlns:a16="http://schemas.microsoft.com/office/drawing/2014/main" id="{A8015B69-5746-0CC1-8635-CFFE9A565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17" b="17530"/>
            <a:stretch/>
          </p:blipFill>
          <p:spPr>
            <a:xfrm>
              <a:off x="8801298" y="1801237"/>
              <a:ext cx="2703124" cy="1292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289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Description automatically generated">
            <a:extLst>
              <a:ext uri="{FF2B5EF4-FFF2-40B4-BE49-F238E27FC236}">
                <a16:creationId xmlns:a16="http://schemas.microsoft.com/office/drawing/2014/main" id="{0FA1C6E3-C787-7DE0-4826-1AEE00E38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48" y="-1352495"/>
            <a:ext cx="12318748" cy="8210495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783D8755-C414-4E4D-9CCC-4A2C2B6C8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5690281"/>
            <a:ext cx="12191999" cy="830997"/>
          </a:xfrm>
        </p:spPr>
        <p:txBody>
          <a:bodyPr/>
          <a:lstStyle/>
          <a:p>
            <a:r>
              <a:rPr lang="en-US" dirty="0"/>
              <a:t>Laboratories</a:t>
            </a:r>
          </a:p>
        </p:txBody>
      </p:sp>
    </p:spTree>
    <p:extLst>
      <p:ext uri="{BB962C8B-B14F-4D97-AF65-F5344CB8AC3E}">
        <p14:creationId xmlns:p14="http://schemas.microsoft.com/office/powerpoint/2010/main" val="1206971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tnu_blaa_stripe_bunn_eng_16_9" id="{DA9C58AE-A8B8-1C48-8991-8213818241A0}" vid="{39562190-F52F-F944-AFE7-50CA2DF2AC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ACE2F0CFB6841A62E9565D749D66A" ma:contentTypeVersion="3" ma:contentTypeDescription="Create a new document." ma:contentTypeScope="" ma:versionID="04e80c32edcc4be8d2be1330b7449e18">
  <xsd:schema xmlns:xsd="http://www.w3.org/2001/XMLSchema" xmlns:xs="http://www.w3.org/2001/XMLSchema" xmlns:p="http://schemas.microsoft.com/office/2006/metadata/properties" xmlns:ns2="a6d281c4-39cd-4c70-9fcd-153b4eba061d" targetNamespace="http://schemas.microsoft.com/office/2006/metadata/properties" ma:root="true" ma:fieldsID="78b9b2e8f3351dd947e956f96e3c3ba5" ns2:_="">
    <xsd:import namespace="a6d281c4-39cd-4c70-9fcd-153b4eba0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d281c4-39cd-4c70-9fcd-153b4eba06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A1A7B1-6AFB-42AE-A9A1-18EBE0C4BE28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6d281c4-39cd-4c70-9fcd-153b4eba061d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5E82E3-1EB0-41D2-B025-5AD36B045F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A508D6-9867-48DF-9CB8-A1A66303F7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d281c4-39cd-4c70-9fcd-153b4eba06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Widescreen</PresentationFormat>
  <Paragraphs>44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Bahnschrift</vt:lpstr>
      <vt:lpstr>Calibri</vt:lpstr>
      <vt:lpstr>Fakt Pro</vt:lpstr>
      <vt:lpstr>Franklin Gothic Medium</vt:lpstr>
      <vt:lpstr>Office-tema</vt:lpstr>
      <vt:lpstr>Welcome to NTNU</vt:lpstr>
      <vt:lpstr>PowerPoint Presentation</vt:lpstr>
      <vt:lpstr>PowerPoint Presentation</vt:lpstr>
      <vt:lpstr>PowerPoint Presentation</vt:lpstr>
      <vt:lpstr>The Department (Photo by: Kai T. Dragland 11.09.25)</vt:lpstr>
      <vt:lpstr>Research groups</vt:lpstr>
      <vt:lpstr>PowerPoint Presentation</vt:lpstr>
      <vt:lpstr>Laboratories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Institutt for elkraftteknikk</dc:title>
  <dc:creator>Anngjerd Pleym</dc:creator>
  <cp:lastModifiedBy>Anngjerd Pleym</cp:lastModifiedBy>
  <cp:revision>61</cp:revision>
  <dcterms:created xsi:type="dcterms:W3CDTF">2021-11-05T16:21:55Z</dcterms:created>
  <dcterms:modified xsi:type="dcterms:W3CDTF">2026-04-22T13:13:33Z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0x0101009C8ACE2F0CFB6841A62E9565D749D66A</vt:lpwstr>
  </property>
</Properties>
</file>