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6"/>
  </p:notesMasterIdLst>
  <p:sldIdLst>
    <p:sldId id="1289" r:id="rId3"/>
    <p:sldId id="398" r:id="rId4"/>
    <p:sldId id="1284" r:id="rId5"/>
    <p:sldId id="257" r:id="rId6"/>
    <p:sldId id="1286" r:id="rId7"/>
    <p:sldId id="1292" r:id="rId8"/>
    <p:sldId id="4588" r:id="rId9"/>
    <p:sldId id="259" r:id="rId10"/>
    <p:sldId id="4586" r:id="rId11"/>
    <p:sldId id="4590" r:id="rId12"/>
    <p:sldId id="256" r:id="rId13"/>
    <p:sldId id="1290" r:id="rId14"/>
    <p:sldId id="1281" r:id="rId1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00"/>
    <a:srgbClr val="3F750D"/>
    <a:srgbClr val="47850F"/>
    <a:srgbClr val="ECECEC"/>
    <a:srgbClr val="FCEAF6"/>
    <a:srgbClr val="DDFFDD"/>
    <a:srgbClr val="E1EFFF"/>
    <a:srgbClr val="0050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3757" autoAdjust="0"/>
  </p:normalViewPr>
  <p:slideViewPr>
    <p:cSldViewPr snapToGrid="0">
      <p:cViewPr varScale="1">
        <p:scale>
          <a:sx n="149" d="100"/>
          <a:sy n="149" d="100"/>
        </p:scale>
        <p:origin x="58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8B1BA3-92DB-43B2-B40D-3F2B2E49B00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GB"/>
        </a:p>
      </dgm:t>
    </dgm:pt>
    <dgm:pt modelId="{47BAACD2-7A63-4DB4-8D12-E46AEB10FDA0}">
      <dgm:prSet custT="1"/>
      <dgm:spPr/>
      <dgm:t>
        <a:bodyPr/>
        <a:lstStyle/>
        <a:p>
          <a:pPr marL="0">
            <a:buNone/>
          </a:pPr>
          <a:r>
            <a:rPr lang="en-US" sz="1400" b="1" dirty="0">
              <a:solidFill>
                <a:srgbClr val="FFC000"/>
              </a:solidFill>
            </a:rPr>
            <a:t>Renewable Energy Integration &amp; Grid Optimization</a:t>
          </a:r>
          <a:endParaRPr lang="en-US" sz="1400" dirty="0">
            <a:solidFill>
              <a:srgbClr val="FFC000"/>
            </a:solidFill>
          </a:endParaRPr>
        </a:p>
      </dgm:t>
    </dgm:pt>
    <dgm:pt modelId="{45A301F9-F1BF-40FE-B043-72F4AFCBF24C}" type="parTrans" cxnId="{DDEDE22A-CCF6-4AE6-A629-85A4C6555E4F}">
      <dgm:prSet/>
      <dgm:spPr/>
      <dgm:t>
        <a:bodyPr/>
        <a:lstStyle/>
        <a:p>
          <a:endParaRPr lang="en-GB"/>
        </a:p>
      </dgm:t>
    </dgm:pt>
    <dgm:pt modelId="{E16A89D3-7A88-434C-8764-6681870CFDB1}" type="sibTrans" cxnId="{DDEDE22A-CCF6-4AE6-A629-85A4C6555E4F}">
      <dgm:prSet/>
      <dgm:spPr/>
      <dgm:t>
        <a:bodyPr/>
        <a:lstStyle/>
        <a:p>
          <a:endParaRPr lang="en-GB"/>
        </a:p>
      </dgm:t>
    </dgm:pt>
    <dgm:pt modelId="{59DF0428-A4F2-4032-83D6-7626FA59C705}">
      <dgm:prSet custT="1"/>
      <dgm:spPr/>
      <dgm:t>
        <a:bodyPr/>
        <a:lstStyle/>
        <a:p>
          <a:r>
            <a:rPr lang="en-US" sz="1400" b="1" dirty="0">
              <a:solidFill>
                <a:srgbClr val="FFC000"/>
              </a:solidFill>
            </a:rPr>
            <a:t>Market Design &amp; Flexibility</a:t>
          </a:r>
          <a:endParaRPr lang="en-US" sz="1400" dirty="0">
            <a:solidFill>
              <a:srgbClr val="FFC000"/>
            </a:solidFill>
          </a:endParaRPr>
        </a:p>
      </dgm:t>
    </dgm:pt>
    <dgm:pt modelId="{23A9170E-632A-4240-91FE-1FCCDF11D973}" type="parTrans" cxnId="{C3906B31-184B-41FD-9D86-13AF3D3977E0}">
      <dgm:prSet/>
      <dgm:spPr/>
      <dgm:t>
        <a:bodyPr/>
        <a:lstStyle/>
        <a:p>
          <a:endParaRPr lang="en-GB"/>
        </a:p>
      </dgm:t>
    </dgm:pt>
    <dgm:pt modelId="{DDB6EF10-AB65-4C96-ACBA-C29D2FC84AC2}" type="sibTrans" cxnId="{C3906B31-184B-41FD-9D86-13AF3D3977E0}">
      <dgm:prSet/>
      <dgm:spPr/>
      <dgm:t>
        <a:bodyPr/>
        <a:lstStyle/>
        <a:p>
          <a:endParaRPr lang="en-GB"/>
        </a:p>
      </dgm:t>
    </dgm:pt>
    <dgm:pt modelId="{403FE114-AF5D-40A7-9A87-7E6183E73566}">
      <dgm:prSet custT="1"/>
      <dgm:spPr/>
      <dgm:t>
        <a:bodyPr/>
        <a:lstStyle/>
        <a:p>
          <a:r>
            <a:rPr lang="en-US" sz="1400" b="1" dirty="0">
              <a:solidFill>
                <a:srgbClr val="FFC000"/>
              </a:solidFill>
            </a:rPr>
            <a:t>Energy Systems Integration</a:t>
          </a:r>
          <a:endParaRPr lang="en-US" sz="1400" dirty="0">
            <a:solidFill>
              <a:srgbClr val="FFC000"/>
            </a:solidFill>
          </a:endParaRPr>
        </a:p>
      </dgm:t>
    </dgm:pt>
    <dgm:pt modelId="{34F73105-8662-4D3E-B509-7282872E0A7C}" type="parTrans" cxnId="{553DDDB6-4223-490D-B5E0-ACB496B61FB3}">
      <dgm:prSet/>
      <dgm:spPr/>
      <dgm:t>
        <a:bodyPr/>
        <a:lstStyle/>
        <a:p>
          <a:endParaRPr lang="en-GB"/>
        </a:p>
      </dgm:t>
    </dgm:pt>
    <dgm:pt modelId="{15285DD3-5717-427C-8065-BB819928A87E}" type="sibTrans" cxnId="{553DDDB6-4223-490D-B5E0-ACB496B61FB3}">
      <dgm:prSet/>
      <dgm:spPr/>
      <dgm:t>
        <a:bodyPr/>
        <a:lstStyle/>
        <a:p>
          <a:endParaRPr lang="en-GB"/>
        </a:p>
      </dgm:t>
    </dgm:pt>
    <dgm:pt modelId="{C1758E42-CF00-4202-88C0-26C491500266}">
      <dgm:prSet custT="1"/>
      <dgm:spPr/>
      <dgm:t>
        <a:bodyPr/>
        <a:lstStyle/>
        <a:p>
          <a:r>
            <a:rPr lang="en-US" sz="1400" b="1" dirty="0">
              <a:solidFill>
                <a:srgbClr val="FFC000"/>
              </a:solidFill>
            </a:rPr>
            <a:t>Digitalization &amp; Future Technologies</a:t>
          </a:r>
          <a:endParaRPr lang="en-US" sz="1400" dirty="0">
            <a:solidFill>
              <a:srgbClr val="FFC000"/>
            </a:solidFill>
          </a:endParaRPr>
        </a:p>
      </dgm:t>
    </dgm:pt>
    <dgm:pt modelId="{E4039718-0958-4C3F-9192-B757E4A3CEA5}" type="parTrans" cxnId="{287E9961-2A80-4FF7-AC73-D494F79B3A56}">
      <dgm:prSet/>
      <dgm:spPr/>
      <dgm:t>
        <a:bodyPr/>
        <a:lstStyle/>
        <a:p>
          <a:endParaRPr lang="en-GB"/>
        </a:p>
      </dgm:t>
    </dgm:pt>
    <dgm:pt modelId="{83CD4863-561F-43C9-BC61-5C60C45D26D0}" type="sibTrans" cxnId="{287E9961-2A80-4FF7-AC73-D494F79B3A56}">
      <dgm:prSet/>
      <dgm:spPr/>
      <dgm:t>
        <a:bodyPr/>
        <a:lstStyle/>
        <a:p>
          <a:endParaRPr lang="en-GB"/>
        </a:p>
      </dgm:t>
    </dgm:pt>
    <dgm:pt modelId="{2FA37D32-7C0C-4DE6-8559-9C4ED6C44E5B}" type="pres">
      <dgm:prSet presAssocID="{CC8B1BA3-92DB-43B2-B40D-3F2B2E49B003}" presName="linear" presStyleCnt="0">
        <dgm:presLayoutVars>
          <dgm:dir/>
          <dgm:resizeHandles val="exact"/>
        </dgm:presLayoutVars>
      </dgm:prSet>
      <dgm:spPr/>
    </dgm:pt>
    <dgm:pt modelId="{BEA9535D-C6D1-4C88-9814-B90FBB97222A}" type="pres">
      <dgm:prSet presAssocID="{47BAACD2-7A63-4DB4-8D12-E46AEB10FDA0}" presName="comp" presStyleCnt="0"/>
      <dgm:spPr/>
    </dgm:pt>
    <dgm:pt modelId="{BD1849FA-43AD-4628-8E0A-BC49FA6DB5AC}" type="pres">
      <dgm:prSet presAssocID="{47BAACD2-7A63-4DB4-8D12-E46AEB10FDA0}" presName="box" presStyleLbl="node1" presStyleIdx="0" presStyleCnt="4" custLinFactNeighborX="654" custLinFactNeighborY="-995"/>
      <dgm:spPr/>
    </dgm:pt>
    <dgm:pt modelId="{74285618-D620-43CF-BD08-C4C8877BA1AF}" type="pres">
      <dgm:prSet presAssocID="{47BAACD2-7A63-4DB4-8D12-E46AEB10FDA0}" presName="img" presStyleLbl="fgImgPlace1" presStyleIdx="0" presStyleCnt="4"/>
      <dgm:spPr>
        <a:blipFill rotWithShape="1">
          <a:blip xmlns:r="http://schemas.openxmlformats.org/officeDocument/2006/relationships" r:embed="rId1"/>
          <a:srcRect/>
          <a:stretch>
            <a:fillRect/>
          </a:stretch>
        </a:blipFill>
      </dgm:spPr>
    </dgm:pt>
    <dgm:pt modelId="{8988DFE5-B179-4F38-938C-55D903894918}" type="pres">
      <dgm:prSet presAssocID="{47BAACD2-7A63-4DB4-8D12-E46AEB10FDA0}" presName="text" presStyleLbl="node1" presStyleIdx="0" presStyleCnt="4">
        <dgm:presLayoutVars>
          <dgm:bulletEnabled val="1"/>
        </dgm:presLayoutVars>
      </dgm:prSet>
      <dgm:spPr/>
    </dgm:pt>
    <dgm:pt modelId="{3C970B46-21F7-4455-8081-FD1BE4DD1F31}" type="pres">
      <dgm:prSet presAssocID="{E16A89D3-7A88-434C-8764-6681870CFDB1}" presName="spacer" presStyleCnt="0"/>
      <dgm:spPr/>
    </dgm:pt>
    <dgm:pt modelId="{2882F49B-1E60-41A1-9DD5-FAD340A0CD2C}" type="pres">
      <dgm:prSet presAssocID="{59DF0428-A4F2-4032-83D6-7626FA59C705}" presName="comp" presStyleCnt="0"/>
      <dgm:spPr/>
    </dgm:pt>
    <dgm:pt modelId="{E609B093-33ED-47A6-9658-754E49B1CE40}" type="pres">
      <dgm:prSet presAssocID="{59DF0428-A4F2-4032-83D6-7626FA59C705}" presName="box" presStyleLbl="node1" presStyleIdx="1" presStyleCnt="4"/>
      <dgm:spPr/>
    </dgm:pt>
    <dgm:pt modelId="{C9318CBB-E41B-46BE-86FF-71ACAF014C35}" type="pres">
      <dgm:prSet presAssocID="{59DF0428-A4F2-4032-83D6-7626FA59C705}" presName="img" presStyleLbl="fgImgPlace1" presStyleIdx="1" presStyleCnt="4"/>
      <dgm:spPr>
        <a:blipFill rotWithShape="1">
          <a:blip xmlns:r="http://schemas.openxmlformats.org/officeDocument/2006/relationships" r:embed="rId2"/>
          <a:srcRect/>
          <a:stretch>
            <a:fillRect l="-14000" r="-14000"/>
          </a:stretch>
        </a:blipFill>
      </dgm:spPr>
    </dgm:pt>
    <dgm:pt modelId="{F177BE23-DC1A-4E8A-9E5A-BB0C950B4A73}" type="pres">
      <dgm:prSet presAssocID="{59DF0428-A4F2-4032-83D6-7626FA59C705}" presName="text" presStyleLbl="node1" presStyleIdx="1" presStyleCnt="4">
        <dgm:presLayoutVars>
          <dgm:bulletEnabled val="1"/>
        </dgm:presLayoutVars>
      </dgm:prSet>
      <dgm:spPr/>
    </dgm:pt>
    <dgm:pt modelId="{E7F06558-E47B-4E8D-BF31-155F4917647A}" type="pres">
      <dgm:prSet presAssocID="{DDB6EF10-AB65-4C96-ACBA-C29D2FC84AC2}" presName="spacer" presStyleCnt="0"/>
      <dgm:spPr/>
    </dgm:pt>
    <dgm:pt modelId="{01EF5B57-35D5-411C-93BC-695CAAFB9654}" type="pres">
      <dgm:prSet presAssocID="{403FE114-AF5D-40A7-9A87-7E6183E73566}" presName="comp" presStyleCnt="0"/>
      <dgm:spPr/>
    </dgm:pt>
    <dgm:pt modelId="{0DCE6499-5BCF-4F44-B14D-5FA3492C0DD4}" type="pres">
      <dgm:prSet presAssocID="{403FE114-AF5D-40A7-9A87-7E6183E73566}" presName="box" presStyleLbl="node1" presStyleIdx="2" presStyleCnt="4"/>
      <dgm:spPr/>
    </dgm:pt>
    <dgm:pt modelId="{4924C4C2-C756-424D-8699-203608C26674}" type="pres">
      <dgm:prSet presAssocID="{403FE114-AF5D-40A7-9A87-7E6183E73566}" presName="img" presStyleLbl="fgImgPlace1" presStyleIdx="2" presStyleCnt="4"/>
      <dgm:spPr>
        <a:blipFill rotWithShape="1">
          <a:blip xmlns:r="http://schemas.openxmlformats.org/officeDocument/2006/relationships" r:embed="rId3"/>
          <a:srcRect/>
          <a:stretch>
            <a:fillRect l="-17000" r="-17000"/>
          </a:stretch>
        </a:blipFill>
      </dgm:spPr>
    </dgm:pt>
    <dgm:pt modelId="{440060F7-39C0-481E-AE9E-74394FD2C0A5}" type="pres">
      <dgm:prSet presAssocID="{403FE114-AF5D-40A7-9A87-7E6183E73566}" presName="text" presStyleLbl="node1" presStyleIdx="2" presStyleCnt="4">
        <dgm:presLayoutVars>
          <dgm:bulletEnabled val="1"/>
        </dgm:presLayoutVars>
      </dgm:prSet>
      <dgm:spPr/>
    </dgm:pt>
    <dgm:pt modelId="{7780C58C-1D47-4C20-8DB7-0213D2D0F2C2}" type="pres">
      <dgm:prSet presAssocID="{15285DD3-5717-427C-8065-BB819928A87E}" presName="spacer" presStyleCnt="0"/>
      <dgm:spPr/>
    </dgm:pt>
    <dgm:pt modelId="{E62450DB-6CAC-4871-8FF0-169892987F5F}" type="pres">
      <dgm:prSet presAssocID="{C1758E42-CF00-4202-88C0-26C491500266}" presName="comp" presStyleCnt="0"/>
      <dgm:spPr/>
    </dgm:pt>
    <dgm:pt modelId="{0AA4D66E-37DC-40AF-B621-9C0B3C0C493E}" type="pres">
      <dgm:prSet presAssocID="{C1758E42-CF00-4202-88C0-26C491500266}" presName="box" presStyleLbl="node1" presStyleIdx="3" presStyleCnt="4"/>
      <dgm:spPr/>
    </dgm:pt>
    <dgm:pt modelId="{97E81695-C480-48BE-A842-291BB1703750}" type="pres">
      <dgm:prSet presAssocID="{C1758E42-CF00-4202-88C0-26C491500266}" presName="img" presStyleLbl="fgImgPlace1" presStyleIdx="3" presStyleCnt="4"/>
      <dgm:spPr>
        <a:blipFill rotWithShape="1">
          <a:blip xmlns:r="http://schemas.openxmlformats.org/officeDocument/2006/relationships" r:embed="rId4"/>
          <a:srcRect/>
          <a:stretch>
            <a:fillRect l="-18000" r="-18000"/>
          </a:stretch>
        </a:blipFill>
      </dgm:spPr>
    </dgm:pt>
    <dgm:pt modelId="{2F4705CD-2179-4419-8101-9A42ADF81BA2}" type="pres">
      <dgm:prSet presAssocID="{C1758E42-CF00-4202-88C0-26C491500266}" presName="text" presStyleLbl="node1" presStyleIdx="3" presStyleCnt="4">
        <dgm:presLayoutVars>
          <dgm:bulletEnabled val="1"/>
        </dgm:presLayoutVars>
      </dgm:prSet>
      <dgm:spPr/>
    </dgm:pt>
  </dgm:ptLst>
  <dgm:cxnLst>
    <dgm:cxn modelId="{AC84D22A-A7F9-4E6F-B77C-DE371507712F}" type="presOf" srcId="{59DF0428-A4F2-4032-83D6-7626FA59C705}" destId="{E609B093-33ED-47A6-9658-754E49B1CE40}" srcOrd="0" destOrd="0" presId="urn:microsoft.com/office/officeart/2005/8/layout/vList4"/>
    <dgm:cxn modelId="{DDEDE22A-CCF6-4AE6-A629-85A4C6555E4F}" srcId="{CC8B1BA3-92DB-43B2-B40D-3F2B2E49B003}" destId="{47BAACD2-7A63-4DB4-8D12-E46AEB10FDA0}" srcOrd="0" destOrd="0" parTransId="{45A301F9-F1BF-40FE-B043-72F4AFCBF24C}" sibTransId="{E16A89D3-7A88-434C-8764-6681870CFDB1}"/>
    <dgm:cxn modelId="{C3906B31-184B-41FD-9D86-13AF3D3977E0}" srcId="{CC8B1BA3-92DB-43B2-B40D-3F2B2E49B003}" destId="{59DF0428-A4F2-4032-83D6-7626FA59C705}" srcOrd="1" destOrd="0" parTransId="{23A9170E-632A-4240-91FE-1FCCDF11D973}" sibTransId="{DDB6EF10-AB65-4C96-ACBA-C29D2FC84AC2}"/>
    <dgm:cxn modelId="{287E9961-2A80-4FF7-AC73-D494F79B3A56}" srcId="{CC8B1BA3-92DB-43B2-B40D-3F2B2E49B003}" destId="{C1758E42-CF00-4202-88C0-26C491500266}" srcOrd="3" destOrd="0" parTransId="{E4039718-0958-4C3F-9192-B757E4A3CEA5}" sibTransId="{83CD4863-561F-43C9-BC61-5C60C45D26D0}"/>
    <dgm:cxn modelId="{074DAE6A-FEEC-4419-98EA-7F5CD176DD5F}" type="presOf" srcId="{CC8B1BA3-92DB-43B2-B40D-3F2B2E49B003}" destId="{2FA37D32-7C0C-4DE6-8559-9C4ED6C44E5B}" srcOrd="0" destOrd="0" presId="urn:microsoft.com/office/officeart/2005/8/layout/vList4"/>
    <dgm:cxn modelId="{53AAA14B-8559-403E-9ED1-9F57F84CE522}" type="presOf" srcId="{C1758E42-CF00-4202-88C0-26C491500266}" destId="{2F4705CD-2179-4419-8101-9A42ADF81BA2}" srcOrd="1" destOrd="0" presId="urn:microsoft.com/office/officeart/2005/8/layout/vList4"/>
    <dgm:cxn modelId="{337D654F-4DBA-4852-89AD-22079F50F5CD}" type="presOf" srcId="{47BAACD2-7A63-4DB4-8D12-E46AEB10FDA0}" destId="{8988DFE5-B179-4F38-938C-55D903894918}" srcOrd="1" destOrd="0" presId="urn:microsoft.com/office/officeart/2005/8/layout/vList4"/>
    <dgm:cxn modelId="{7CB05798-70FF-4110-84E0-12448A4F782F}" type="presOf" srcId="{403FE114-AF5D-40A7-9A87-7E6183E73566}" destId="{440060F7-39C0-481E-AE9E-74394FD2C0A5}" srcOrd="1" destOrd="0" presId="urn:microsoft.com/office/officeart/2005/8/layout/vList4"/>
    <dgm:cxn modelId="{EECDEEB0-02B9-474B-ADAD-80B22D56BE53}" type="presOf" srcId="{403FE114-AF5D-40A7-9A87-7E6183E73566}" destId="{0DCE6499-5BCF-4F44-B14D-5FA3492C0DD4}" srcOrd="0" destOrd="0" presId="urn:microsoft.com/office/officeart/2005/8/layout/vList4"/>
    <dgm:cxn modelId="{553DDDB6-4223-490D-B5E0-ACB496B61FB3}" srcId="{CC8B1BA3-92DB-43B2-B40D-3F2B2E49B003}" destId="{403FE114-AF5D-40A7-9A87-7E6183E73566}" srcOrd="2" destOrd="0" parTransId="{34F73105-8662-4D3E-B509-7282872E0A7C}" sibTransId="{15285DD3-5717-427C-8065-BB819928A87E}"/>
    <dgm:cxn modelId="{065376C9-2C73-4E2F-BCAB-EC860DE58188}" type="presOf" srcId="{47BAACD2-7A63-4DB4-8D12-E46AEB10FDA0}" destId="{BD1849FA-43AD-4628-8E0A-BC49FA6DB5AC}" srcOrd="0" destOrd="0" presId="urn:microsoft.com/office/officeart/2005/8/layout/vList4"/>
    <dgm:cxn modelId="{489C62F8-3A33-492B-980C-5D72F5ABAF19}" type="presOf" srcId="{59DF0428-A4F2-4032-83D6-7626FA59C705}" destId="{F177BE23-DC1A-4E8A-9E5A-BB0C950B4A73}" srcOrd="1" destOrd="0" presId="urn:microsoft.com/office/officeart/2005/8/layout/vList4"/>
    <dgm:cxn modelId="{1D02C3FC-8F50-4DA4-A1FD-358C60B98780}" type="presOf" srcId="{C1758E42-CF00-4202-88C0-26C491500266}" destId="{0AA4D66E-37DC-40AF-B621-9C0B3C0C493E}" srcOrd="0" destOrd="0" presId="urn:microsoft.com/office/officeart/2005/8/layout/vList4"/>
    <dgm:cxn modelId="{4ADCD86B-4C91-4E9C-B74E-774D680346C9}" type="presParOf" srcId="{2FA37D32-7C0C-4DE6-8559-9C4ED6C44E5B}" destId="{BEA9535D-C6D1-4C88-9814-B90FBB97222A}" srcOrd="0" destOrd="0" presId="urn:microsoft.com/office/officeart/2005/8/layout/vList4"/>
    <dgm:cxn modelId="{FC988A27-6F3D-4825-B3DC-9F8BD6F48D21}" type="presParOf" srcId="{BEA9535D-C6D1-4C88-9814-B90FBB97222A}" destId="{BD1849FA-43AD-4628-8E0A-BC49FA6DB5AC}" srcOrd="0" destOrd="0" presId="urn:microsoft.com/office/officeart/2005/8/layout/vList4"/>
    <dgm:cxn modelId="{08EB4BCE-981C-4D78-A593-03465E375557}" type="presParOf" srcId="{BEA9535D-C6D1-4C88-9814-B90FBB97222A}" destId="{74285618-D620-43CF-BD08-C4C8877BA1AF}" srcOrd="1" destOrd="0" presId="urn:microsoft.com/office/officeart/2005/8/layout/vList4"/>
    <dgm:cxn modelId="{07CE47F2-DD40-4688-8B21-080A3ACE3A34}" type="presParOf" srcId="{BEA9535D-C6D1-4C88-9814-B90FBB97222A}" destId="{8988DFE5-B179-4F38-938C-55D903894918}" srcOrd="2" destOrd="0" presId="urn:microsoft.com/office/officeart/2005/8/layout/vList4"/>
    <dgm:cxn modelId="{099C1475-65AA-4FCD-9326-FD7EA1C8180B}" type="presParOf" srcId="{2FA37D32-7C0C-4DE6-8559-9C4ED6C44E5B}" destId="{3C970B46-21F7-4455-8081-FD1BE4DD1F31}" srcOrd="1" destOrd="0" presId="urn:microsoft.com/office/officeart/2005/8/layout/vList4"/>
    <dgm:cxn modelId="{DA051172-F35C-499D-AF4E-C9408411DED9}" type="presParOf" srcId="{2FA37D32-7C0C-4DE6-8559-9C4ED6C44E5B}" destId="{2882F49B-1E60-41A1-9DD5-FAD340A0CD2C}" srcOrd="2" destOrd="0" presId="urn:microsoft.com/office/officeart/2005/8/layout/vList4"/>
    <dgm:cxn modelId="{BFBDC7B7-4EA4-47C6-B418-045DF70C5AE0}" type="presParOf" srcId="{2882F49B-1E60-41A1-9DD5-FAD340A0CD2C}" destId="{E609B093-33ED-47A6-9658-754E49B1CE40}" srcOrd="0" destOrd="0" presId="urn:microsoft.com/office/officeart/2005/8/layout/vList4"/>
    <dgm:cxn modelId="{95B74417-DA9F-4257-8AC4-8FAE79D285AA}" type="presParOf" srcId="{2882F49B-1E60-41A1-9DD5-FAD340A0CD2C}" destId="{C9318CBB-E41B-46BE-86FF-71ACAF014C35}" srcOrd="1" destOrd="0" presId="urn:microsoft.com/office/officeart/2005/8/layout/vList4"/>
    <dgm:cxn modelId="{51168879-B7CA-4F90-BB73-D089CC81C292}" type="presParOf" srcId="{2882F49B-1E60-41A1-9DD5-FAD340A0CD2C}" destId="{F177BE23-DC1A-4E8A-9E5A-BB0C950B4A73}" srcOrd="2" destOrd="0" presId="urn:microsoft.com/office/officeart/2005/8/layout/vList4"/>
    <dgm:cxn modelId="{CB2741AF-B39D-4B02-8397-429EE700E309}" type="presParOf" srcId="{2FA37D32-7C0C-4DE6-8559-9C4ED6C44E5B}" destId="{E7F06558-E47B-4E8D-BF31-155F4917647A}" srcOrd="3" destOrd="0" presId="urn:microsoft.com/office/officeart/2005/8/layout/vList4"/>
    <dgm:cxn modelId="{7CB4711D-F753-4149-9F6E-0A1DC6878C12}" type="presParOf" srcId="{2FA37D32-7C0C-4DE6-8559-9C4ED6C44E5B}" destId="{01EF5B57-35D5-411C-93BC-695CAAFB9654}" srcOrd="4" destOrd="0" presId="urn:microsoft.com/office/officeart/2005/8/layout/vList4"/>
    <dgm:cxn modelId="{70B26990-081C-4015-8DC0-15B26C2FD790}" type="presParOf" srcId="{01EF5B57-35D5-411C-93BC-695CAAFB9654}" destId="{0DCE6499-5BCF-4F44-B14D-5FA3492C0DD4}" srcOrd="0" destOrd="0" presId="urn:microsoft.com/office/officeart/2005/8/layout/vList4"/>
    <dgm:cxn modelId="{E557F720-9DFF-4CF8-BE3C-96B0942793E8}" type="presParOf" srcId="{01EF5B57-35D5-411C-93BC-695CAAFB9654}" destId="{4924C4C2-C756-424D-8699-203608C26674}" srcOrd="1" destOrd="0" presId="urn:microsoft.com/office/officeart/2005/8/layout/vList4"/>
    <dgm:cxn modelId="{8DC74782-D33A-4A14-8285-9A265B6531CB}" type="presParOf" srcId="{01EF5B57-35D5-411C-93BC-695CAAFB9654}" destId="{440060F7-39C0-481E-AE9E-74394FD2C0A5}" srcOrd="2" destOrd="0" presId="urn:microsoft.com/office/officeart/2005/8/layout/vList4"/>
    <dgm:cxn modelId="{A75BC3AD-AB81-4263-8D40-627CF4C6FC3F}" type="presParOf" srcId="{2FA37D32-7C0C-4DE6-8559-9C4ED6C44E5B}" destId="{7780C58C-1D47-4C20-8DB7-0213D2D0F2C2}" srcOrd="5" destOrd="0" presId="urn:microsoft.com/office/officeart/2005/8/layout/vList4"/>
    <dgm:cxn modelId="{43E76FC0-3B8D-4AC3-8710-5EFA41D7884A}" type="presParOf" srcId="{2FA37D32-7C0C-4DE6-8559-9C4ED6C44E5B}" destId="{E62450DB-6CAC-4871-8FF0-169892987F5F}" srcOrd="6" destOrd="0" presId="urn:microsoft.com/office/officeart/2005/8/layout/vList4"/>
    <dgm:cxn modelId="{8F9AEB40-C3F0-4A60-A6DE-B99FFD7A24FF}" type="presParOf" srcId="{E62450DB-6CAC-4871-8FF0-169892987F5F}" destId="{0AA4D66E-37DC-40AF-B621-9C0B3C0C493E}" srcOrd="0" destOrd="0" presId="urn:microsoft.com/office/officeart/2005/8/layout/vList4"/>
    <dgm:cxn modelId="{A2D2B185-22B9-4067-996F-AC7E683805BC}" type="presParOf" srcId="{E62450DB-6CAC-4871-8FF0-169892987F5F}" destId="{97E81695-C480-48BE-A842-291BB1703750}" srcOrd="1" destOrd="0" presId="urn:microsoft.com/office/officeart/2005/8/layout/vList4"/>
    <dgm:cxn modelId="{EFB6B62D-B972-4E9B-A362-8E18AA30E3D5}" type="presParOf" srcId="{E62450DB-6CAC-4871-8FF0-169892987F5F}" destId="{2F4705CD-2179-4419-8101-9A42ADF81BA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849FA-43AD-4628-8E0A-BC49FA6DB5AC}">
      <dsp:nvSpPr>
        <dsp:cNvPr id="0" name=""/>
        <dsp:cNvSpPr/>
      </dsp:nvSpPr>
      <dsp:spPr>
        <a:xfrm>
          <a:off x="0" y="0"/>
          <a:ext cx="4580172" cy="6592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FFC000"/>
              </a:solidFill>
            </a:rPr>
            <a:t>Renewable Energy Integration &amp; Grid Optimization</a:t>
          </a:r>
          <a:endParaRPr lang="en-US" sz="1400" kern="1200" dirty="0">
            <a:solidFill>
              <a:srgbClr val="FFC000"/>
            </a:solidFill>
          </a:endParaRPr>
        </a:p>
      </dsp:txBody>
      <dsp:txXfrm>
        <a:off x="981959" y="0"/>
        <a:ext cx="3598212" cy="659251"/>
      </dsp:txXfrm>
    </dsp:sp>
    <dsp:sp modelId="{74285618-D620-43CF-BD08-C4C8877BA1AF}">
      <dsp:nvSpPr>
        <dsp:cNvPr id="0" name=""/>
        <dsp:cNvSpPr/>
      </dsp:nvSpPr>
      <dsp:spPr>
        <a:xfrm>
          <a:off x="65925" y="65925"/>
          <a:ext cx="916034" cy="527401"/>
        </a:xfrm>
        <a:prstGeom prst="roundRect">
          <a:avLst>
            <a:gd name="adj" fmla="val 10000"/>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09B093-33ED-47A6-9658-754E49B1CE40}">
      <dsp:nvSpPr>
        <dsp:cNvPr id="0" name=""/>
        <dsp:cNvSpPr/>
      </dsp:nvSpPr>
      <dsp:spPr>
        <a:xfrm>
          <a:off x="0" y="725177"/>
          <a:ext cx="4580172" cy="6592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FFC000"/>
              </a:solidFill>
            </a:rPr>
            <a:t>Market Design &amp; Flexibility</a:t>
          </a:r>
          <a:endParaRPr lang="en-US" sz="1400" kern="1200" dirty="0">
            <a:solidFill>
              <a:srgbClr val="FFC000"/>
            </a:solidFill>
          </a:endParaRPr>
        </a:p>
      </dsp:txBody>
      <dsp:txXfrm>
        <a:off x="981959" y="725177"/>
        <a:ext cx="3598212" cy="659251"/>
      </dsp:txXfrm>
    </dsp:sp>
    <dsp:sp modelId="{C9318CBB-E41B-46BE-86FF-71ACAF014C35}">
      <dsp:nvSpPr>
        <dsp:cNvPr id="0" name=""/>
        <dsp:cNvSpPr/>
      </dsp:nvSpPr>
      <dsp:spPr>
        <a:xfrm>
          <a:off x="65925" y="791102"/>
          <a:ext cx="916034" cy="527401"/>
        </a:xfrm>
        <a:prstGeom prst="roundRect">
          <a:avLst>
            <a:gd name="adj" fmla="val 10000"/>
          </a:avLst>
        </a:prstGeom>
        <a:blipFill rotWithShape="1">
          <a:blip xmlns:r="http://schemas.openxmlformats.org/officeDocument/2006/relationships" r:embed="rId2"/>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CE6499-5BCF-4F44-B14D-5FA3492C0DD4}">
      <dsp:nvSpPr>
        <dsp:cNvPr id="0" name=""/>
        <dsp:cNvSpPr/>
      </dsp:nvSpPr>
      <dsp:spPr>
        <a:xfrm>
          <a:off x="0" y="1450354"/>
          <a:ext cx="4580172" cy="6592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FFC000"/>
              </a:solidFill>
            </a:rPr>
            <a:t>Energy Systems Integration</a:t>
          </a:r>
          <a:endParaRPr lang="en-US" sz="1400" kern="1200" dirty="0">
            <a:solidFill>
              <a:srgbClr val="FFC000"/>
            </a:solidFill>
          </a:endParaRPr>
        </a:p>
      </dsp:txBody>
      <dsp:txXfrm>
        <a:off x="981959" y="1450354"/>
        <a:ext cx="3598212" cy="659251"/>
      </dsp:txXfrm>
    </dsp:sp>
    <dsp:sp modelId="{4924C4C2-C756-424D-8699-203608C26674}">
      <dsp:nvSpPr>
        <dsp:cNvPr id="0" name=""/>
        <dsp:cNvSpPr/>
      </dsp:nvSpPr>
      <dsp:spPr>
        <a:xfrm>
          <a:off x="65925" y="1516279"/>
          <a:ext cx="916034" cy="527401"/>
        </a:xfrm>
        <a:prstGeom prst="roundRect">
          <a:avLst>
            <a:gd name="adj" fmla="val 10000"/>
          </a:avLst>
        </a:prstGeom>
        <a:blipFill rotWithShape="1">
          <a:blip xmlns:r="http://schemas.openxmlformats.org/officeDocument/2006/relationships" r:embed="rId3"/>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A4D66E-37DC-40AF-B621-9C0B3C0C493E}">
      <dsp:nvSpPr>
        <dsp:cNvPr id="0" name=""/>
        <dsp:cNvSpPr/>
      </dsp:nvSpPr>
      <dsp:spPr>
        <a:xfrm>
          <a:off x="0" y="2175531"/>
          <a:ext cx="4580172" cy="6592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FFC000"/>
              </a:solidFill>
            </a:rPr>
            <a:t>Digitalization &amp; Future Technologies</a:t>
          </a:r>
          <a:endParaRPr lang="en-US" sz="1400" kern="1200" dirty="0">
            <a:solidFill>
              <a:srgbClr val="FFC000"/>
            </a:solidFill>
          </a:endParaRPr>
        </a:p>
      </dsp:txBody>
      <dsp:txXfrm>
        <a:off x="981959" y="2175531"/>
        <a:ext cx="3598212" cy="659251"/>
      </dsp:txXfrm>
    </dsp:sp>
    <dsp:sp modelId="{97E81695-C480-48BE-A842-291BB1703750}">
      <dsp:nvSpPr>
        <dsp:cNvPr id="0" name=""/>
        <dsp:cNvSpPr/>
      </dsp:nvSpPr>
      <dsp:spPr>
        <a:xfrm>
          <a:off x="65925" y="2241456"/>
          <a:ext cx="916034" cy="527401"/>
        </a:xfrm>
        <a:prstGeom prst="roundRect">
          <a:avLst>
            <a:gd name="adj" fmla="val 10000"/>
          </a:avLst>
        </a:prstGeom>
        <a:blipFill rotWithShape="1">
          <a:blip xmlns:r="http://schemas.openxmlformats.org/officeDocument/2006/relationships" r:embed="rId4"/>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C70E00-7FCC-433D-B6DA-8827982353AE}" type="datetimeFigureOut">
              <a:rPr lang="nb-NO" smtClean="0"/>
              <a:t>28.11.2025</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FF846-E112-4D2E-AA67-1BD9E5410454}" type="slidenum">
              <a:rPr lang="nb-NO" smtClean="0"/>
              <a:t>‹#›</a:t>
            </a:fld>
            <a:endParaRPr lang="nb-NO"/>
          </a:p>
        </p:txBody>
      </p:sp>
    </p:spTree>
    <p:extLst>
      <p:ext uri="{BB962C8B-B14F-4D97-AF65-F5344CB8AC3E}">
        <p14:creationId xmlns:p14="http://schemas.microsoft.com/office/powerpoint/2010/main" val="3635852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endParaRPr lang="nb-NO" sz="1400" dirty="0"/>
          </a:p>
        </p:txBody>
      </p:sp>
      <p:sp>
        <p:nvSpPr>
          <p:cNvPr id="4" name="Slide Number Placeholder 3"/>
          <p:cNvSpPr>
            <a:spLocks noGrp="1"/>
          </p:cNvSpPr>
          <p:nvPr>
            <p:ph type="sldNum" sz="quarter" idx="5"/>
          </p:nvPr>
        </p:nvSpPr>
        <p:spPr/>
        <p:txBody>
          <a:bodyPr/>
          <a:lstStyle/>
          <a:p>
            <a:fld id="{EA55BF37-442D-410F-94FF-AA6525798331}" type="slidenum">
              <a:rPr lang="nb-NO" smtClean="0"/>
              <a:t>5</a:t>
            </a:fld>
            <a:endParaRPr lang="nb-NO"/>
          </a:p>
        </p:txBody>
      </p:sp>
    </p:spTree>
    <p:extLst>
      <p:ext uri="{BB962C8B-B14F-4D97-AF65-F5344CB8AC3E}">
        <p14:creationId xmlns:p14="http://schemas.microsoft.com/office/powerpoint/2010/main" val="3357795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Ting å vite/fortelle:</a:t>
            </a:r>
            <a:br>
              <a:rPr lang="nb-NO" dirty="0"/>
            </a:br>
            <a:r>
              <a:rPr lang="nb-NO" dirty="0"/>
              <a:t>Bilde til venstre: EMESP består av 5 faste ansatte, 3 2-erstillinger, og har per i dag over 20 </a:t>
            </a:r>
            <a:r>
              <a:rPr lang="nb-NO" dirty="0" err="1"/>
              <a:t>PhD</a:t>
            </a:r>
            <a:r>
              <a:rPr lang="nb-NO" dirty="0"/>
              <a:t>-er som forsker på fremtidens problemstillinger i kraftsystemet.</a:t>
            </a:r>
          </a:p>
          <a:p>
            <a:r>
              <a:rPr lang="nb-NO" dirty="0"/>
              <a:t>Bilde i midten oppe: EMESP forsker på tema relatert til energisystemer og energimarkedene, fra fornybar energiintegrering og markedsdesign, til fleksibilitet og digitalisering.</a:t>
            </a:r>
          </a:p>
          <a:p>
            <a:r>
              <a:rPr lang="nb-NO" dirty="0"/>
              <a:t>Bilde høyre oppe: Våre </a:t>
            </a:r>
            <a:r>
              <a:rPr lang="nb-NO" dirty="0" err="1"/>
              <a:t>PhD</a:t>
            </a:r>
            <a:r>
              <a:rPr lang="nb-NO" dirty="0"/>
              <a:t>-studenter tar aktivt initiativ til sosiale aktiviteter seg imellom på og utenfor jobb, og våre kollegaer er aktivt med i media omkring debatten om energisystemet.</a:t>
            </a:r>
          </a:p>
          <a:p>
            <a:r>
              <a:rPr lang="nb-NO" dirty="0"/>
              <a:t>Bilde nederst til venstre: Vi har mye aktivitet i forskningsprosjekt, og har hatt aktive roller i disse gjennom tidene, i alt fra vannkraft og vindkraft til energisystem og nullutslippsbygg. Vi jobber tett på relevant forskning i dagens fokus, og implementerer mye av denne kompetansen inn i de fag og emner som vi holder på NTNU. For eksempel har vi fag som kraftmarkeder, med over 130 studenter fra forskjellige studieretninger deltakende to år på rad.</a:t>
            </a:r>
          </a:p>
          <a:p>
            <a:r>
              <a:rPr lang="nb-NO" dirty="0"/>
              <a:t>Bilde nederst til høyre: Vi er stolte over å uteksaminere over 20 masterstudenter hvert år fra Energi og miljø. VI har samtidig fått internasjonal annerkjennelse for deres bidrag, som bilde til høyre hvor våre masterstudenter vant pris for beste vitenskapelige artikkel i International conference </a:t>
            </a:r>
            <a:r>
              <a:rPr lang="nb-NO" dirty="0" err="1"/>
              <a:t>on</a:t>
            </a:r>
            <a:r>
              <a:rPr lang="nb-NO" dirty="0"/>
              <a:t> European Energy </a:t>
            </a:r>
            <a:r>
              <a:rPr lang="nb-NO" dirty="0" err="1"/>
              <a:t>markets</a:t>
            </a:r>
            <a:r>
              <a:rPr lang="nb-NO" dirty="0"/>
              <a:t> i 2023.</a:t>
            </a:r>
          </a:p>
        </p:txBody>
      </p:sp>
      <p:sp>
        <p:nvSpPr>
          <p:cNvPr id="4" name="Slide Number Placeholder 3"/>
          <p:cNvSpPr>
            <a:spLocks noGrp="1"/>
          </p:cNvSpPr>
          <p:nvPr>
            <p:ph type="sldNum" sz="quarter" idx="5"/>
          </p:nvPr>
        </p:nvSpPr>
        <p:spPr/>
        <p:txBody>
          <a:bodyPr/>
          <a:lstStyle/>
          <a:p>
            <a:fld id="{DDAC9800-336E-4EB3-BD63-35A40ABE7AC3}" type="slidenum">
              <a:rPr lang="nb-NO" smtClean="0"/>
              <a:t>8</a:t>
            </a:fld>
            <a:endParaRPr lang="nb-NO"/>
          </a:p>
        </p:txBody>
      </p:sp>
    </p:spTree>
    <p:extLst>
      <p:ext uri="{BB962C8B-B14F-4D97-AF65-F5344CB8AC3E}">
        <p14:creationId xmlns:p14="http://schemas.microsoft.com/office/powerpoint/2010/main" val="160733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LABORATORIENE VÅRE:</a:t>
            </a:r>
          </a:p>
          <a:p>
            <a:endParaRPr lang="nb-NO" dirty="0"/>
          </a:p>
          <a:p>
            <a:r>
              <a:rPr lang="nb-NO" dirty="0"/>
              <a:t>Høyspenningslaboratorier og høystrømlaboratorier</a:t>
            </a:r>
          </a:p>
          <a:p>
            <a:endParaRPr lang="nb-NO" dirty="0"/>
          </a:p>
          <a:p>
            <a:r>
              <a:rPr lang="nb-NO" dirty="0" err="1"/>
              <a:t>Smartgridlab</a:t>
            </a:r>
            <a:r>
              <a:rPr lang="nb-NO" dirty="0"/>
              <a:t> </a:t>
            </a:r>
          </a:p>
          <a:p>
            <a:endParaRPr lang="nb-NO" dirty="0"/>
          </a:p>
          <a:p>
            <a:r>
              <a:rPr lang="nb-NO" dirty="0"/>
              <a:t>Elektriske </a:t>
            </a:r>
            <a:r>
              <a:rPr lang="nb-NO" dirty="0" err="1"/>
              <a:t>maskinerlab</a:t>
            </a:r>
            <a:endParaRPr lang="nb-NO" dirty="0"/>
          </a:p>
          <a:p>
            <a:endParaRPr lang="nb-NO" dirty="0"/>
          </a:p>
          <a:p>
            <a:r>
              <a:rPr lang="nb-NO" dirty="0" err="1"/>
              <a:t>Kraftelektronikklab</a:t>
            </a:r>
            <a:endParaRPr lang="nb-NO" dirty="0"/>
          </a:p>
        </p:txBody>
      </p:sp>
      <p:sp>
        <p:nvSpPr>
          <p:cNvPr id="4" name="Slide Number Placeholder 3"/>
          <p:cNvSpPr>
            <a:spLocks noGrp="1"/>
          </p:cNvSpPr>
          <p:nvPr>
            <p:ph type="sldNum" sz="quarter" idx="5"/>
          </p:nvPr>
        </p:nvSpPr>
        <p:spPr/>
        <p:txBody>
          <a:bodyPr/>
          <a:lstStyle/>
          <a:p>
            <a:fld id="{560EBA57-A556-EB4E-B2DF-498577B9E9C2}" type="slidenum">
              <a:rPr lang="nb-NO" smtClean="0"/>
              <a:t>13</a:t>
            </a:fld>
            <a:endParaRPr lang="nb-NO"/>
          </a:p>
        </p:txBody>
      </p:sp>
    </p:spTree>
    <p:extLst>
      <p:ext uri="{BB962C8B-B14F-4D97-AF65-F5344CB8AC3E}">
        <p14:creationId xmlns:p14="http://schemas.microsoft.com/office/powerpoint/2010/main" val="809252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830997"/>
          </a:xfrm>
        </p:spPr>
        <p:txBody>
          <a:bodyPr anchor="t" anchorCtr="0"/>
          <a:lstStyle/>
          <a:p>
            <a:r>
              <a:rPr lang="en-US"/>
              <a:t>Click to edit Master title style</a:t>
            </a:r>
            <a:endParaRPr lang="nb-NO" dirty="0"/>
          </a:p>
        </p:txBody>
      </p:sp>
      <p:sp>
        <p:nvSpPr>
          <p:cNvPr id="3" name="Undertittel 2"/>
          <p:cNvSpPr>
            <a:spLocks noGrp="1"/>
          </p:cNvSpPr>
          <p:nvPr>
            <p:ph type="subTitle" idx="1"/>
          </p:nvPr>
        </p:nvSpPr>
        <p:spPr>
          <a:xfrm>
            <a:off x="491087" y="3645155"/>
            <a:ext cx="10363200"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b-NO" dirty="0"/>
          </a:p>
        </p:txBody>
      </p:sp>
    </p:spTree>
    <p:extLst>
      <p:ext uri="{BB962C8B-B14F-4D97-AF65-F5344CB8AC3E}">
        <p14:creationId xmlns:p14="http://schemas.microsoft.com/office/powerpoint/2010/main" val="3125804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loddrett tekst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46873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920407" y="274639"/>
            <a:ext cx="1661993" cy="5851525"/>
          </a:xfrm>
        </p:spPr>
        <p:txBody>
          <a:bodyPr vert="eaVert"/>
          <a:lstStyle/>
          <a:p>
            <a:r>
              <a:rPr lang="en-US"/>
              <a:t>Click to edit Master title style</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497795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FA5C916-53CD-094B-B86E-207D56E91C7B}"/>
              </a:ext>
            </a:extLst>
          </p:cNvPr>
          <p:cNvSpPr>
            <a:spLocks noGrp="1"/>
          </p:cNvSpPr>
          <p:nvPr>
            <p:ph type="pic" sz="quarter" idx="10"/>
          </p:nvPr>
        </p:nvSpPr>
        <p:spPr>
          <a:xfrm>
            <a:off x="0" y="0"/>
            <a:ext cx="12192000" cy="6366933"/>
          </a:xfrm>
          <a:solidFill>
            <a:schemeClr val="bg1">
              <a:lumMod val="50000"/>
            </a:schemeClr>
          </a:solidFill>
        </p:spPr>
        <p:txBody>
          <a:bodyPr/>
          <a:lstStyle/>
          <a:p>
            <a:endParaRPr lang="nb-NO"/>
          </a:p>
        </p:txBody>
      </p:sp>
      <p:sp>
        <p:nvSpPr>
          <p:cNvPr id="2" name="Tittel 1"/>
          <p:cNvSpPr>
            <a:spLocks noGrp="1"/>
          </p:cNvSpPr>
          <p:nvPr>
            <p:ph type="ctrTitle"/>
          </p:nvPr>
        </p:nvSpPr>
        <p:spPr>
          <a:xfrm>
            <a:off x="-1" y="4797146"/>
            <a:ext cx="12191999" cy="830997"/>
          </a:xfrm>
          <a:solidFill>
            <a:srgbClr val="00509F">
              <a:alpha val="40000"/>
            </a:srgbClr>
          </a:solidFill>
          <a:ln>
            <a:noFill/>
          </a:ln>
          <a:effectLst/>
        </p:spPr>
        <p:txBody>
          <a:bodyPr anchor="ctr" anchorCtr="0"/>
          <a:lstStyle>
            <a:lvl1pPr algn="ctr">
              <a:defRPr>
                <a:solidFill>
                  <a:schemeClr val="bg1"/>
                </a:solidFill>
                <a:effectLst/>
              </a:defRPr>
            </a:lvl1pPr>
          </a:lstStyle>
          <a:p>
            <a:r>
              <a:rPr lang="nb-NO"/>
              <a:t>Klikk for å redigere tittelstil</a:t>
            </a:r>
          </a:p>
        </p:txBody>
      </p:sp>
    </p:spTree>
    <p:extLst>
      <p:ext uri="{BB962C8B-B14F-4D97-AF65-F5344CB8AC3E}">
        <p14:creationId xmlns:p14="http://schemas.microsoft.com/office/powerpoint/2010/main" val="1164998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0DD3-907E-40CA-83D6-BB9CD430009B}"/>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7D9B28C0-634C-4A53-8317-9D737A1DF5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D3E5C1D-B707-400B-AED7-5A5F8D76A990}"/>
              </a:ext>
            </a:extLst>
          </p:cNvPr>
          <p:cNvSpPr>
            <a:spLocks noGrp="1"/>
          </p:cNvSpPr>
          <p:nvPr>
            <p:ph type="dt" sz="half" idx="10"/>
          </p:nvPr>
        </p:nvSpPr>
        <p:spPr/>
        <p:txBody>
          <a:bodyPr/>
          <a:lstStyle/>
          <a:p>
            <a:fld id="{BA939716-8163-48F0-81EF-C18C16B3916E}" type="datetimeFigureOut">
              <a:rPr lang="nb-NO" smtClean="0"/>
              <a:t>28.11.2025</a:t>
            </a:fld>
            <a:endParaRPr lang="nb-NO"/>
          </a:p>
        </p:txBody>
      </p:sp>
      <p:sp>
        <p:nvSpPr>
          <p:cNvPr id="5" name="Footer Placeholder 4">
            <a:extLst>
              <a:ext uri="{FF2B5EF4-FFF2-40B4-BE49-F238E27FC236}">
                <a16:creationId xmlns:a16="http://schemas.microsoft.com/office/drawing/2014/main" id="{D086B05F-1975-4BDF-B3FF-119EE84C01C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1C5558B-1CFC-41F2-AE35-6427C9C76325}"/>
              </a:ext>
            </a:extLst>
          </p:cNvPr>
          <p:cNvSpPr>
            <a:spLocks noGrp="1"/>
          </p:cNvSpPr>
          <p:nvPr>
            <p:ph type="sldNum" sz="quarter" idx="12"/>
          </p:nvPr>
        </p:nvSpPr>
        <p:spPr/>
        <p:txBody>
          <a:bodyPr/>
          <a:lstStyle/>
          <a:p>
            <a:fld id="{626DB968-63F2-4F4E-88BD-E4072B16E483}" type="slidenum">
              <a:rPr lang="nb-NO" smtClean="0"/>
              <a:t>‹#›</a:t>
            </a:fld>
            <a:endParaRPr lang="nb-NO"/>
          </a:p>
        </p:txBody>
      </p:sp>
    </p:spTree>
    <p:extLst>
      <p:ext uri="{BB962C8B-B14F-4D97-AF65-F5344CB8AC3E}">
        <p14:creationId xmlns:p14="http://schemas.microsoft.com/office/powerpoint/2010/main" val="65979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901094"/>
          </a:xfrm>
        </p:spPr>
        <p:txBody>
          <a:bodyPr anchor="t" anchorCtr="0"/>
          <a:lstStyle/>
          <a:p>
            <a:r>
              <a:rPr lang="en-GB"/>
              <a:t>Click to edit Master title style</a:t>
            </a:r>
            <a:endParaRPr lang="nb-NO"/>
          </a:p>
        </p:txBody>
      </p:sp>
      <p:sp>
        <p:nvSpPr>
          <p:cNvPr id="3" name="Undertittel 2"/>
          <p:cNvSpPr>
            <a:spLocks noGrp="1"/>
          </p:cNvSpPr>
          <p:nvPr>
            <p:ph type="subTitle" idx="1"/>
          </p:nvPr>
        </p:nvSpPr>
        <p:spPr>
          <a:xfrm>
            <a:off x="491087" y="3645154"/>
            <a:ext cx="103632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nb-NO"/>
          </a:p>
        </p:txBody>
      </p:sp>
    </p:spTree>
    <p:extLst>
      <p:ext uri="{BB962C8B-B14F-4D97-AF65-F5344CB8AC3E}">
        <p14:creationId xmlns:p14="http://schemas.microsoft.com/office/powerpoint/2010/main" val="860758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innhold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14" name="Plassholder for lysbildenummer 5"/>
          <p:cNvSpPr txBox="1">
            <a:spLocks/>
          </p:cNvSpPr>
          <p:nvPr userDrawn="1"/>
        </p:nvSpPr>
        <p:spPr>
          <a:xfrm>
            <a:off x="153493" y="6537870"/>
            <a:ext cx="456108" cy="252102"/>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000" b="1" i="0" smtClean="0">
                <a:solidFill>
                  <a:schemeClr val="bg1"/>
                </a:solidFill>
                <a:latin typeface="Arial"/>
                <a:cs typeface="Arial"/>
              </a:rPr>
              <a:pPr algn="ctr"/>
              <a:t>‹#›</a:t>
            </a:fld>
            <a:endParaRPr lang="nb-NO" sz="1000" b="1" i="0">
              <a:solidFill>
                <a:schemeClr val="bg1"/>
              </a:solidFill>
              <a:latin typeface="Arial"/>
              <a:cs typeface="Arial"/>
            </a:endParaRPr>
          </a:p>
        </p:txBody>
      </p:sp>
    </p:spTree>
    <p:extLst>
      <p:ext uri="{BB962C8B-B14F-4D97-AF65-F5344CB8AC3E}">
        <p14:creationId xmlns:p14="http://schemas.microsoft.com/office/powerpoint/2010/main" val="4251854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7" name="Plassholder for lysbildenummer 5"/>
          <p:cNvSpPr>
            <a:spLocks noGrp="1"/>
          </p:cNvSpPr>
          <p:nvPr>
            <p:ph type="sldNum" sz="quarter" idx="12"/>
          </p:nvPr>
        </p:nvSpPr>
        <p:spPr>
          <a:xfrm>
            <a:off x="10988392" y="6421248"/>
            <a:ext cx="569288" cy="365125"/>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3791047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577820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GB"/>
              <a:t>Click to edit Master title style</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2923708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Tree>
    <p:extLst>
      <p:ext uri="{BB962C8B-B14F-4D97-AF65-F5344CB8AC3E}">
        <p14:creationId xmlns:p14="http://schemas.microsoft.com/office/powerpoint/2010/main" val="253356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53494" y="6450278"/>
            <a:ext cx="456108" cy="252103"/>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solidFill>
                  <a:schemeClr val="bg1"/>
                </a:solidFill>
                <a:latin typeface="Arial"/>
                <a:cs typeface="Arial"/>
              </a:rPr>
              <a:pPr algn="ctr"/>
              <a:t>‹#›</a:t>
            </a:fld>
            <a:endParaRPr lang="nb-NO" sz="1333" b="1" i="0" dirty="0">
              <a:solidFill>
                <a:schemeClr val="bg1"/>
              </a:solidFill>
              <a:latin typeface="Arial"/>
              <a:cs typeface="Arial"/>
            </a:endParaRPr>
          </a:p>
        </p:txBody>
      </p:sp>
      <p:sp>
        <p:nvSpPr>
          <p:cNvPr id="5" name="Tittel 1">
            <a:extLst>
              <a:ext uri="{FF2B5EF4-FFF2-40B4-BE49-F238E27FC236}">
                <a16:creationId xmlns:a16="http://schemas.microsoft.com/office/drawing/2014/main" id="{DAD5656F-EF39-BD40-B46F-28C614BEB82E}"/>
              </a:ext>
            </a:extLst>
          </p:cNvPr>
          <p:cNvSpPr>
            <a:spLocks noGrp="1"/>
          </p:cNvSpPr>
          <p:nvPr>
            <p:ph type="title"/>
          </p:nvPr>
        </p:nvSpPr>
        <p:spPr>
          <a:xfrm>
            <a:off x="401847" y="397785"/>
            <a:ext cx="11224996" cy="864683"/>
          </a:xfrm>
          <a:prstGeom prst="rect">
            <a:avLst/>
          </a:prstGeom>
        </p:spPr>
        <p:txBody>
          <a:bodyPr wrap="square" lIns="90000" tIns="46800" rIns="90000" bIns="46800" anchor="t" anchorCtr="0">
            <a:spAutoFit/>
          </a:bodyPr>
          <a:lstStyle/>
          <a:p>
            <a:r>
              <a:rPr lang="en-US"/>
              <a:t>Click to edit Master title style</a:t>
            </a:r>
            <a:endParaRPr lang="nb-NO" dirty="0"/>
          </a:p>
        </p:txBody>
      </p:sp>
      <p:sp>
        <p:nvSpPr>
          <p:cNvPr id="6" name="Plassholder for innhold 2">
            <a:extLst>
              <a:ext uri="{FF2B5EF4-FFF2-40B4-BE49-F238E27FC236}">
                <a16:creationId xmlns:a16="http://schemas.microsoft.com/office/drawing/2014/main" id="{F5D824DA-FDAB-4E4D-80C7-D81149C33E39}"/>
              </a:ext>
            </a:extLst>
          </p:cNvPr>
          <p:cNvSpPr>
            <a:spLocks noGrp="1"/>
          </p:cNvSpPr>
          <p:nvPr>
            <p:ph idx="1"/>
          </p:nvPr>
        </p:nvSpPr>
        <p:spPr>
          <a:xfrm>
            <a:off x="401847" y="1347021"/>
            <a:ext cx="11224996" cy="4818365"/>
          </a:xfrm>
          <a:prstGeom prst="rect">
            <a:avLst/>
          </a:prstGeom>
        </p:spPr>
        <p:txBody>
          <a:bodyPr lIns="90000" tIns="46800" rIns="90000" bIns="468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3701687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729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298384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694348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loddrett tekst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3823499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en-GB"/>
              <a:t>Click to edit Master title style</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3654443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733680"/>
          </a:xfrm>
        </p:spPr>
        <p:txBody>
          <a:bodyPr anchor="t"/>
          <a:lstStyle>
            <a:lvl1pPr algn="l">
              <a:defRPr sz="5333" b="1" cap="all"/>
            </a:lvl1pPr>
          </a:lstStyle>
          <a:p>
            <a:r>
              <a:rPr lang="en-US"/>
              <a:t>Click to edit Master title style</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2696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p:nvPr>
        </p:nvSpPr>
        <p:spPr>
          <a:xfrm>
            <a:off x="391427"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5979427"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0970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5FCB9A19-4BFE-AD46-9DE5-76595BDCB3F3}"/>
              </a:ext>
            </a:extLst>
          </p:cNvPr>
          <p:cNvSpPr>
            <a:spLocks noGrp="1"/>
          </p:cNvSpPr>
          <p:nvPr>
            <p:ph type="title"/>
          </p:nvPr>
        </p:nvSpPr>
        <p:spPr>
          <a:xfrm>
            <a:off x="373625" y="274639"/>
            <a:ext cx="10972800" cy="861775"/>
          </a:xfrm>
        </p:spPr>
        <p:txBody>
          <a:bodyPr/>
          <a:lstStyle>
            <a:lvl1pPr>
              <a:defRPr/>
            </a:lvl1pPr>
          </a:lstStyle>
          <a:p>
            <a:r>
              <a:rPr lang="en-US"/>
              <a:t>Click to edit Master title style</a:t>
            </a:r>
            <a:endParaRPr lang="nb-NO"/>
          </a:p>
        </p:txBody>
      </p:sp>
      <p:sp>
        <p:nvSpPr>
          <p:cNvPr id="8" name="Plassholder for innhold 3">
            <a:extLst>
              <a:ext uri="{FF2B5EF4-FFF2-40B4-BE49-F238E27FC236}">
                <a16:creationId xmlns:a16="http://schemas.microsoft.com/office/drawing/2014/main" id="{DF7D3BBE-AAF2-5744-8C3F-D3AF14E50866}"/>
              </a:ext>
            </a:extLst>
          </p:cNvPr>
          <p:cNvSpPr>
            <a:spLocks noGrp="1"/>
          </p:cNvSpPr>
          <p:nvPr>
            <p:ph sz="half" idx="2"/>
          </p:nvPr>
        </p:nvSpPr>
        <p:spPr>
          <a:xfrm>
            <a:off x="373626" y="1925790"/>
            <a:ext cx="5386917"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tekst 4">
            <a:extLst>
              <a:ext uri="{FF2B5EF4-FFF2-40B4-BE49-F238E27FC236}">
                <a16:creationId xmlns:a16="http://schemas.microsoft.com/office/drawing/2014/main" id="{6B66B91E-5343-3043-B4C9-81ABDFE8F091}"/>
              </a:ext>
            </a:extLst>
          </p:cNvPr>
          <p:cNvSpPr>
            <a:spLocks noGrp="1"/>
          </p:cNvSpPr>
          <p:nvPr>
            <p:ph type="body" sz="quarter" idx="3"/>
          </p:nvPr>
        </p:nvSpPr>
        <p:spPr>
          <a:xfrm>
            <a:off x="5957394" y="1286029"/>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0" name="Plassholder for innhold 5">
            <a:extLst>
              <a:ext uri="{FF2B5EF4-FFF2-40B4-BE49-F238E27FC236}">
                <a16:creationId xmlns:a16="http://schemas.microsoft.com/office/drawing/2014/main" id="{3853BC78-AB65-9F41-B56D-07FFF98E2281}"/>
              </a:ext>
            </a:extLst>
          </p:cNvPr>
          <p:cNvSpPr>
            <a:spLocks noGrp="1"/>
          </p:cNvSpPr>
          <p:nvPr>
            <p:ph sz="quarter" idx="4"/>
          </p:nvPr>
        </p:nvSpPr>
        <p:spPr>
          <a:xfrm>
            <a:off x="5957394" y="1925790"/>
            <a:ext cx="5389033"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Plassholder for tekst 4">
            <a:extLst>
              <a:ext uri="{FF2B5EF4-FFF2-40B4-BE49-F238E27FC236}">
                <a16:creationId xmlns:a16="http://schemas.microsoft.com/office/drawing/2014/main" id="{2B6B33E9-15E0-1843-916A-9DD6788569F0}"/>
              </a:ext>
            </a:extLst>
          </p:cNvPr>
          <p:cNvSpPr>
            <a:spLocks noGrp="1"/>
          </p:cNvSpPr>
          <p:nvPr>
            <p:ph type="body" sz="quarter" idx="10"/>
          </p:nvPr>
        </p:nvSpPr>
        <p:spPr>
          <a:xfrm>
            <a:off x="373625" y="1286028"/>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Tree>
    <p:extLst>
      <p:ext uri="{BB962C8B-B14F-4D97-AF65-F5344CB8AC3E}">
        <p14:creationId xmlns:p14="http://schemas.microsoft.com/office/powerpoint/2010/main" val="409913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291859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986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521901"/>
            <a:ext cx="4011084" cy="913199"/>
          </a:xfrm>
        </p:spPr>
        <p:txBody>
          <a:bodyPr anchor="b"/>
          <a:lstStyle>
            <a:lvl1pPr algn="l">
              <a:defRPr sz="2667" b="1"/>
            </a:lvl1pPr>
          </a:lstStyle>
          <a:p>
            <a:r>
              <a:rPr lang="en-US"/>
              <a:t>Click to edit Master title style</a:t>
            </a:r>
            <a:endParaRPr lang="nb-NO"/>
          </a:p>
        </p:txBody>
      </p:sp>
      <p:sp>
        <p:nvSpPr>
          <p:cNvPr id="3" name="Plassholder for innhold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tekst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603372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64573"/>
            <a:ext cx="7315200" cy="502766"/>
          </a:xfrm>
        </p:spPr>
        <p:txBody>
          <a:bodyPr anchor="b"/>
          <a:lstStyle>
            <a:lvl1pPr algn="l">
              <a:defRPr sz="2667" b="1"/>
            </a:lvl1pPr>
          </a:lstStyle>
          <a:p>
            <a:r>
              <a:rPr lang="en-US"/>
              <a:t>Click to edit Master title style</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nb-NO"/>
          </a:p>
        </p:txBody>
      </p:sp>
      <p:sp>
        <p:nvSpPr>
          <p:cNvPr id="4" name="Plassholder for tekst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429003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91427" y="274639"/>
            <a:ext cx="11377060" cy="861775"/>
          </a:xfrm>
          <a:prstGeom prst="rect">
            <a:avLst/>
          </a:prstGeom>
        </p:spPr>
        <p:txBody>
          <a:bodyPr vert="horz" wrap="square"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391427" y="1257702"/>
            <a:ext cx="11377060" cy="48684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descr="hor_blaa_stripe.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378448"/>
            <a:ext cx="12192000" cy="479552"/>
          </a:xfrm>
          <a:prstGeom prst="rect">
            <a:avLst/>
          </a:prstGeom>
        </p:spPr>
      </p:pic>
    </p:spTree>
    <p:extLst>
      <p:ext uri="{BB962C8B-B14F-4D97-AF65-F5344CB8AC3E}">
        <p14:creationId xmlns:p14="http://schemas.microsoft.com/office/powerpoint/2010/main" val="969926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609585" rtl="0" eaLnBrk="1" latinLnBrk="0" hangingPunct="1">
        <a:spcBef>
          <a:spcPct val="0"/>
        </a:spcBef>
        <a:buNone/>
        <a:defRPr sz="4800" b="1"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98336"/>
            <a:ext cx="12192000" cy="359664"/>
          </a:xfrm>
          <a:prstGeom prst="rect">
            <a:avLst/>
          </a:prstGeom>
        </p:spPr>
      </p:pic>
    </p:spTree>
    <p:extLst>
      <p:ext uri="{BB962C8B-B14F-4D97-AF65-F5344CB8AC3E}">
        <p14:creationId xmlns:p14="http://schemas.microsoft.com/office/powerpoint/2010/main" val="38351949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gif"/><Relationship Id="rId12" Type="http://schemas.openxmlformats.org/officeDocument/2006/relationships/image" Target="../media/image26.jpeg"/><Relationship Id="rId2" Type="http://schemas.openxmlformats.org/officeDocument/2006/relationships/image" Target="../media/image16.gif"/><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image" Target="../media/image34.png"/><Relationship Id="rId5" Type="http://schemas.openxmlformats.org/officeDocument/2006/relationships/diagramQuickStyle" Target="../diagrams/quickStyle1.xml"/><Relationship Id="rId10" Type="http://schemas.openxmlformats.org/officeDocument/2006/relationships/image" Target="../media/image33.png"/><Relationship Id="rId4" Type="http://schemas.openxmlformats.org/officeDocument/2006/relationships/diagramLayout" Target="../diagrams/layout1.xml"/><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TNUs historie – Wikipedia">
            <a:extLst>
              <a:ext uri="{FF2B5EF4-FFF2-40B4-BE49-F238E27FC236}">
                <a16:creationId xmlns:a16="http://schemas.microsoft.com/office/drawing/2014/main" id="{04006654-9B25-6725-F7B6-C5EC76C2D6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768023" y="0"/>
            <a:ext cx="10655954" cy="63669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C852A9-9630-246C-3ADE-7F350CC390A5}"/>
              </a:ext>
            </a:extLst>
          </p:cNvPr>
          <p:cNvSpPr>
            <a:spLocks noGrp="1"/>
          </p:cNvSpPr>
          <p:nvPr>
            <p:ph type="ctrTitle"/>
          </p:nvPr>
        </p:nvSpPr>
        <p:spPr>
          <a:xfrm>
            <a:off x="0" y="5327233"/>
            <a:ext cx="12191999" cy="830997"/>
          </a:xfrm>
        </p:spPr>
        <p:txBody>
          <a:bodyPr wrap="square" anchor="ctr">
            <a:normAutofit/>
          </a:bodyPr>
          <a:lstStyle/>
          <a:p>
            <a:pPr>
              <a:lnSpc>
                <a:spcPct val="90000"/>
              </a:lnSpc>
            </a:pPr>
            <a:r>
              <a:rPr lang="nb-NO" sz="3000" dirty="0" err="1"/>
              <a:t>Welcome</a:t>
            </a:r>
            <a:r>
              <a:rPr lang="nb-NO" sz="3000" dirty="0"/>
              <a:t> to NTNU</a:t>
            </a:r>
          </a:p>
        </p:txBody>
      </p:sp>
    </p:spTree>
    <p:extLst>
      <p:ext uri="{BB962C8B-B14F-4D97-AF65-F5344CB8AC3E}">
        <p14:creationId xmlns:p14="http://schemas.microsoft.com/office/powerpoint/2010/main" val="1339548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406BC-5834-D427-E194-1F1E99CCECDA}"/>
            </a:ext>
          </a:extLst>
        </p:cNvPr>
        <p:cNvGrpSpPr/>
        <p:nvPr/>
      </p:nvGrpSpPr>
      <p:grpSpPr>
        <a:xfrm>
          <a:off x="0" y="0"/>
          <a:ext cx="0" cy="0"/>
          <a:chOff x="0" y="0"/>
          <a:chExt cx="0" cy="0"/>
        </a:xfrm>
      </p:grpSpPr>
      <p:sp>
        <p:nvSpPr>
          <p:cNvPr id="12" name="Rektangel 11">
            <a:extLst>
              <a:ext uri="{FF2B5EF4-FFF2-40B4-BE49-F238E27FC236}">
                <a16:creationId xmlns:a16="http://schemas.microsoft.com/office/drawing/2014/main" id="{467EBAD7-202F-66C1-CA04-A04AA845E91A}"/>
              </a:ext>
            </a:extLst>
          </p:cNvPr>
          <p:cNvSpPr/>
          <p:nvPr/>
        </p:nvSpPr>
        <p:spPr>
          <a:xfrm>
            <a:off x="1524000" y="-142808"/>
            <a:ext cx="9144000" cy="68939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8" name="TextBox 7">
            <a:extLst>
              <a:ext uri="{FF2B5EF4-FFF2-40B4-BE49-F238E27FC236}">
                <a16:creationId xmlns:a16="http://schemas.microsoft.com/office/drawing/2014/main" id="{E52CCCCA-67D6-7440-90E2-AFB92AB15D39}"/>
              </a:ext>
            </a:extLst>
          </p:cNvPr>
          <p:cNvSpPr txBox="1"/>
          <p:nvPr/>
        </p:nvSpPr>
        <p:spPr>
          <a:xfrm>
            <a:off x="7362914" y="840164"/>
            <a:ext cx="2933458" cy="307777"/>
          </a:xfrm>
          <a:prstGeom prst="rect">
            <a:avLst/>
          </a:prstGeom>
          <a:noFill/>
        </p:spPr>
        <p:txBody>
          <a:bodyPr wrap="square" rtlCol="0">
            <a:spAutoFit/>
          </a:bodyPr>
          <a:lstStyle/>
          <a:p>
            <a:pPr algn="ctr"/>
            <a:r>
              <a:rPr lang="en-US" sz="1400" b="1" dirty="0">
                <a:solidFill>
                  <a:schemeClr val="bg1"/>
                </a:solidFill>
                <a:latin typeface="Open Sans" pitchFamily="2" charset="0"/>
                <a:ea typeface="Open Sans" pitchFamily="2" charset="0"/>
                <a:cs typeface="Open Sans" pitchFamily="2" charset="0"/>
              </a:rPr>
              <a:t>Power Electronics Lab</a:t>
            </a:r>
            <a:endParaRPr lang="en-US" sz="1600" b="1" dirty="0">
              <a:solidFill>
                <a:schemeClr val="bg1"/>
              </a:solidFill>
              <a:latin typeface="Open Sans" pitchFamily="2" charset="0"/>
              <a:ea typeface="Open Sans" pitchFamily="2" charset="0"/>
              <a:cs typeface="Open Sans" pitchFamily="2" charset="0"/>
            </a:endParaRPr>
          </a:p>
        </p:txBody>
      </p:sp>
      <p:pic>
        <p:nvPicPr>
          <p:cNvPr id="4" name="Bilde 15">
            <a:extLst>
              <a:ext uri="{FF2B5EF4-FFF2-40B4-BE49-F238E27FC236}">
                <a16:creationId xmlns:a16="http://schemas.microsoft.com/office/drawing/2014/main" id="{71681943-4AB2-4A29-61D6-960AAA23C4D5}"/>
              </a:ext>
            </a:extLst>
          </p:cNvPr>
          <p:cNvPicPr>
            <a:picLocks noChangeAspect="1"/>
          </p:cNvPicPr>
          <p:nvPr/>
        </p:nvPicPr>
        <p:blipFill>
          <a:blip r:embed="rId2"/>
          <a:stretch>
            <a:fillRect/>
          </a:stretch>
        </p:blipFill>
        <p:spPr>
          <a:xfrm>
            <a:off x="6429998" y="106848"/>
            <a:ext cx="4023406" cy="375318"/>
          </a:xfrm>
          <a:prstGeom prst="rect">
            <a:avLst/>
          </a:prstGeom>
        </p:spPr>
      </p:pic>
      <p:sp>
        <p:nvSpPr>
          <p:cNvPr id="2" name="Tittel 1">
            <a:extLst>
              <a:ext uri="{FF2B5EF4-FFF2-40B4-BE49-F238E27FC236}">
                <a16:creationId xmlns:a16="http://schemas.microsoft.com/office/drawing/2014/main" id="{BDE1BA92-F700-FEC9-B13B-8E8EFE58FF5F}"/>
              </a:ext>
            </a:extLst>
          </p:cNvPr>
          <p:cNvSpPr txBox="1">
            <a:spLocks/>
          </p:cNvSpPr>
          <p:nvPr/>
        </p:nvSpPr>
        <p:spPr>
          <a:xfrm>
            <a:off x="1586060" y="10445"/>
            <a:ext cx="5316633" cy="72487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2000" dirty="0">
                <a:solidFill>
                  <a:schemeClr val="bg1"/>
                </a:solidFill>
              </a:rPr>
              <a:t>PESC – Power Electronic Systems</a:t>
            </a:r>
          </a:p>
          <a:p>
            <a:r>
              <a:rPr lang="nb-NO" sz="2000" dirty="0">
                <a:solidFill>
                  <a:schemeClr val="bg1"/>
                </a:solidFill>
              </a:rPr>
              <a:t>              and Components</a:t>
            </a:r>
            <a:r>
              <a:rPr lang="en-US" sz="2000" dirty="0">
                <a:solidFill>
                  <a:schemeClr val="bg1"/>
                </a:solidFill>
              </a:rPr>
              <a:t> </a:t>
            </a:r>
          </a:p>
        </p:txBody>
      </p:sp>
      <p:sp>
        <p:nvSpPr>
          <p:cNvPr id="3" name="TextBox 2">
            <a:extLst>
              <a:ext uri="{FF2B5EF4-FFF2-40B4-BE49-F238E27FC236}">
                <a16:creationId xmlns:a16="http://schemas.microsoft.com/office/drawing/2014/main" id="{3DFE1D4A-DC57-EF4A-F29B-83BC7382B974}"/>
              </a:ext>
            </a:extLst>
          </p:cNvPr>
          <p:cNvSpPr txBox="1"/>
          <p:nvPr/>
        </p:nvSpPr>
        <p:spPr>
          <a:xfrm>
            <a:off x="7362914" y="4038873"/>
            <a:ext cx="2933458" cy="307777"/>
          </a:xfrm>
          <a:prstGeom prst="rect">
            <a:avLst/>
          </a:prstGeom>
          <a:noFill/>
        </p:spPr>
        <p:txBody>
          <a:bodyPr wrap="square" rtlCol="0">
            <a:spAutoFit/>
          </a:bodyPr>
          <a:lstStyle/>
          <a:p>
            <a:pPr algn="ctr"/>
            <a:r>
              <a:rPr lang="en-US" sz="1400" b="1" dirty="0">
                <a:solidFill>
                  <a:schemeClr val="bg1"/>
                </a:solidFill>
                <a:latin typeface="Open Sans" pitchFamily="2" charset="0"/>
                <a:ea typeface="Open Sans" pitchFamily="2" charset="0"/>
                <a:cs typeface="Open Sans" pitchFamily="2" charset="0"/>
              </a:rPr>
              <a:t>Drives Lab</a:t>
            </a:r>
            <a:endParaRPr lang="en-US" sz="1600" b="1" dirty="0">
              <a:solidFill>
                <a:schemeClr val="bg1"/>
              </a:solidFill>
              <a:latin typeface="Open Sans" pitchFamily="2" charset="0"/>
              <a:ea typeface="Open Sans" pitchFamily="2" charset="0"/>
              <a:cs typeface="Open Sans" pitchFamily="2" charset="0"/>
            </a:endParaRPr>
          </a:p>
        </p:txBody>
      </p:sp>
      <p:sp>
        <p:nvSpPr>
          <p:cNvPr id="10" name="Content Placeholder 2">
            <a:extLst>
              <a:ext uri="{FF2B5EF4-FFF2-40B4-BE49-F238E27FC236}">
                <a16:creationId xmlns:a16="http://schemas.microsoft.com/office/drawing/2014/main" id="{2630D673-8699-43DD-B5BC-81D0E3F2807D}"/>
              </a:ext>
            </a:extLst>
          </p:cNvPr>
          <p:cNvSpPr>
            <a:spLocks noGrp="1"/>
          </p:cNvSpPr>
          <p:nvPr/>
        </p:nvSpPr>
        <p:spPr>
          <a:xfrm>
            <a:off x="1876578" y="3057750"/>
            <a:ext cx="5152808" cy="335192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solidFill>
                  <a:schemeClr val="bg1"/>
                </a:solidFill>
              </a:rPr>
              <a:t>Power Electronic Devices and Converters </a:t>
            </a:r>
          </a:p>
          <a:p>
            <a:r>
              <a:rPr lang="en-US" sz="1800" dirty="0">
                <a:solidFill>
                  <a:schemeClr val="bg1"/>
                </a:solidFill>
              </a:rPr>
              <a:t>Design, analysis and testing of power electronic converters with Silicon- , Silicon Carbide- and </a:t>
            </a:r>
            <a:r>
              <a:rPr lang="en-US" sz="1800" dirty="0" err="1">
                <a:solidFill>
                  <a:schemeClr val="bg1"/>
                </a:solidFill>
              </a:rPr>
              <a:t>GaN</a:t>
            </a:r>
            <a:r>
              <a:rPr lang="en-US" sz="1800" dirty="0">
                <a:solidFill>
                  <a:schemeClr val="bg1"/>
                </a:solidFill>
              </a:rPr>
              <a:t> devices</a:t>
            </a:r>
          </a:p>
          <a:p>
            <a:r>
              <a:rPr lang="en-US" sz="1800" dirty="0">
                <a:solidFill>
                  <a:schemeClr val="bg1"/>
                </a:solidFill>
              </a:rPr>
              <a:t>Design of hybrid DC Breakers</a:t>
            </a:r>
          </a:p>
          <a:p>
            <a:endParaRPr lang="en-US" sz="1800" dirty="0">
              <a:solidFill>
                <a:schemeClr val="bg1"/>
              </a:solidFill>
            </a:endParaRPr>
          </a:p>
          <a:p>
            <a:pPr marL="0" indent="0">
              <a:buNone/>
            </a:pPr>
            <a:r>
              <a:rPr lang="en-US" sz="1800" b="1" dirty="0">
                <a:solidFill>
                  <a:schemeClr val="bg1"/>
                </a:solidFill>
              </a:rPr>
              <a:t>Digital Control of Power Electronic Converters</a:t>
            </a:r>
          </a:p>
          <a:p>
            <a:r>
              <a:rPr lang="en-US" sz="1800" dirty="0">
                <a:solidFill>
                  <a:schemeClr val="bg1"/>
                </a:solidFill>
              </a:rPr>
              <a:t>Modern control- and estimation techniques used in Power Electronic Converters and Drives</a:t>
            </a:r>
          </a:p>
          <a:p>
            <a:r>
              <a:rPr lang="en-US" sz="1800" dirty="0">
                <a:solidFill>
                  <a:schemeClr val="bg1"/>
                </a:solidFill>
              </a:rPr>
              <a:t>Use of System on Chip (SoC) multi-core Processor and Field Programmable Gate Arrays (FPGAs)</a:t>
            </a:r>
          </a:p>
          <a:p>
            <a:endParaRPr lang="en-US" sz="1800" dirty="0">
              <a:solidFill>
                <a:schemeClr val="bg1"/>
              </a:solidFill>
            </a:endParaRPr>
          </a:p>
          <a:p>
            <a:pPr marL="0" indent="0">
              <a:buNone/>
            </a:pPr>
            <a:r>
              <a:rPr lang="en-US" sz="1800" b="1" dirty="0">
                <a:solidFill>
                  <a:schemeClr val="bg1"/>
                </a:solidFill>
              </a:rPr>
              <a:t>Power </a:t>
            </a:r>
            <a:r>
              <a:rPr lang="en-US" sz="1800" b="1" dirty="0" err="1">
                <a:solidFill>
                  <a:schemeClr val="bg1"/>
                </a:solidFill>
              </a:rPr>
              <a:t>Eelectronics</a:t>
            </a:r>
            <a:r>
              <a:rPr lang="en-US" sz="1800" b="1" dirty="0">
                <a:solidFill>
                  <a:schemeClr val="bg1"/>
                </a:solidFill>
              </a:rPr>
              <a:t> in Future Energy Systems</a:t>
            </a:r>
          </a:p>
          <a:p>
            <a:r>
              <a:rPr lang="en-US" sz="1800" dirty="0">
                <a:solidFill>
                  <a:schemeClr val="bg1"/>
                </a:solidFill>
              </a:rPr>
              <a:t>Renewable Energy systems &amp; Marine Applications</a:t>
            </a:r>
          </a:p>
          <a:p>
            <a:r>
              <a:rPr lang="en-US" sz="1800" dirty="0">
                <a:solidFill>
                  <a:schemeClr val="bg1"/>
                </a:solidFill>
              </a:rPr>
              <a:t>Microgrids &amp; Isolated Power Systems</a:t>
            </a:r>
          </a:p>
        </p:txBody>
      </p:sp>
      <p:pic>
        <p:nvPicPr>
          <p:cNvPr id="5" name="Picture 4" descr="A group of electronic devices&#10;&#10;Description automatically generated">
            <a:extLst>
              <a:ext uri="{FF2B5EF4-FFF2-40B4-BE49-F238E27FC236}">
                <a16:creationId xmlns:a16="http://schemas.microsoft.com/office/drawing/2014/main" id="{251081BC-8CFD-49EF-FBB6-A83BD46F1D78}"/>
              </a:ext>
            </a:extLst>
          </p:cNvPr>
          <p:cNvPicPr>
            <a:picLocks noChangeAspect="1"/>
          </p:cNvPicPr>
          <p:nvPr/>
        </p:nvPicPr>
        <p:blipFill rotWithShape="1">
          <a:blip r:embed="rId3">
            <a:extLst>
              <a:ext uri="{28A0092B-C50C-407E-A947-70E740481C1C}">
                <a14:useLocalDpi xmlns:a14="http://schemas.microsoft.com/office/drawing/2010/main" val="0"/>
              </a:ext>
            </a:extLst>
          </a:blip>
          <a:srcRect t="13619"/>
          <a:stretch/>
        </p:blipFill>
        <p:spPr bwMode="auto">
          <a:xfrm>
            <a:off x="7286642" y="1200030"/>
            <a:ext cx="3166762" cy="1541102"/>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60678E31-54BD-98E0-9192-9078CE61FE94}"/>
              </a:ext>
            </a:extLst>
          </p:cNvPr>
          <p:cNvPicPr>
            <a:picLocks noChangeAspect="1"/>
          </p:cNvPicPr>
          <p:nvPr/>
        </p:nvPicPr>
        <p:blipFill rotWithShape="1">
          <a:blip r:embed="rId4">
            <a:extLst>
              <a:ext uri="{28A0092B-C50C-407E-A947-70E740481C1C}">
                <a14:useLocalDpi xmlns:a14="http://schemas.microsoft.com/office/drawing/2010/main" val="0"/>
              </a:ext>
            </a:extLst>
          </a:blip>
          <a:srcRect l="5885" t="27977" r="5701" b="16503"/>
          <a:stretch/>
        </p:blipFill>
        <p:spPr>
          <a:xfrm>
            <a:off x="7286643" y="2758405"/>
            <a:ext cx="3166762" cy="868511"/>
          </a:xfrm>
          <a:prstGeom prst="rect">
            <a:avLst/>
          </a:prstGeom>
        </p:spPr>
      </p:pic>
      <p:grpSp>
        <p:nvGrpSpPr>
          <p:cNvPr id="13" name="Group 12">
            <a:extLst>
              <a:ext uri="{FF2B5EF4-FFF2-40B4-BE49-F238E27FC236}">
                <a16:creationId xmlns:a16="http://schemas.microsoft.com/office/drawing/2014/main" id="{B31D8E02-8460-3EAD-6855-CA0320873B97}"/>
              </a:ext>
            </a:extLst>
          </p:cNvPr>
          <p:cNvGrpSpPr/>
          <p:nvPr/>
        </p:nvGrpSpPr>
        <p:grpSpPr>
          <a:xfrm>
            <a:off x="7185875" y="4407928"/>
            <a:ext cx="3287123" cy="1679405"/>
            <a:chOff x="5838912" y="4552225"/>
            <a:chExt cx="3069082" cy="1273811"/>
          </a:xfrm>
        </p:grpSpPr>
        <p:pic>
          <p:nvPicPr>
            <p:cNvPr id="7" name="Picture 6">
              <a:extLst>
                <a:ext uri="{FF2B5EF4-FFF2-40B4-BE49-F238E27FC236}">
                  <a16:creationId xmlns:a16="http://schemas.microsoft.com/office/drawing/2014/main" id="{59B8A5EC-468F-1835-E402-EE83D2E0F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2124" y="4552225"/>
              <a:ext cx="2264548" cy="1273808"/>
            </a:xfrm>
            <a:prstGeom prst="rect">
              <a:avLst/>
            </a:prstGeom>
          </p:spPr>
        </p:pic>
        <p:pic>
          <p:nvPicPr>
            <p:cNvPr id="9" name="Picture 8">
              <a:extLst>
                <a:ext uri="{FF2B5EF4-FFF2-40B4-BE49-F238E27FC236}">
                  <a16:creationId xmlns:a16="http://schemas.microsoft.com/office/drawing/2014/main" id="{5585F5B7-48B9-7FEC-1E2B-7BDD93704F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6" t="44756" b="4711"/>
            <a:stretch/>
          </p:blipFill>
          <p:spPr>
            <a:xfrm rot="5400000">
              <a:off x="8065428" y="4983470"/>
              <a:ext cx="1273810" cy="411322"/>
            </a:xfrm>
            <a:prstGeom prst="rect">
              <a:avLst/>
            </a:prstGeom>
          </p:spPr>
        </p:pic>
        <p:pic>
          <p:nvPicPr>
            <p:cNvPr id="11" name="Picture 10">
              <a:extLst>
                <a:ext uri="{FF2B5EF4-FFF2-40B4-BE49-F238E27FC236}">
                  <a16:creationId xmlns:a16="http://schemas.microsoft.com/office/drawing/2014/main" id="{357D0629-BC8C-DE61-880D-B4DD4C0CFF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6" r="1774" b="53653"/>
            <a:stretch/>
          </p:blipFill>
          <p:spPr>
            <a:xfrm rot="5400000">
              <a:off x="5394301" y="4996836"/>
              <a:ext cx="1273810" cy="384587"/>
            </a:xfrm>
            <a:prstGeom prst="rect">
              <a:avLst/>
            </a:prstGeom>
          </p:spPr>
        </p:pic>
      </p:grpSp>
      <p:pic>
        <p:nvPicPr>
          <p:cNvPr id="14" name="Picture 13">
            <a:extLst>
              <a:ext uri="{FF2B5EF4-FFF2-40B4-BE49-F238E27FC236}">
                <a16:creationId xmlns:a16="http://schemas.microsoft.com/office/drawing/2014/main" id="{0858F023-887B-F88D-4DAE-2F677B240F80}"/>
              </a:ext>
            </a:extLst>
          </p:cNvPr>
          <p:cNvPicPr>
            <a:picLocks noChangeAspect="1"/>
          </p:cNvPicPr>
          <p:nvPr/>
        </p:nvPicPr>
        <p:blipFill>
          <a:blip r:embed="rId7"/>
          <a:stretch>
            <a:fillRect/>
          </a:stretch>
        </p:blipFill>
        <p:spPr>
          <a:xfrm>
            <a:off x="2069566" y="983201"/>
            <a:ext cx="4276005" cy="1921364"/>
          </a:xfrm>
          <a:prstGeom prst="rect">
            <a:avLst/>
          </a:prstGeom>
        </p:spPr>
      </p:pic>
    </p:spTree>
    <p:extLst>
      <p:ext uri="{BB962C8B-B14F-4D97-AF65-F5344CB8AC3E}">
        <p14:creationId xmlns:p14="http://schemas.microsoft.com/office/powerpoint/2010/main" val="168258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11">
            <a:extLst>
              <a:ext uri="{FF2B5EF4-FFF2-40B4-BE49-F238E27FC236}">
                <a16:creationId xmlns:a16="http://schemas.microsoft.com/office/drawing/2014/main" id="{3914B1E2-7E3A-5569-D823-1CA8BEFA8225}"/>
              </a:ext>
            </a:extLst>
          </p:cNvPr>
          <p:cNvSpPr/>
          <p:nvPr/>
        </p:nvSpPr>
        <p:spPr>
          <a:xfrm>
            <a:off x="0" y="0"/>
            <a:ext cx="11219727" cy="6858000"/>
          </a:xfrm>
          <a:prstGeom prst="rect">
            <a:avLst/>
          </a:prstGeom>
          <a:solidFill>
            <a:schemeClr val="tx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pic>
        <p:nvPicPr>
          <p:cNvPr id="4" name="Picture Placeholder 7" descr="A group of people sitting at desks in front of a large screen&#10;&#10;Description automatically generated">
            <a:extLst>
              <a:ext uri="{FF2B5EF4-FFF2-40B4-BE49-F238E27FC236}">
                <a16:creationId xmlns:a16="http://schemas.microsoft.com/office/drawing/2014/main" id="{C901118C-850E-73DE-5C58-B3A68F3F9002}"/>
              </a:ext>
            </a:extLst>
          </p:cNvPr>
          <p:cNvPicPr>
            <a:picLocks noChangeAspect="1"/>
          </p:cNvPicPr>
          <p:nvPr/>
        </p:nvPicPr>
        <p:blipFill>
          <a:blip r:embed="rId2"/>
          <a:srcRect l="17833" r="21033" b="-3"/>
          <a:stretch>
            <a:fillRect/>
          </a:stretch>
        </p:blipFill>
        <p:spPr>
          <a:xfrm>
            <a:off x="8796759" y="70945"/>
            <a:ext cx="3299163" cy="6716110"/>
          </a:xfrm>
          <a:prstGeom prst="rect">
            <a:avLst/>
          </a:prstGeom>
          <a:noFill/>
        </p:spPr>
      </p:pic>
      <p:sp>
        <p:nvSpPr>
          <p:cNvPr id="6" name="Tittel 1">
            <a:extLst>
              <a:ext uri="{FF2B5EF4-FFF2-40B4-BE49-F238E27FC236}">
                <a16:creationId xmlns:a16="http://schemas.microsoft.com/office/drawing/2014/main" id="{1D0591CC-E972-2D65-34A7-CA4232BB413D}"/>
              </a:ext>
            </a:extLst>
          </p:cNvPr>
          <p:cNvSpPr txBox="1">
            <a:spLocks/>
          </p:cNvSpPr>
          <p:nvPr/>
        </p:nvSpPr>
        <p:spPr>
          <a:xfrm>
            <a:off x="972273" y="362435"/>
            <a:ext cx="8530542" cy="72487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en-US" sz="2000" noProof="0" dirty="0">
                <a:solidFill>
                  <a:schemeClr val="tx2">
                    <a:lumMod val="75000"/>
                    <a:lumOff val="25000"/>
                  </a:schemeClr>
                </a:solidFill>
              </a:rPr>
              <a:t>PSOA – Power System Operation and Analysis</a:t>
            </a:r>
          </a:p>
        </p:txBody>
      </p:sp>
      <p:sp>
        <p:nvSpPr>
          <p:cNvPr id="16" name="Content Placeholder 3">
            <a:extLst>
              <a:ext uri="{FF2B5EF4-FFF2-40B4-BE49-F238E27FC236}">
                <a16:creationId xmlns:a16="http://schemas.microsoft.com/office/drawing/2014/main" id="{C0D4361F-DB85-F889-8CFF-B745A323F5FE}"/>
              </a:ext>
            </a:extLst>
          </p:cNvPr>
          <p:cNvSpPr txBox="1">
            <a:spLocks/>
          </p:cNvSpPr>
          <p:nvPr/>
        </p:nvSpPr>
        <p:spPr>
          <a:xfrm>
            <a:off x="322204" y="1087308"/>
            <a:ext cx="8729200" cy="5021638"/>
          </a:xfrm>
        </p:spPr>
        <p:txBody>
          <a:bodyPr>
            <a:normAutofit fontScale="70000" lnSpcReduction="20000"/>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US" b="1" dirty="0">
                <a:solidFill>
                  <a:srgbClr val="002060"/>
                </a:solidFill>
                <a:latin typeface="+mn-lt"/>
                <a:cs typeface="Arial" panose="020B0604020202020204" pitchFamily="34" charset="0"/>
              </a:rPr>
              <a:t>Analytical and computational methods/tools for power system operation and analysis in steady-state, transient and dynamic conditions</a:t>
            </a:r>
          </a:p>
          <a:p>
            <a:pPr marL="0" indent="0">
              <a:buFont typeface="Arial"/>
              <a:buNone/>
            </a:pPr>
            <a:endParaRPr lang="en-US" b="1" dirty="0">
              <a:solidFill>
                <a:srgbClr val="002060"/>
              </a:solidFill>
              <a:latin typeface="+mn-lt"/>
              <a:cs typeface="Arial" panose="020B0604020202020204" pitchFamily="34" charset="0"/>
            </a:endParaRPr>
          </a:p>
          <a:p>
            <a:pPr marL="214313" indent="-214313">
              <a:spcAft>
                <a:spcPts val="600"/>
              </a:spcAft>
            </a:pPr>
            <a:r>
              <a:rPr lang="en-US" b="1" dirty="0">
                <a:solidFill>
                  <a:schemeClr val="tx1">
                    <a:lumMod val="65000"/>
                    <a:lumOff val="35000"/>
                  </a:schemeClr>
                </a:solidFill>
                <a:latin typeface="+mn-lt"/>
                <a:cs typeface="Arial" panose="020B0604020202020204" pitchFamily="34" charset="0"/>
              </a:rPr>
              <a:t>Reliability and risk-based planning and operation</a:t>
            </a:r>
          </a:p>
          <a:p>
            <a:pPr marL="214313" indent="-214313">
              <a:spcAft>
                <a:spcPts val="600"/>
              </a:spcAft>
            </a:pPr>
            <a:r>
              <a:rPr lang="en-US" b="1" dirty="0">
                <a:solidFill>
                  <a:schemeClr val="tx1">
                    <a:lumMod val="65000"/>
                    <a:lumOff val="35000"/>
                  </a:schemeClr>
                </a:solidFill>
                <a:latin typeface="+mn-lt"/>
                <a:cs typeface="Arial" panose="020B0604020202020204" pitchFamily="34" charset="0"/>
              </a:rPr>
              <a:t>Flexibility for resilience</a:t>
            </a:r>
          </a:p>
          <a:p>
            <a:pPr marL="214313" indent="-214313">
              <a:spcAft>
                <a:spcPts val="600"/>
              </a:spcAft>
            </a:pPr>
            <a:r>
              <a:rPr lang="en-US" sz="3100" b="1" dirty="0">
                <a:solidFill>
                  <a:schemeClr val="tx1">
                    <a:lumMod val="65000"/>
                    <a:lumOff val="35000"/>
                  </a:schemeClr>
                </a:solidFill>
                <a:latin typeface="+mn-lt"/>
                <a:cs typeface="Arial" panose="020B0604020202020204" pitchFamily="34" charset="0"/>
              </a:rPr>
              <a:t>Power system dynamics with inverter-based resources</a:t>
            </a:r>
          </a:p>
          <a:p>
            <a:pPr marL="214313" indent="-214313">
              <a:spcAft>
                <a:spcPts val="600"/>
              </a:spcAft>
            </a:pPr>
            <a:r>
              <a:rPr lang="en-US" b="1" dirty="0">
                <a:solidFill>
                  <a:schemeClr val="accent2">
                    <a:lumMod val="75000"/>
                  </a:schemeClr>
                </a:solidFill>
                <a:latin typeface="+mn-lt"/>
                <a:cs typeface="Arial" panose="020B0604020202020204" pitchFamily="34" charset="0"/>
              </a:rPr>
              <a:t>Wide area monitoring and control, application of PMUs</a:t>
            </a:r>
          </a:p>
          <a:p>
            <a:pPr marL="214313" indent="-214313">
              <a:spcAft>
                <a:spcPts val="600"/>
              </a:spcAft>
            </a:pPr>
            <a:r>
              <a:rPr lang="en-US" b="1" dirty="0">
                <a:solidFill>
                  <a:schemeClr val="accent2">
                    <a:lumMod val="75000"/>
                  </a:schemeClr>
                </a:solidFill>
                <a:latin typeface="+mn-lt"/>
                <a:cs typeface="Arial" panose="020B0604020202020204" pitchFamily="34" charset="0"/>
              </a:rPr>
              <a:t>Digital power system protection, </a:t>
            </a:r>
            <a:r>
              <a:rPr lang="en-US" sz="3100" b="1" dirty="0">
                <a:solidFill>
                  <a:schemeClr val="accent2">
                    <a:lumMod val="75000"/>
                  </a:schemeClr>
                </a:solidFill>
                <a:latin typeface="+mn-lt"/>
                <a:cs typeface="Arial" panose="020B0604020202020204" pitchFamily="34" charset="0"/>
              </a:rPr>
              <a:t>control and cybersecurity</a:t>
            </a:r>
            <a:endParaRPr lang="nb-NO" sz="3100" b="1" dirty="0">
              <a:solidFill>
                <a:schemeClr val="accent2">
                  <a:lumMod val="75000"/>
                </a:schemeClr>
              </a:solidFill>
              <a:latin typeface="+mn-lt"/>
              <a:cs typeface="Arial" panose="020B0604020202020204" pitchFamily="34" charset="0"/>
            </a:endParaRPr>
          </a:p>
          <a:p>
            <a:pPr marL="214313" indent="-214313">
              <a:spcAft>
                <a:spcPts val="600"/>
              </a:spcAft>
            </a:pPr>
            <a:r>
              <a:rPr lang="en-US" sz="3100" b="1" dirty="0">
                <a:solidFill>
                  <a:schemeClr val="accent2">
                    <a:lumMod val="75000"/>
                  </a:schemeClr>
                </a:solidFill>
                <a:latin typeface="+mn-lt"/>
                <a:cs typeface="Arial" panose="020B0604020202020204" pitchFamily="34" charset="0"/>
              </a:rPr>
              <a:t>Control schemes to enhance power transmission </a:t>
            </a:r>
            <a:r>
              <a:rPr lang="en-US" b="1" dirty="0">
                <a:solidFill>
                  <a:schemeClr val="accent2">
                    <a:lumMod val="75000"/>
                  </a:schemeClr>
                </a:solidFill>
                <a:latin typeface="+mn-lt"/>
                <a:cs typeface="Arial" panose="020B0604020202020204" pitchFamily="34" charset="0"/>
              </a:rPr>
              <a:t>capabilities</a:t>
            </a:r>
          </a:p>
          <a:p>
            <a:pPr marL="214313" indent="-214313">
              <a:spcAft>
                <a:spcPts val="600"/>
              </a:spcAft>
            </a:pPr>
            <a:r>
              <a:rPr lang="en-US" b="1" dirty="0">
                <a:solidFill>
                  <a:schemeClr val="accent3">
                    <a:lumMod val="50000"/>
                  </a:schemeClr>
                </a:solidFill>
                <a:latin typeface="+mn-lt"/>
                <a:cs typeface="Arial" panose="020B0604020202020204" pitchFamily="34" charset="0"/>
              </a:rPr>
              <a:t>Active distribution system planning and operation </a:t>
            </a:r>
          </a:p>
          <a:p>
            <a:pPr marL="214313" indent="-214313">
              <a:spcAft>
                <a:spcPts val="600"/>
              </a:spcAft>
            </a:pPr>
            <a:r>
              <a:rPr lang="en-US" b="1" dirty="0">
                <a:solidFill>
                  <a:schemeClr val="accent3">
                    <a:lumMod val="50000"/>
                  </a:schemeClr>
                </a:solidFill>
                <a:latin typeface="+mn-lt"/>
                <a:cs typeface="Arial" panose="020B0604020202020204" pitchFamily="34" charset="0"/>
              </a:rPr>
              <a:t>Grid integration of renewable energy, control of offshore HVDC </a:t>
            </a:r>
          </a:p>
          <a:p>
            <a:pPr marL="214313" indent="-214313">
              <a:spcAft>
                <a:spcPts val="600"/>
              </a:spcAft>
            </a:pPr>
            <a:r>
              <a:rPr lang="en-US" b="1" dirty="0">
                <a:solidFill>
                  <a:schemeClr val="accent3">
                    <a:lumMod val="50000"/>
                  </a:schemeClr>
                </a:solidFill>
                <a:latin typeface="+mn-lt"/>
                <a:cs typeface="Arial" panose="020B0604020202020204" pitchFamily="34" charset="0"/>
              </a:rPr>
              <a:t>Design, analysis and integration of microgrids</a:t>
            </a:r>
          </a:p>
          <a:p>
            <a:pPr marL="214313"/>
            <a:endParaRPr lang="nb-NO" b="1" dirty="0">
              <a:solidFill>
                <a:srgbClr val="002060"/>
              </a:solidFill>
              <a:latin typeface="+mn-lt"/>
              <a:cs typeface="Arial" panose="020B0604020202020204" pitchFamily="34" charset="0"/>
            </a:endParaRPr>
          </a:p>
        </p:txBody>
      </p:sp>
      <p:pic>
        <p:nvPicPr>
          <p:cNvPr id="24" name="Picture 23">
            <a:extLst>
              <a:ext uri="{FF2B5EF4-FFF2-40B4-BE49-F238E27FC236}">
                <a16:creationId xmlns:a16="http://schemas.microsoft.com/office/drawing/2014/main" id="{579CFA39-F237-FF37-719D-2679A57FDF18}"/>
              </a:ext>
            </a:extLst>
          </p:cNvPr>
          <p:cNvPicPr>
            <a:picLocks noChangeAspect="1"/>
          </p:cNvPicPr>
          <p:nvPr/>
        </p:nvPicPr>
        <p:blipFill>
          <a:blip r:embed="rId3"/>
          <a:stretch>
            <a:fillRect/>
          </a:stretch>
        </p:blipFill>
        <p:spPr>
          <a:xfrm>
            <a:off x="96079" y="5995685"/>
            <a:ext cx="1760946" cy="876071"/>
          </a:xfrm>
          <a:prstGeom prst="rect">
            <a:avLst/>
          </a:prstGeom>
        </p:spPr>
      </p:pic>
    </p:spTree>
    <p:extLst>
      <p:ext uri="{BB962C8B-B14F-4D97-AF65-F5344CB8AC3E}">
        <p14:creationId xmlns:p14="http://schemas.microsoft.com/office/powerpoint/2010/main" val="2757339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EEA8B-BA28-A97C-96FA-4AB556151C03}"/>
              </a:ext>
            </a:extLst>
          </p:cNvPr>
          <p:cNvSpPr/>
          <p:nvPr/>
        </p:nvSpPr>
        <p:spPr>
          <a:xfrm>
            <a:off x="0" y="6294472"/>
            <a:ext cx="12192000" cy="5635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TextBox 10">
            <a:extLst>
              <a:ext uri="{FF2B5EF4-FFF2-40B4-BE49-F238E27FC236}">
                <a16:creationId xmlns:a16="http://schemas.microsoft.com/office/drawing/2014/main" id="{5008BD0A-849C-25EC-23AE-DD3D733188F9}"/>
              </a:ext>
            </a:extLst>
          </p:cNvPr>
          <p:cNvSpPr txBox="1"/>
          <p:nvPr/>
        </p:nvSpPr>
        <p:spPr>
          <a:xfrm rot="16200000">
            <a:off x="-2939109" y="3013502"/>
            <a:ext cx="6858001" cy="830997"/>
          </a:xfrm>
          <a:prstGeom prst="rect">
            <a:avLst/>
          </a:prstGeom>
          <a:noFill/>
        </p:spPr>
        <p:txBody>
          <a:bodyPr wrap="square" rtlCol="0">
            <a:spAutoFit/>
          </a:bodyPr>
          <a:lstStyle/>
          <a:p>
            <a:pPr algn="ctr"/>
            <a:r>
              <a:rPr lang="en-GB" sz="4800" b="1" dirty="0"/>
              <a:t>Our study programs</a:t>
            </a:r>
          </a:p>
        </p:txBody>
      </p:sp>
      <p:grpSp>
        <p:nvGrpSpPr>
          <p:cNvPr id="3" name="Group 2">
            <a:extLst>
              <a:ext uri="{FF2B5EF4-FFF2-40B4-BE49-F238E27FC236}">
                <a16:creationId xmlns:a16="http://schemas.microsoft.com/office/drawing/2014/main" id="{D5886FED-A69D-2AF8-2AD1-5B3396035248}"/>
              </a:ext>
            </a:extLst>
          </p:cNvPr>
          <p:cNvGrpSpPr/>
          <p:nvPr/>
        </p:nvGrpSpPr>
        <p:grpSpPr>
          <a:xfrm>
            <a:off x="1028713" y="196432"/>
            <a:ext cx="11029900" cy="6574876"/>
            <a:chOff x="1327092" y="164430"/>
            <a:chExt cx="10283660" cy="6130045"/>
          </a:xfrm>
        </p:grpSpPr>
        <p:grpSp>
          <p:nvGrpSpPr>
            <p:cNvPr id="10" name="Group 9">
              <a:extLst>
                <a:ext uri="{FF2B5EF4-FFF2-40B4-BE49-F238E27FC236}">
                  <a16:creationId xmlns:a16="http://schemas.microsoft.com/office/drawing/2014/main" id="{544BEB54-CDB7-A81D-D6E0-22F4CD3656B8}"/>
                </a:ext>
              </a:extLst>
            </p:cNvPr>
            <p:cNvGrpSpPr/>
            <p:nvPr/>
          </p:nvGrpSpPr>
          <p:grpSpPr>
            <a:xfrm>
              <a:off x="1327092" y="164430"/>
              <a:ext cx="10283660" cy="6130045"/>
              <a:chOff x="954953" y="636806"/>
              <a:chExt cx="8190613" cy="5487548"/>
            </a:xfrm>
          </p:grpSpPr>
          <p:sp>
            <p:nvSpPr>
              <p:cNvPr id="9" name="Rectangle 8">
                <a:extLst>
                  <a:ext uri="{FF2B5EF4-FFF2-40B4-BE49-F238E27FC236}">
                    <a16:creationId xmlns:a16="http://schemas.microsoft.com/office/drawing/2014/main" id="{99D04856-E44F-2BC7-6EB2-E59FB1BC29A6}"/>
                  </a:ext>
                </a:extLst>
              </p:cNvPr>
              <p:cNvSpPr/>
              <p:nvPr/>
            </p:nvSpPr>
            <p:spPr>
              <a:xfrm>
                <a:off x="954953" y="636806"/>
                <a:ext cx="8190613" cy="1265274"/>
              </a:xfrm>
              <a:prstGeom prst="rect">
                <a:avLst/>
              </a:prstGeom>
              <a:solidFill>
                <a:srgbClr val="E1EFFF"/>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Rectangle 3">
                <a:extLst>
                  <a:ext uri="{FF2B5EF4-FFF2-40B4-BE49-F238E27FC236}">
                    <a16:creationId xmlns:a16="http://schemas.microsoft.com/office/drawing/2014/main" id="{CF94A0B5-C9D9-CDC4-AE34-E1CD7E88124B}"/>
                  </a:ext>
                </a:extLst>
              </p:cNvPr>
              <p:cNvSpPr/>
              <p:nvPr/>
            </p:nvSpPr>
            <p:spPr>
              <a:xfrm>
                <a:off x="954953" y="1977656"/>
                <a:ext cx="2669153" cy="4146696"/>
              </a:xfrm>
              <a:prstGeom prst="rect">
                <a:avLst/>
              </a:prstGeom>
              <a:solidFill>
                <a:srgbClr val="DDFFDD"/>
              </a:solidFill>
              <a:ln>
                <a:solidFill>
                  <a:srgbClr val="47850F"/>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Rectangle 4">
                <a:extLst>
                  <a:ext uri="{FF2B5EF4-FFF2-40B4-BE49-F238E27FC236}">
                    <a16:creationId xmlns:a16="http://schemas.microsoft.com/office/drawing/2014/main" id="{B6F57FF2-14F2-AF35-06AD-54FF920A16E9}"/>
                  </a:ext>
                </a:extLst>
              </p:cNvPr>
              <p:cNvSpPr/>
              <p:nvPr/>
            </p:nvSpPr>
            <p:spPr>
              <a:xfrm>
                <a:off x="3715683" y="3430150"/>
                <a:ext cx="2669153" cy="2694204"/>
              </a:xfrm>
              <a:prstGeom prst="rect">
                <a:avLst/>
              </a:prstGeom>
              <a:solidFill>
                <a:srgbClr val="ECECEC"/>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Rectangle 6">
                <a:extLst>
                  <a:ext uri="{FF2B5EF4-FFF2-40B4-BE49-F238E27FC236}">
                    <a16:creationId xmlns:a16="http://schemas.microsoft.com/office/drawing/2014/main" id="{EA6B6FD3-E3D1-C352-AEA5-1F3F207DFD3E}"/>
                  </a:ext>
                </a:extLst>
              </p:cNvPr>
              <p:cNvSpPr/>
              <p:nvPr/>
            </p:nvSpPr>
            <p:spPr>
              <a:xfrm>
                <a:off x="3715683" y="1977656"/>
                <a:ext cx="5429883" cy="1376917"/>
              </a:xfrm>
              <a:prstGeom prst="rect">
                <a:avLst/>
              </a:prstGeom>
              <a:solidFill>
                <a:srgbClr val="FCEAF6"/>
              </a:solid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Rectangle 7">
                <a:extLst>
                  <a:ext uri="{FF2B5EF4-FFF2-40B4-BE49-F238E27FC236}">
                    <a16:creationId xmlns:a16="http://schemas.microsoft.com/office/drawing/2014/main" id="{42509D2D-5056-30E5-B6D5-D5EC30F039F6}"/>
                  </a:ext>
                </a:extLst>
              </p:cNvPr>
              <p:cNvSpPr/>
              <p:nvPr/>
            </p:nvSpPr>
            <p:spPr>
              <a:xfrm>
                <a:off x="6476413" y="3430148"/>
                <a:ext cx="2669153" cy="2694204"/>
              </a:xfrm>
              <a:prstGeom prst="rect">
                <a:avLst/>
              </a:prstGeom>
              <a:solidFill>
                <a:srgbClr val="ECECEC"/>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12" name="Picture 8" descr="Hva lærer jeg - Energi og miljø - masterstudium (5-årig) - NTNU">
              <a:extLst>
                <a:ext uri="{FF2B5EF4-FFF2-40B4-BE49-F238E27FC236}">
                  <a16:creationId xmlns:a16="http://schemas.microsoft.com/office/drawing/2014/main" id="{0A8C64FD-6B35-E7DC-58AF-C7E4F67980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94" r="33848"/>
            <a:stretch/>
          </p:blipFill>
          <p:spPr bwMode="auto">
            <a:xfrm>
              <a:off x="1455671" y="3781601"/>
              <a:ext cx="3094075" cy="24163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D77EF30-7503-30CB-3ED7-F0A2F86BB908}"/>
                </a:ext>
              </a:extLst>
            </p:cNvPr>
            <p:cNvSpPr txBox="1"/>
            <p:nvPr/>
          </p:nvSpPr>
          <p:spPr>
            <a:xfrm>
              <a:off x="1584251" y="1977656"/>
              <a:ext cx="2742529" cy="659993"/>
            </a:xfrm>
            <a:prstGeom prst="rect">
              <a:avLst/>
            </a:prstGeom>
            <a:noFill/>
            <a:ln>
              <a:noFill/>
            </a:ln>
          </p:spPr>
          <p:txBody>
            <a:bodyPr wrap="square" rtlCol="0">
              <a:spAutoFit/>
            </a:bodyPr>
            <a:lstStyle/>
            <a:p>
              <a:r>
                <a:rPr lang="en-GB" sz="2000" b="1" dirty="0">
                  <a:solidFill>
                    <a:srgbClr val="3F750D"/>
                  </a:solidFill>
                </a:rPr>
                <a:t>MSc Energy &amp; Environment (5 years)</a:t>
              </a:r>
            </a:p>
          </p:txBody>
        </p:sp>
        <p:pic>
          <p:nvPicPr>
            <p:cNvPr id="19" name="Picture 2" descr="Researchers experimenting. Photo: Geir Mogen">
              <a:extLst>
                <a:ext uri="{FF2B5EF4-FFF2-40B4-BE49-F238E27FC236}">
                  <a16:creationId xmlns:a16="http://schemas.microsoft.com/office/drawing/2014/main" id="{24A704BD-4BEB-1DD6-2DF0-4F64ADB851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681"/>
            <a:stretch/>
          </p:blipFill>
          <p:spPr bwMode="auto">
            <a:xfrm>
              <a:off x="8801298" y="246542"/>
              <a:ext cx="2703124" cy="12491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1932AA6-16AA-0BF0-E86A-EA8B03B2112A}"/>
                </a:ext>
              </a:extLst>
            </p:cNvPr>
            <p:cNvPicPr>
              <a:picLocks noChangeAspect="1"/>
            </p:cNvPicPr>
            <p:nvPr/>
          </p:nvPicPr>
          <p:blipFill rotWithShape="1">
            <a:blip r:embed="rId4"/>
            <a:srcRect l="3391" t="-279" r="4772" b="3668"/>
            <a:stretch/>
          </p:blipFill>
          <p:spPr>
            <a:xfrm>
              <a:off x="8456219" y="4268438"/>
              <a:ext cx="2957831" cy="1922007"/>
            </a:xfrm>
            <a:prstGeom prst="rect">
              <a:avLst/>
            </a:prstGeom>
          </p:spPr>
        </p:pic>
        <p:sp>
          <p:nvSpPr>
            <p:cNvPr id="21" name="TextBox 20">
              <a:extLst>
                <a:ext uri="{FF2B5EF4-FFF2-40B4-BE49-F238E27FC236}">
                  <a16:creationId xmlns:a16="http://schemas.microsoft.com/office/drawing/2014/main" id="{73D28003-5C1A-9432-6B70-EBB1FFC7A901}"/>
                </a:ext>
              </a:extLst>
            </p:cNvPr>
            <p:cNvSpPr txBox="1"/>
            <p:nvPr/>
          </p:nvSpPr>
          <p:spPr>
            <a:xfrm>
              <a:off x="8410347" y="3418027"/>
              <a:ext cx="3094075" cy="659993"/>
            </a:xfrm>
            <a:prstGeom prst="rect">
              <a:avLst/>
            </a:prstGeom>
            <a:noFill/>
          </p:spPr>
          <p:txBody>
            <a:bodyPr wrap="square" rtlCol="0">
              <a:spAutoFit/>
            </a:bodyPr>
            <a:lstStyle/>
            <a:p>
              <a:r>
                <a:rPr lang="en-GB" sz="2000" b="1" dirty="0"/>
                <a:t>BSc Electrical Eng. </a:t>
              </a:r>
            </a:p>
            <a:p>
              <a:r>
                <a:rPr lang="en-GB" sz="2000" b="1" dirty="0"/>
                <a:t>(3 years)</a:t>
              </a:r>
            </a:p>
          </p:txBody>
        </p:sp>
        <p:sp>
          <p:nvSpPr>
            <p:cNvPr id="22" name="TextBox 21">
              <a:extLst>
                <a:ext uri="{FF2B5EF4-FFF2-40B4-BE49-F238E27FC236}">
                  <a16:creationId xmlns:a16="http://schemas.microsoft.com/office/drawing/2014/main" id="{7F520A23-5112-9421-E022-8996E84D9C0D}"/>
                </a:ext>
              </a:extLst>
            </p:cNvPr>
            <p:cNvSpPr txBox="1"/>
            <p:nvPr/>
          </p:nvSpPr>
          <p:spPr>
            <a:xfrm>
              <a:off x="5036863" y="3418027"/>
              <a:ext cx="3094075" cy="659993"/>
            </a:xfrm>
            <a:prstGeom prst="rect">
              <a:avLst/>
            </a:prstGeom>
            <a:noFill/>
          </p:spPr>
          <p:txBody>
            <a:bodyPr wrap="square" rtlCol="0">
              <a:spAutoFit/>
            </a:bodyPr>
            <a:lstStyle/>
            <a:p>
              <a:r>
                <a:rPr lang="en-GB" sz="2000" b="1" dirty="0"/>
                <a:t>BSc Electrification and digitalisation (3 years)</a:t>
              </a:r>
            </a:p>
          </p:txBody>
        </p:sp>
        <p:pic>
          <p:nvPicPr>
            <p:cNvPr id="23" name="Picture 22">
              <a:extLst>
                <a:ext uri="{FF2B5EF4-FFF2-40B4-BE49-F238E27FC236}">
                  <a16:creationId xmlns:a16="http://schemas.microsoft.com/office/drawing/2014/main" id="{8B56248A-CFC5-4E2E-B6F0-E5F2AD9DC8F4}"/>
                </a:ext>
              </a:extLst>
            </p:cNvPr>
            <p:cNvPicPr>
              <a:picLocks noChangeAspect="1"/>
            </p:cNvPicPr>
            <p:nvPr/>
          </p:nvPicPr>
          <p:blipFill rotWithShape="1">
            <a:blip r:embed="rId5"/>
            <a:srcRect t="12173" r="14235"/>
            <a:stretch/>
          </p:blipFill>
          <p:spPr>
            <a:xfrm>
              <a:off x="4925826" y="4268440"/>
              <a:ext cx="3136990" cy="1931768"/>
            </a:xfrm>
            <a:prstGeom prst="rect">
              <a:avLst/>
            </a:prstGeom>
          </p:spPr>
        </p:pic>
        <p:sp>
          <p:nvSpPr>
            <p:cNvPr id="24" name="TextBox 23">
              <a:extLst>
                <a:ext uri="{FF2B5EF4-FFF2-40B4-BE49-F238E27FC236}">
                  <a16:creationId xmlns:a16="http://schemas.microsoft.com/office/drawing/2014/main" id="{36D3CB93-456D-A84E-9B04-828F748D7DC3}"/>
                </a:ext>
              </a:extLst>
            </p:cNvPr>
            <p:cNvSpPr txBox="1"/>
            <p:nvPr/>
          </p:nvSpPr>
          <p:spPr>
            <a:xfrm>
              <a:off x="1584251" y="696415"/>
              <a:ext cx="5892417" cy="373040"/>
            </a:xfrm>
            <a:prstGeom prst="rect">
              <a:avLst/>
            </a:prstGeom>
            <a:noFill/>
          </p:spPr>
          <p:txBody>
            <a:bodyPr wrap="square" rtlCol="0">
              <a:spAutoFit/>
            </a:bodyPr>
            <a:lstStyle/>
            <a:p>
              <a:r>
                <a:rPr lang="en-GB" sz="2000" b="1" dirty="0">
                  <a:solidFill>
                    <a:schemeClr val="tx2"/>
                  </a:solidFill>
                </a:rPr>
                <a:t>PhD Electric Power Engineering (3 or 4 years)</a:t>
              </a:r>
            </a:p>
          </p:txBody>
        </p:sp>
        <p:sp>
          <p:nvSpPr>
            <p:cNvPr id="25" name="TextBox 24">
              <a:extLst>
                <a:ext uri="{FF2B5EF4-FFF2-40B4-BE49-F238E27FC236}">
                  <a16:creationId xmlns:a16="http://schemas.microsoft.com/office/drawing/2014/main" id="{B2FF5CD8-D0EB-337E-A577-BCEEF879F251}"/>
                </a:ext>
              </a:extLst>
            </p:cNvPr>
            <p:cNvSpPr txBox="1"/>
            <p:nvPr/>
          </p:nvSpPr>
          <p:spPr>
            <a:xfrm>
              <a:off x="5036863" y="2087311"/>
              <a:ext cx="3222655" cy="659993"/>
            </a:xfrm>
            <a:prstGeom prst="rect">
              <a:avLst/>
            </a:prstGeom>
            <a:noFill/>
          </p:spPr>
          <p:txBody>
            <a:bodyPr wrap="square" rtlCol="0">
              <a:spAutoFit/>
            </a:bodyPr>
            <a:lstStyle/>
            <a:p>
              <a:r>
                <a:rPr lang="en-GB" sz="2000" b="1" dirty="0">
                  <a:solidFill>
                    <a:srgbClr val="A40000"/>
                  </a:solidFill>
                </a:rPr>
                <a:t>MSc Electric Power Eng. </a:t>
              </a:r>
            </a:p>
            <a:p>
              <a:r>
                <a:rPr lang="en-GB" sz="2000" b="1" dirty="0">
                  <a:solidFill>
                    <a:srgbClr val="A40000"/>
                  </a:solidFill>
                </a:rPr>
                <a:t>(2 years)</a:t>
              </a:r>
            </a:p>
          </p:txBody>
        </p:sp>
        <p:pic>
          <p:nvPicPr>
            <p:cNvPr id="27" name="Picture 26" descr="A person and person looking at a machine&#10;&#10;Description automatically generated">
              <a:extLst>
                <a:ext uri="{FF2B5EF4-FFF2-40B4-BE49-F238E27FC236}">
                  <a16:creationId xmlns:a16="http://schemas.microsoft.com/office/drawing/2014/main" id="{A8015B69-5746-0CC1-8635-CFFE9A565971}"/>
                </a:ext>
              </a:extLst>
            </p:cNvPr>
            <p:cNvPicPr>
              <a:picLocks noChangeAspect="1"/>
            </p:cNvPicPr>
            <p:nvPr/>
          </p:nvPicPr>
          <p:blipFill rotWithShape="1">
            <a:blip r:embed="rId6">
              <a:extLst>
                <a:ext uri="{28A0092B-C50C-407E-A947-70E740481C1C}">
                  <a14:useLocalDpi xmlns:a14="http://schemas.microsoft.com/office/drawing/2010/main" val="0"/>
                </a:ext>
              </a:extLst>
            </a:blip>
            <a:srcRect t="10717" b="17530"/>
            <a:stretch/>
          </p:blipFill>
          <p:spPr>
            <a:xfrm>
              <a:off x="8801298" y="1801237"/>
              <a:ext cx="2703124" cy="1292838"/>
            </a:xfrm>
            <a:prstGeom prst="rect">
              <a:avLst/>
            </a:prstGeom>
          </p:spPr>
        </p:pic>
      </p:grpSp>
    </p:spTree>
    <p:extLst>
      <p:ext uri="{BB962C8B-B14F-4D97-AF65-F5344CB8AC3E}">
        <p14:creationId xmlns:p14="http://schemas.microsoft.com/office/powerpoint/2010/main" val="1382894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orking on a machine&#10;&#10;Description automatically generated">
            <a:extLst>
              <a:ext uri="{FF2B5EF4-FFF2-40B4-BE49-F238E27FC236}">
                <a16:creationId xmlns:a16="http://schemas.microsoft.com/office/drawing/2014/main" id="{0FA1C6E3-C787-7DE0-4826-1AEE00E38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48" y="-1352495"/>
            <a:ext cx="12318748" cy="8210495"/>
          </a:xfrm>
          <a:prstGeom prst="rect">
            <a:avLst/>
          </a:prstGeom>
        </p:spPr>
      </p:pic>
      <p:sp>
        <p:nvSpPr>
          <p:cNvPr id="8" name="Title 2">
            <a:extLst>
              <a:ext uri="{FF2B5EF4-FFF2-40B4-BE49-F238E27FC236}">
                <a16:creationId xmlns:a16="http://schemas.microsoft.com/office/drawing/2014/main" id="{783D8755-C414-4E4D-9CCC-4A2C2B6C85C8}"/>
              </a:ext>
            </a:extLst>
          </p:cNvPr>
          <p:cNvSpPr>
            <a:spLocks noGrp="1"/>
          </p:cNvSpPr>
          <p:nvPr>
            <p:ph type="ctrTitle"/>
          </p:nvPr>
        </p:nvSpPr>
        <p:spPr>
          <a:xfrm>
            <a:off x="-1" y="5690281"/>
            <a:ext cx="12191999" cy="830997"/>
          </a:xfrm>
        </p:spPr>
        <p:txBody>
          <a:bodyPr/>
          <a:lstStyle/>
          <a:p>
            <a:r>
              <a:rPr lang="en-US" dirty="0"/>
              <a:t>Laboratories</a:t>
            </a:r>
          </a:p>
        </p:txBody>
      </p:sp>
    </p:spTree>
    <p:extLst>
      <p:ext uri="{BB962C8B-B14F-4D97-AF65-F5344CB8AC3E}">
        <p14:creationId xmlns:p14="http://schemas.microsoft.com/office/powerpoint/2010/main" val="120697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427" y="2163076"/>
            <a:ext cx="6588760" cy="3900373"/>
          </a:xfrm>
        </p:spPr>
        <p:txBody>
          <a:bodyPr>
            <a:normAutofit/>
          </a:bodyPr>
          <a:lstStyle/>
          <a:p>
            <a:pPr marL="0" indent="0">
              <a:buNone/>
              <a:defRPr b="0" i="0"/>
            </a:pPr>
            <a:endParaRPr lang="nb-NO" sz="2400" dirty="0"/>
          </a:p>
          <a:p>
            <a:pPr>
              <a:defRPr b="0" i="0"/>
            </a:pPr>
            <a:r>
              <a:rPr lang="x-none" sz="2400" dirty="0"/>
              <a:t>Main profile in science and technology </a:t>
            </a:r>
            <a:endParaRPr lang="nb-NO" sz="2400" dirty="0"/>
          </a:p>
          <a:p>
            <a:pPr>
              <a:defRPr b="0" i="0"/>
            </a:pPr>
            <a:r>
              <a:rPr lang="x-none" sz="2400" dirty="0"/>
              <a:t>Academic breadth: humanities, social sciences, medicine, health sciences, science of education, architecture, fine arts and performing arts </a:t>
            </a:r>
            <a:endParaRPr lang="nb-NO" sz="2400" dirty="0"/>
          </a:p>
          <a:p>
            <a:pPr>
              <a:defRPr b="0" i="0"/>
            </a:pPr>
            <a:r>
              <a:rPr lang="x-none" sz="2400" dirty="0"/>
              <a:t>Headquarters in Trondheim with campuses in Gjøvik and Ålesund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p:blipFill>
        <p:spPr>
          <a:xfrm>
            <a:off x="430428" y="857702"/>
            <a:ext cx="5781675" cy="1474551"/>
          </a:xfrm>
          <a:prstGeom prst="rect">
            <a:avLst/>
          </a:prstGeom>
        </p:spPr>
      </p:pic>
      <p:pic>
        <p:nvPicPr>
          <p:cNvPr id="7" name="Bilde 6" descr="samf_hb.jpg"/>
          <p:cNvPicPr>
            <a:picLocks noChangeAspect="1"/>
          </p:cNvPicPr>
          <p:nvPr/>
        </p:nvPicPr>
        <p:blipFill rotWithShape="1">
          <a:blip r:embed="rId3" cstate="print">
            <a:extLst>
              <a:ext uri="{28A0092B-C50C-407E-A947-70E740481C1C}">
                <a14:useLocalDpi xmlns:a14="http://schemas.microsoft.com/office/drawing/2010/main" val="0"/>
              </a:ext>
            </a:extLst>
          </a:blip>
          <a:srcRect t="4535" b="18107"/>
          <a:stretch/>
        </p:blipFill>
        <p:spPr>
          <a:xfrm>
            <a:off x="7809538" y="1"/>
            <a:ext cx="4382463" cy="2429692"/>
          </a:xfrm>
          <a:prstGeom prst="rect">
            <a:avLst/>
          </a:prstGeom>
        </p:spPr>
      </p:pic>
      <p:pic>
        <p:nvPicPr>
          <p:cNvPr id="10" name="Picture 2" descr="https://www.ntnu.no/documents/1265706950/1266606739/gbygg_ntnu.jpg/91a107bd-f77c-4570-91c4-651775e93e21?t=14526831518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9538" y="2628989"/>
            <a:ext cx="4382463" cy="18260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9537" y="4666769"/>
            <a:ext cx="4382464" cy="2191233"/>
          </a:xfrm>
          <a:prstGeom prst="rect">
            <a:avLst/>
          </a:prstGeom>
        </p:spPr>
      </p:pic>
    </p:spTree>
    <p:extLst>
      <p:ext uri="{BB962C8B-B14F-4D97-AF65-F5344CB8AC3E}">
        <p14:creationId xmlns:p14="http://schemas.microsoft.com/office/powerpoint/2010/main" val="1365487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mountain, outdoor, road&#10;&#10;Description automatically generated">
            <a:extLst>
              <a:ext uri="{FF2B5EF4-FFF2-40B4-BE49-F238E27FC236}">
                <a16:creationId xmlns:a16="http://schemas.microsoft.com/office/drawing/2014/main" id="{90EBB7FE-73D7-AA75-13E7-61945B8E24C6}"/>
              </a:ext>
            </a:extLst>
          </p:cNvPr>
          <p:cNvPicPr>
            <a:picLocks noChangeAspect="1"/>
          </p:cNvPicPr>
          <p:nvPr/>
        </p:nvPicPr>
        <p:blipFill>
          <a:blip r:embed="rId2"/>
          <a:stretch>
            <a:fillRect/>
          </a:stretch>
        </p:blipFill>
        <p:spPr>
          <a:xfrm>
            <a:off x="0" y="2332580"/>
            <a:ext cx="12192000" cy="4062280"/>
          </a:xfrm>
          <a:prstGeom prst="rect">
            <a:avLst/>
          </a:prstGeom>
        </p:spPr>
      </p:pic>
      <p:sp>
        <p:nvSpPr>
          <p:cNvPr id="9" name="Title 5">
            <a:extLst>
              <a:ext uri="{FF2B5EF4-FFF2-40B4-BE49-F238E27FC236}">
                <a16:creationId xmlns:a16="http://schemas.microsoft.com/office/drawing/2014/main" id="{0FDD3A2B-6C26-A29C-40E1-E9279323902E}"/>
              </a:ext>
            </a:extLst>
          </p:cNvPr>
          <p:cNvSpPr txBox="1">
            <a:spLocks/>
          </p:cNvSpPr>
          <p:nvPr/>
        </p:nvSpPr>
        <p:spPr>
          <a:xfrm>
            <a:off x="584037" y="758804"/>
            <a:ext cx="11377060" cy="1391941"/>
          </a:xfrm>
          <a:prstGeom prst="rect">
            <a:avLst/>
          </a:prstGeom>
        </p:spPr>
        <p:txBody>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4267" dirty="0">
                <a:solidFill>
                  <a:srgbClr val="1A1A1A"/>
                </a:solidFill>
                <a:latin typeface="Fakt Pro"/>
              </a:rPr>
              <a:t>Department </a:t>
            </a:r>
            <a:r>
              <a:rPr lang="nb-NO" sz="4267" dirty="0" err="1">
                <a:solidFill>
                  <a:srgbClr val="1A1A1A"/>
                </a:solidFill>
                <a:latin typeface="Fakt Pro"/>
              </a:rPr>
              <a:t>of</a:t>
            </a:r>
            <a:r>
              <a:rPr lang="nb-NO" sz="4267" dirty="0">
                <a:solidFill>
                  <a:srgbClr val="1A1A1A"/>
                </a:solidFill>
                <a:latin typeface="Fakt Pro"/>
              </a:rPr>
              <a:t> Electric Energy</a:t>
            </a:r>
          </a:p>
        </p:txBody>
      </p:sp>
    </p:spTree>
    <p:extLst>
      <p:ext uri="{BB962C8B-B14F-4D97-AF65-F5344CB8AC3E}">
        <p14:creationId xmlns:p14="http://schemas.microsoft.com/office/powerpoint/2010/main" val="261354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3D6A45-5DA5-4099-94E5-50EBB32537CE}"/>
              </a:ext>
            </a:extLst>
          </p:cNvPr>
          <p:cNvPicPr>
            <a:picLocks noChangeAspect="1"/>
          </p:cNvPicPr>
          <p:nvPr/>
        </p:nvPicPr>
        <p:blipFill>
          <a:blip r:embed="rId2"/>
          <a:stretch>
            <a:fillRect/>
          </a:stretch>
        </p:blipFill>
        <p:spPr>
          <a:xfrm>
            <a:off x="1026129" y="1580540"/>
            <a:ext cx="8102600" cy="3340100"/>
          </a:xfrm>
          <a:prstGeom prst="rect">
            <a:avLst/>
          </a:prstGeom>
        </p:spPr>
      </p:pic>
      <p:pic>
        <p:nvPicPr>
          <p:cNvPr id="7" name="Picture 6">
            <a:extLst>
              <a:ext uri="{FF2B5EF4-FFF2-40B4-BE49-F238E27FC236}">
                <a16:creationId xmlns:a16="http://schemas.microsoft.com/office/drawing/2014/main" id="{21922907-F334-4F6B-A452-E904423020B7}"/>
              </a:ext>
            </a:extLst>
          </p:cNvPr>
          <p:cNvPicPr>
            <a:picLocks noChangeAspect="1"/>
          </p:cNvPicPr>
          <p:nvPr/>
        </p:nvPicPr>
        <p:blipFill>
          <a:blip r:embed="rId3"/>
          <a:stretch>
            <a:fillRect/>
          </a:stretch>
        </p:blipFill>
        <p:spPr>
          <a:xfrm>
            <a:off x="7757725" y="308144"/>
            <a:ext cx="4434276" cy="2544793"/>
          </a:xfrm>
          <a:prstGeom prst="rect">
            <a:avLst/>
          </a:prstGeom>
        </p:spPr>
      </p:pic>
    </p:spTree>
    <p:extLst>
      <p:ext uri="{BB962C8B-B14F-4D97-AF65-F5344CB8AC3E}">
        <p14:creationId xmlns:p14="http://schemas.microsoft.com/office/powerpoint/2010/main" val="2309702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6A69-74F0-4227-AA46-349B6D45617F}"/>
              </a:ext>
            </a:extLst>
          </p:cNvPr>
          <p:cNvSpPr>
            <a:spLocks noGrp="1"/>
          </p:cNvSpPr>
          <p:nvPr>
            <p:ph type="title"/>
          </p:nvPr>
        </p:nvSpPr>
        <p:spPr>
          <a:xfrm>
            <a:off x="-22219" y="6376946"/>
            <a:ext cx="9233955" cy="538609"/>
          </a:xfrm>
          <a:solidFill>
            <a:srgbClr val="00509E"/>
          </a:solidFill>
        </p:spPr>
        <p:txBody>
          <a:bodyPr vert="horz" wrap="square" lIns="91440" tIns="0" rIns="91440" bIns="45720" rtlCol="0" anchor="t" anchorCtr="0">
            <a:spAutoFit/>
          </a:bodyPr>
          <a:lstStyle/>
          <a:p>
            <a:r>
              <a:rPr lang="nb-NO" sz="3200">
                <a:solidFill>
                  <a:schemeClr val="bg1"/>
                </a:solidFill>
                <a:latin typeface="Calibri" panose="020F0502020204030204" pitchFamily="34" charset="0"/>
                <a:cs typeface="Calibri" panose="020F0502020204030204" pitchFamily="34" charset="0"/>
              </a:rPr>
              <a:t>The Department </a:t>
            </a:r>
            <a:r>
              <a:rPr lang="nb-NO" sz="2667">
                <a:solidFill>
                  <a:schemeClr val="bg1"/>
                </a:solidFill>
                <a:latin typeface="Calibri" panose="020F0502020204030204" pitchFamily="34" charset="0"/>
                <a:cs typeface="Calibri" panose="020F0502020204030204" pitchFamily="34" charset="0"/>
              </a:rPr>
              <a:t>(Photo by: Kai T. Dragland 11.09.25)</a:t>
            </a:r>
            <a:endParaRPr lang="nb-NO" sz="3200"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D2DBFA3-C222-A0B8-87C6-8B9DE53D678B}"/>
              </a:ext>
            </a:extLst>
          </p:cNvPr>
          <p:cNvSpPr txBox="1"/>
          <p:nvPr/>
        </p:nvSpPr>
        <p:spPr>
          <a:xfrm>
            <a:off x="9211737" y="739856"/>
            <a:ext cx="3001107" cy="5139164"/>
          </a:xfrm>
          <a:prstGeom prst="rect">
            <a:avLst/>
          </a:prstGeom>
          <a:noFill/>
        </p:spPr>
        <p:txBody>
          <a:bodyPr wrap="square" rtlCol="0">
            <a:spAutoFit/>
          </a:bodyPr>
          <a:lstStyle/>
          <a:p>
            <a:pPr marL="239178" indent="-239178">
              <a:spcBef>
                <a:spcPts val="1600"/>
              </a:spcBef>
              <a:buFont typeface="Arial" panose="020B0604020202020204" pitchFamily="34" charset="0"/>
              <a:buChar char="•"/>
            </a:pPr>
            <a:r>
              <a:rPr lang="nb-NO" sz="2133">
                <a:latin typeface="Calibri" panose="020F0502020204030204" pitchFamily="34" charset="0"/>
                <a:cs typeface="Calibri" panose="020F0502020204030204" pitchFamily="34" charset="0"/>
              </a:rPr>
              <a:t>15 professors</a:t>
            </a:r>
          </a:p>
          <a:p>
            <a:pPr marL="239178" indent="-239178">
              <a:spcBef>
                <a:spcPts val="1600"/>
              </a:spcBef>
              <a:buFont typeface="Arial" panose="020B0604020202020204" pitchFamily="34" charset="0"/>
              <a:buChar char="•"/>
            </a:pPr>
            <a:r>
              <a:rPr lang="nb-NO" sz="2133">
                <a:latin typeface="Calibri" panose="020F0502020204030204" pitchFamily="34" charset="0"/>
                <a:cs typeface="Calibri" panose="020F0502020204030204" pitchFamily="34" charset="0"/>
              </a:rPr>
              <a:t>13 associate professors</a:t>
            </a:r>
          </a:p>
          <a:p>
            <a:pPr marL="239178" indent="-239178">
              <a:spcBef>
                <a:spcPts val="1600"/>
              </a:spcBef>
              <a:buFont typeface="Arial" panose="020B0604020202020204" pitchFamily="34" charset="0"/>
              <a:buChar char="•"/>
            </a:pPr>
            <a:r>
              <a:rPr lang="nb-NO" sz="2133">
                <a:latin typeface="Calibri" panose="020F0502020204030204" pitchFamily="34" charset="0"/>
                <a:cs typeface="Calibri" panose="020F0502020204030204" pitchFamily="34" charset="0"/>
              </a:rPr>
              <a:t>7 adjunct professors/associate professors</a:t>
            </a:r>
          </a:p>
          <a:p>
            <a:pPr marL="239178" indent="-239178">
              <a:spcBef>
                <a:spcPts val="1600"/>
              </a:spcBef>
              <a:buFont typeface="Arial" panose="020B0604020202020204" pitchFamily="34" charset="0"/>
              <a:buChar char="•"/>
            </a:pPr>
            <a:r>
              <a:rPr lang="nb-NO" sz="2133">
                <a:latin typeface="Calibri" panose="020F0502020204030204" pitchFamily="34" charset="0"/>
                <a:cs typeface="Calibri" panose="020F0502020204030204" pitchFamily="34" charset="0"/>
              </a:rPr>
              <a:t>2 university lecturers</a:t>
            </a:r>
          </a:p>
          <a:p>
            <a:pPr marL="239178" indent="-239178">
              <a:spcBef>
                <a:spcPts val="1600"/>
              </a:spcBef>
              <a:buFont typeface="Arial" panose="020B0604020202020204" pitchFamily="34" charset="0"/>
              <a:buChar char="•"/>
            </a:pPr>
            <a:r>
              <a:rPr lang="nb-NO" sz="2133">
                <a:latin typeface="Calibri" panose="020F0502020204030204" pitchFamily="34" charset="0"/>
                <a:cs typeface="Calibri" panose="020F0502020204030204" pitchFamily="34" charset="0"/>
              </a:rPr>
              <a:t>3 researchers</a:t>
            </a:r>
          </a:p>
          <a:p>
            <a:pPr marL="239178" indent="-239178">
              <a:spcBef>
                <a:spcPts val="1600"/>
              </a:spcBef>
              <a:buFont typeface="Arial" panose="020B0604020202020204" pitchFamily="34" charset="0"/>
              <a:buChar char="•"/>
            </a:pPr>
            <a:r>
              <a:rPr lang="nb-NO" sz="2133">
                <a:latin typeface="Calibri" panose="020F0502020204030204" pitchFamily="34" charset="0"/>
                <a:cs typeface="Calibri" panose="020F0502020204030204" pitchFamily="34" charset="0"/>
              </a:rPr>
              <a:t>9 in technical staff</a:t>
            </a:r>
          </a:p>
          <a:p>
            <a:pPr marL="239178" indent="-239178">
              <a:spcBef>
                <a:spcPts val="1600"/>
              </a:spcBef>
              <a:buFont typeface="Arial" panose="020B0604020202020204" pitchFamily="34" charset="0"/>
              <a:buChar char="•"/>
            </a:pPr>
            <a:r>
              <a:rPr lang="nb-NO" sz="2133">
                <a:latin typeface="Calibri" panose="020F0502020204030204" pitchFamily="34" charset="0"/>
                <a:cs typeface="Calibri" panose="020F0502020204030204" pitchFamily="34" charset="0"/>
              </a:rPr>
              <a:t>9 in administrative staff</a:t>
            </a:r>
          </a:p>
          <a:p>
            <a:pPr marL="239178" indent="-239178">
              <a:spcBef>
                <a:spcPts val="1600"/>
              </a:spcBef>
              <a:buFont typeface="Arial" panose="020B0604020202020204" pitchFamily="34" charset="0"/>
              <a:buChar char="•"/>
            </a:pPr>
            <a:r>
              <a:rPr lang="nb-NO" sz="2133">
                <a:latin typeface="Calibri" panose="020F0502020204030204" pitchFamily="34" charset="0"/>
                <a:cs typeface="Calibri" panose="020F0502020204030204" pitchFamily="34" charset="0"/>
              </a:rPr>
              <a:t>Ca 70 PhD/post docs</a:t>
            </a:r>
            <a:endParaRPr lang="nb-NO" sz="2133" dirty="0">
              <a:latin typeface="Calibri" panose="020F0502020204030204" pitchFamily="34" charset="0"/>
              <a:cs typeface="Calibri" panose="020F0502020204030204" pitchFamily="34" charset="0"/>
            </a:endParaRPr>
          </a:p>
        </p:txBody>
      </p:sp>
      <p:pic>
        <p:nvPicPr>
          <p:cNvPr id="8" name="Picture 7" descr="A group of people posing for a photo&#10;&#10;AI-generated content may be incorrect.">
            <a:extLst>
              <a:ext uri="{FF2B5EF4-FFF2-40B4-BE49-F238E27FC236}">
                <a16:creationId xmlns:a16="http://schemas.microsoft.com/office/drawing/2014/main" id="{7660EA45-07EF-7344-592A-E712A92DF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56" y="0"/>
            <a:ext cx="9364523" cy="6242040"/>
          </a:xfrm>
          <a:prstGeom prst="rect">
            <a:avLst/>
          </a:prstGeom>
        </p:spPr>
      </p:pic>
    </p:spTree>
    <p:extLst>
      <p:ext uri="{BB962C8B-B14F-4D97-AF65-F5344CB8AC3E}">
        <p14:creationId xmlns:p14="http://schemas.microsoft.com/office/powerpoint/2010/main" val="1964566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C7C0-3F4B-F883-D69B-94B4D5730E22}"/>
              </a:ext>
            </a:extLst>
          </p:cNvPr>
          <p:cNvSpPr>
            <a:spLocks noGrp="1"/>
          </p:cNvSpPr>
          <p:nvPr>
            <p:ph type="title"/>
          </p:nvPr>
        </p:nvSpPr>
        <p:spPr/>
        <p:txBody>
          <a:bodyPr/>
          <a:lstStyle/>
          <a:p>
            <a:r>
              <a:rPr lang="nb-NO" dirty="0"/>
              <a:t>Research </a:t>
            </a:r>
            <a:r>
              <a:rPr lang="nb-NO" dirty="0" err="1"/>
              <a:t>groups</a:t>
            </a:r>
            <a:endParaRPr lang="nb-NO" dirty="0"/>
          </a:p>
        </p:txBody>
      </p:sp>
      <p:pic>
        <p:nvPicPr>
          <p:cNvPr id="6" name="Picture 5" descr="A group of people looking at wires&#10;&#10;Description automatically generated">
            <a:extLst>
              <a:ext uri="{FF2B5EF4-FFF2-40B4-BE49-F238E27FC236}">
                <a16:creationId xmlns:a16="http://schemas.microsoft.com/office/drawing/2014/main" id="{98CE7CA3-706A-5AA5-4815-D0850806DA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39" b="12311"/>
          <a:stretch/>
        </p:blipFill>
        <p:spPr>
          <a:xfrm>
            <a:off x="766189" y="1353135"/>
            <a:ext cx="3271887" cy="1806735"/>
          </a:xfrm>
          <a:prstGeom prst="rect">
            <a:avLst/>
          </a:prstGeom>
        </p:spPr>
      </p:pic>
      <p:pic>
        <p:nvPicPr>
          <p:cNvPr id="7" name="Picture 6" descr="A person and person looking at a lightning bolt&#10;&#10;Description automatically generated">
            <a:extLst>
              <a:ext uri="{FF2B5EF4-FFF2-40B4-BE49-F238E27FC236}">
                <a16:creationId xmlns:a16="http://schemas.microsoft.com/office/drawing/2014/main" id="{D6D8816B-2C75-4021-D034-2CD19A18B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675"/>
          <a:stretch/>
        </p:blipFill>
        <p:spPr>
          <a:xfrm>
            <a:off x="8153926" y="1353135"/>
            <a:ext cx="3150722" cy="1791804"/>
          </a:xfrm>
          <a:prstGeom prst="rect">
            <a:avLst/>
          </a:prstGeom>
        </p:spPr>
      </p:pic>
      <p:pic>
        <p:nvPicPr>
          <p:cNvPr id="8" name="Picture 10" descr="Kraftmarkedet Energi Norge forside">
            <a:extLst>
              <a:ext uri="{FF2B5EF4-FFF2-40B4-BE49-F238E27FC236}">
                <a16:creationId xmlns:a16="http://schemas.microsoft.com/office/drawing/2014/main" id="{B14A8EEB-DA8C-BAF9-D9DA-359ED3BE18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89" t="2404" r="15867" b="-2404"/>
          <a:stretch/>
        </p:blipFill>
        <p:spPr bwMode="auto">
          <a:xfrm>
            <a:off x="2705054" y="3838700"/>
            <a:ext cx="3271887" cy="180854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BCB0E05-3913-D765-B239-51C8C2DB3A97}"/>
              </a:ext>
            </a:extLst>
          </p:cNvPr>
          <p:cNvSpPr txBox="1"/>
          <p:nvPr/>
        </p:nvSpPr>
        <p:spPr>
          <a:xfrm>
            <a:off x="766187" y="3176519"/>
            <a:ext cx="3271887" cy="584775"/>
          </a:xfrm>
          <a:prstGeom prst="rect">
            <a:avLst/>
          </a:prstGeom>
          <a:noFill/>
        </p:spPr>
        <p:txBody>
          <a:bodyPr wrap="square" rtlCol="0">
            <a:spAutoFit/>
          </a:bodyPr>
          <a:lstStyle/>
          <a:p>
            <a:pPr algn="ctr"/>
            <a:r>
              <a:rPr lang="nb-NO" sz="1600" b="1" dirty="0"/>
              <a:t>EME – Electric </a:t>
            </a:r>
            <a:r>
              <a:rPr lang="nb-NO" sz="1600" b="1" dirty="0" err="1"/>
              <a:t>machines</a:t>
            </a:r>
            <a:r>
              <a:rPr lang="nb-NO" sz="1600" b="1" dirty="0"/>
              <a:t> and </a:t>
            </a:r>
            <a:r>
              <a:rPr lang="nb-NO" sz="1600" b="1" dirty="0" err="1"/>
              <a:t>electromagnetism</a:t>
            </a:r>
            <a:endParaRPr lang="nb-NO" sz="1600" b="1" dirty="0"/>
          </a:p>
        </p:txBody>
      </p:sp>
      <p:sp>
        <p:nvSpPr>
          <p:cNvPr id="11" name="TextBox 10">
            <a:extLst>
              <a:ext uri="{FF2B5EF4-FFF2-40B4-BE49-F238E27FC236}">
                <a16:creationId xmlns:a16="http://schemas.microsoft.com/office/drawing/2014/main" id="{C6EC70B0-0A60-DD00-B508-A9A63DDD7108}"/>
              </a:ext>
            </a:extLst>
          </p:cNvPr>
          <p:cNvSpPr txBox="1"/>
          <p:nvPr/>
        </p:nvSpPr>
        <p:spPr>
          <a:xfrm>
            <a:off x="2705053" y="5621501"/>
            <a:ext cx="3271887" cy="584775"/>
          </a:xfrm>
          <a:prstGeom prst="rect">
            <a:avLst/>
          </a:prstGeom>
          <a:noFill/>
        </p:spPr>
        <p:txBody>
          <a:bodyPr wrap="square" rtlCol="0">
            <a:spAutoFit/>
          </a:bodyPr>
          <a:lstStyle/>
          <a:p>
            <a:pPr algn="ctr"/>
            <a:r>
              <a:rPr lang="en-US" sz="1600" b="1" dirty="0"/>
              <a:t>EMESP - Electricity markets and energy system planning</a:t>
            </a:r>
          </a:p>
        </p:txBody>
      </p:sp>
      <p:sp>
        <p:nvSpPr>
          <p:cNvPr id="12" name="TextBox 11">
            <a:extLst>
              <a:ext uri="{FF2B5EF4-FFF2-40B4-BE49-F238E27FC236}">
                <a16:creationId xmlns:a16="http://schemas.microsoft.com/office/drawing/2014/main" id="{4246C1AF-7C75-3613-C414-8529677C45A6}"/>
              </a:ext>
            </a:extLst>
          </p:cNvPr>
          <p:cNvSpPr txBox="1"/>
          <p:nvPr/>
        </p:nvSpPr>
        <p:spPr>
          <a:xfrm>
            <a:off x="6602123" y="5621499"/>
            <a:ext cx="3271887" cy="584775"/>
          </a:xfrm>
          <a:prstGeom prst="rect">
            <a:avLst/>
          </a:prstGeom>
          <a:noFill/>
        </p:spPr>
        <p:txBody>
          <a:bodyPr wrap="square" rtlCol="0">
            <a:spAutoFit/>
          </a:bodyPr>
          <a:lstStyle/>
          <a:p>
            <a:pPr algn="ctr"/>
            <a:r>
              <a:rPr lang="nb-NO" sz="1600" b="1" dirty="0"/>
              <a:t>PSOA - </a:t>
            </a:r>
            <a:r>
              <a:rPr lang="en-US" sz="1600" b="1" dirty="0"/>
              <a:t>Power systems – operation and analysis</a:t>
            </a:r>
            <a:r>
              <a:rPr lang="nb-NO" sz="1600" b="1" dirty="0"/>
              <a:t> </a:t>
            </a:r>
          </a:p>
        </p:txBody>
      </p:sp>
      <p:sp>
        <p:nvSpPr>
          <p:cNvPr id="13" name="TextBox 12">
            <a:extLst>
              <a:ext uri="{FF2B5EF4-FFF2-40B4-BE49-F238E27FC236}">
                <a16:creationId xmlns:a16="http://schemas.microsoft.com/office/drawing/2014/main" id="{2B4102F4-DF16-69E2-0CF7-4EE3E2E0975C}"/>
              </a:ext>
            </a:extLst>
          </p:cNvPr>
          <p:cNvSpPr txBox="1"/>
          <p:nvPr/>
        </p:nvSpPr>
        <p:spPr>
          <a:xfrm>
            <a:off x="8098777" y="3135935"/>
            <a:ext cx="3271887" cy="338554"/>
          </a:xfrm>
          <a:prstGeom prst="rect">
            <a:avLst/>
          </a:prstGeom>
          <a:noFill/>
        </p:spPr>
        <p:txBody>
          <a:bodyPr wrap="square" rtlCol="0">
            <a:spAutoFit/>
          </a:bodyPr>
          <a:lstStyle/>
          <a:p>
            <a:pPr algn="ctr"/>
            <a:r>
              <a:rPr lang="nb-NO" sz="1600" b="1" dirty="0"/>
              <a:t>HVT – High </a:t>
            </a:r>
            <a:r>
              <a:rPr lang="nb-NO" sz="1600" b="1" dirty="0" err="1"/>
              <a:t>Voltage</a:t>
            </a:r>
            <a:r>
              <a:rPr lang="nb-NO" sz="1600" b="1" dirty="0"/>
              <a:t> Technology</a:t>
            </a:r>
          </a:p>
        </p:txBody>
      </p:sp>
      <p:pic>
        <p:nvPicPr>
          <p:cNvPr id="14" name="Picture 13" descr="el2">
            <a:extLst>
              <a:ext uri="{FF2B5EF4-FFF2-40B4-BE49-F238E27FC236}">
                <a16:creationId xmlns:a16="http://schemas.microsoft.com/office/drawing/2014/main" id="{5F91072B-C9E4-888B-EB25-E69D45536432}"/>
              </a:ext>
            </a:extLst>
          </p:cNvPr>
          <p:cNvPicPr>
            <a:picLocks noChangeAspect="1" noChangeArrowheads="1"/>
          </p:cNvPicPr>
          <p:nvPr/>
        </p:nvPicPr>
        <p:blipFill rotWithShape="1">
          <a:blip r:embed="rId5" cstate="print"/>
          <a:srcRect l="-16308" t="-857" r="16308" b="857"/>
          <a:stretch/>
        </p:blipFill>
        <p:spPr bwMode="auto">
          <a:xfrm rot="16200000">
            <a:off x="5021136" y="825233"/>
            <a:ext cx="2152129" cy="3216741"/>
          </a:xfrm>
          <a:prstGeom prst="rect">
            <a:avLst/>
          </a:prstGeom>
          <a:noFill/>
          <a:ln w="9525">
            <a:noFill/>
            <a:miter lim="800000"/>
            <a:headEnd/>
            <a:tailEnd/>
          </a:ln>
        </p:spPr>
      </p:pic>
      <p:sp>
        <p:nvSpPr>
          <p:cNvPr id="15" name="TextBox 14">
            <a:extLst>
              <a:ext uri="{FF2B5EF4-FFF2-40B4-BE49-F238E27FC236}">
                <a16:creationId xmlns:a16="http://schemas.microsoft.com/office/drawing/2014/main" id="{074DC5AE-9778-A889-ED09-0A4EFAFE34EB}"/>
              </a:ext>
            </a:extLst>
          </p:cNvPr>
          <p:cNvSpPr txBox="1"/>
          <p:nvPr/>
        </p:nvSpPr>
        <p:spPr>
          <a:xfrm>
            <a:off x="4488830" y="3144939"/>
            <a:ext cx="3162812" cy="830997"/>
          </a:xfrm>
          <a:prstGeom prst="rect">
            <a:avLst/>
          </a:prstGeom>
          <a:noFill/>
        </p:spPr>
        <p:txBody>
          <a:bodyPr wrap="square" rtlCol="0">
            <a:spAutoFit/>
          </a:bodyPr>
          <a:lstStyle/>
          <a:p>
            <a:pPr algn="ctr"/>
            <a:r>
              <a:rPr lang="nb-NO" sz="1600" b="1" dirty="0"/>
              <a:t>PESC - </a:t>
            </a:r>
            <a:r>
              <a:rPr lang="nb-NO" sz="1600" b="1" dirty="0">
                <a:solidFill>
                  <a:srgbClr val="000000"/>
                </a:solidFill>
                <a:cs typeface="Calibri" panose="020F0502020204030204" pitchFamily="34" charset="0"/>
              </a:rPr>
              <a:t>Power </a:t>
            </a:r>
            <a:r>
              <a:rPr lang="nb-NO" sz="1600" b="1" dirty="0" err="1">
                <a:solidFill>
                  <a:srgbClr val="000000"/>
                </a:solidFill>
                <a:cs typeface="Calibri" panose="020F0502020204030204" pitchFamily="34" charset="0"/>
              </a:rPr>
              <a:t>electronics</a:t>
            </a:r>
            <a:r>
              <a:rPr lang="nb-NO" sz="1600" b="1" dirty="0">
                <a:solidFill>
                  <a:srgbClr val="000000"/>
                </a:solidFill>
                <a:cs typeface="Calibri" panose="020F0502020204030204" pitchFamily="34" charset="0"/>
              </a:rPr>
              <a:t> – systems and </a:t>
            </a:r>
            <a:r>
              <a:rPr lang="nb-NO" sz="1600" b="1" dirty="0" err="1">
                <a:solidFill>
                  <a:srgbClr val="000000"/>
                </a:solidFill>
                <a:cs typeface="Calibri" panose="020F0502020204030204" pitchFamily="34" charset="0"/>
              </a:rPr>
              <a:t>components</a:t>
            </a:r>
            <a:endParaRPr lang="nb-NO" sz="1600" b="1" dirty="0">
              <a:solidFill>
                <a:srgbClr val="000000"/>
              </a:solidFill>
              <a:cs typeface="Calibri" panose="020F0502020204030204" pitchFamily="34" charset="0"/>
            </a:endParaRPr>
          </a:p>
          <a:p>
            <a:pPr algn="ctr"/>
            <a:endParaRPr lang="nb-NO" sz="1600" dirty="0"/>
          </a:p>
        </p:txBody>
      </p:sp>
      <p:pic>
        <p:nvPicPr>
          <p:cNvPr id="4" name="Picture 3" descr="A person pointing at a computer screen&#10;&#10;Description automatically generated">
            <a:extLst>
              <a:ext uri="{FF2B5EF4-FFF2-40B4-BE49-F238E27FC236}">
                <a16:creationId xmlns:a16="http://schemas.microsoft.com/office/drawing/2014/main" id="{D2306BC1-BF75-B2F2-6437-0F13ADC9CD51}"/>
              </a:ext>
            </a:extLst>
          </p:cNvPr>
          <p:cNvPicPr>
            <a:picLocks noChangeAspect="1"/>
          </p:cNvPicPr>
          <p:nvPr/>
        </p:nvPicPr>
        <p:blipFill rotWithShape="1">
          <a:blip r:embed="rId6">
            <a:extLst>
              <a:ext uri="{28A0092B-C50C-407E-A947-70E740481C1C}">
                <a14:useLocalDpi xmlns:a14="http://schemas.microsoft.com/office/drawing/2010/main" val="0"/>
              </a:ext>
            </a:extLst>
          </a:blip>
          <a:srcRect t="8569" b="9748"/>
          <a:stretch/>
        </p:blipFill>
        <p:spPr>
          <a:xfrm>
            <a:off x="6517982" y="3838700"/>
            <a:ext cx="3271887" cy="1782799"/>
          </a:xfrm>
          <a:prstGeom prst="rect">
            <a:avLst/>
          </a:prstGeom>
        </p:spPr>
      </p:pic>
    </p:spTree>
    <p:extLst>
      <p:ext uri="{BB962C8B-B14F-4D97-AF65-F5344CB8AC3E}">
        <p14:creationId xmlns:p14="http://schemas.microsoft.com/office/powerpoint/2010/main" val="2341542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8E4C9-BD22-E497-B396-3203FCEA45EB}"/>
            </a:ext>
          </a:extLst>
        </p:cNvPr>
        <p:cNvGrpSpPr/>
        <p:nvPr/>
      </p:nvGrpSpPr>
      <p:grpSpPr>
        <a:xfrm>
          <a:off x="0" y="0"/>
          <a:ext cx="0" cy="0"/>
          <a:chOff x="0" y="0"/>
          <a:chExt cx="0" cy="0"/>
        </a:xfrm>
      </p:grpSpPr>
      <p:sp>
        <p:nvSpPr>
          <p:cNvPr id="12" name="Rektangel 11">
            <a:extLst>
              <a:ext uri="{FF2B5EF4-FFF2-40B4-BE49-F238E27FC236}">
                <a16:creationId xmlns:a16="http://schemas.microsoft.com/office/drawing/2014/main" id="{4F647ACB-6865-A7EE-E3DD-F7508920D462}"/>
              </a:ext>
            </a:extLst>
          </p:cNvPr>
          <p:cNvSpPr/>
          <p:nvPr/>
        </p:nvSpPr>
        <p:spPr>
          <a:xfrm>
            <a:off x="1524000" y="0"/>
            <a:ext cx="9144000" cy="68939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prstClr val="white"/>
              </a:solidFill>
              <a:latin typeface="Calibri"/>
            </a:endParaRPr>
          </a:p>
        </p:txBody>
      </p:sp>
      <p:sp>
        <p:nvSpPr>
          <p:cNvPr id="6" name="TextBox 5">
            <a:extLst>
              <a:ext uri="{FF2B5EF4-FFF2-40B4-BE49-F238E27FC236}">
                <a16:creationId xmlns:a16="http://schemas.microsoft.com/office/drawing/2014/main" id="{91898776-8877-CD9A-E241-4B1F9FB2D313}"/>
              </a:ext>
            </a:extLst>
          </p:cNvPr>
          <p:cNvSpPr txBox="1"/>
          <p:nvPr/>
        </p:nvSpPr>
        <p:spPr>
          <a:xfrm>
            <a:off x="1646637" y="4201487"/>
            <a:ext cx="856458" cy="307777"/>
          </a:xfrm>
          <a:prstGeom prst="rect">
            <a:avLst/>
          </a:prstGeom>
          <a:noFill/>
        </p:spPr>
        <p:txBody>
          <a:bodyPr wrap="square" rtlCol="0">
            <a:spAutoFit/>
          </a:bodyPr>
          <a:lstStyle/>
          <a:p>
            <a:pPr defTabSz="457200"/>
            <a:r>
              <a:rPr lang="nb-NO" sz="1400" b="1" dirty="0">
                <a:solidFill>
                  <a:prstClr val="white"/>
                </a:solidFill>
                <a:latin typeface="Open Sans" pitchFamily="2" charset="0"/>
                <a:ea typeface="Open Sans" pitchFamily="2" charset="0"/>
                <a:cs typeface="Open Sans" pitchFamily="2" charset="0"/>
              </a:rPr>
              <a:t>Model</a:t>
            </a:r>
            <a:endParaRPr lang="nb-NO" sz="1600" b="1" dirty="0">
              <a:solidFill>
                <a:prstClr val="white"/>
              </a:solidFill>
              <a:latin typeface="Open Sans" pitchFamily="2" charset="0"/>
              <a:ea typeface="Open Sans" pitchFamily="2" charset="0"/>
              <a:cs typeface="Open Sans" pitchFamily="2" charset="0"/>
            </a:endParaRPr>
          </a:p>
        </p:txBody>
      </p:sp>
      <p:cxnSp>
        <p:nvCxnSpPr>
          <p:cNvPr id="7" name="Rett linje 15">
            <a:extLst>
              <a:ext uri="{FF2B5EF4-FFF2-40B4-BE49-F238E27FC236}">
                <a16:creationId xmlns:a16="http://schemas.microsoft.com/office/drawing/2014/main" id="{D0447C59-9D26-75F7-529C-D94BF9741F31}"/>
              </a:ext>
            </a:extLst>
          </p:cNvPr>
          <p:cNvCxnSpPr>
            <a:cxnSpLocks/>
          </p:cNvCxnSpPr>
          <p:nvPr/>
        </p:nvCxnSpPr>
        <p:spPr>
          <a:xfrm>
            <a:off x="4127401" y="4825684"/>
            <a:ext cx="0" cy="180896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1A96836-4711-529B-1DB2-9316943BCA50}"/>
              </a:ext>
            </a:extLst>
          </p:cNvPr>
          <p:cNvSpPr txBox="1"/>
          <p:nvPr/>
        </p:nvSpPr>
        <p:spPr>
          <a:xfrm>
            <a:off x="6902692" y="4189060"/>
            <a:ext cx="1011734" cy="307777"/>
          </a:xfrm>
          <a:prstGeom prst="rect">
            <a:avLst/>
          </a:prstGeom>
          <a:noFill/>
        </p:spPr>
        <p:txBody>
          <a:bodyPr wrap="square" rtlCol="0">
            <a:spAutoFit/>
          </a:bodyPr>
          <a:lstStyle/>
          <a:p>
            <a:pPr defTabSz="457200"/>
            <a:r>
              <a:rPr lang="nb-NO" sz="1400" b="1" dirty="0">
                <a:solidFill>
                  <a:prstClr val="white"/>
                </a:solidFill>
                <a:latin typeface="Open Sans" pitchFamily="2" charset="0"/>
                <a:ea typeface="Open Sans" pitchFamily="2" charset="0"/>
                <a:cs typeface="Open Sans" pitchFamily="2" charset="0"/>
              </a:rPr>
              <a:t>Lab, Test</a:t>
            </a:r>
            <a:endParaRPr lang="nb-NO" sz="1600" b="1" dirty="0">
              <a:solidFill>
                <a:prstClr val="white"/>
              </a:solidFill>
              <a:latin typeface="Open Sans" pitchFamily="2" charset="0"/>
              <a:ea typeface="Open Sans" pitchFamily="2" charset="0"/>
              <a:cs typeface="Open Sans" pitchFamily="2" charset="0"/>
            </a:endParaRPr>
          </a:p>
        </p:txBody>
      </p:sp>
      <p:sp>
        <p:nvSpPr>
          <p:cNvPr id="9" name="TextBox 8">
            <a:extLst>
              <a:ext uri="{FF2B5EF4-FFF2-40B4-BE49-F238E27FC236}">
                <a16:creationId xmlns:a16="http://schemas.microsoft.com/office/drawing/2014/main" id="{6F080857-39B1-CD7E-5AE7-74FC6E82D5EB}"/>
              </a:ext>
            </a:extLst>
          </p:cNvPr>
          <p:cNvSpPr txBox="1"/>
          <p:nvPr/>
        </p:nvSpPr>
        <p:spPr>
          <a:xfrm>
            <a:off x="4766041" y="4179104"/>
            <a:ext cx="1057695" cy="307777"/>
          </a:xfrm>
          <a:prstGeom prst="rect">
            <a:avLst/>
          </a:prstGeom>
          <a:noFill/>
        </p:spPr>
        <p:txBody>
          <a:bodyPr wrap="square" rtlCol="0">
            <a:spAutoFit/>
          </a:bodyPr>
          <a:lstStyle/>
          <a:p>
            <a:pPr defTabSz="457200"/>
            <a:r>
              <a:rPr lang="nb-NO" sz="1400" b="1" dirty="0">
                <a:solidFill>
                  <a:prstClr val="white"/>
                </a:solidFill>
                <a:latin typeface="Open Sans" pitchFamily="2" charset="0"/>
                <a:ea typeface="Open Sans" pitchFamily="2" charset="0"/>
                <a:cs typeface="Open Sans" pitchFamily="2" charset="0"/>
              </a:rPr>
              <a:t>Motor</a:t>
            </a:r>
            <a:endParaRPr lang="nb-NO" sz="1600" b="1" dirty="0">
              <a:solidFill>
                <a:prstClr val="white"/>
              </a:solidFill>
              <a:latin typeface="Open Sans" pitchFamily="2" charset="0"/>
              <a:ea typeface="Open Sans" pitchFamily="2" charset="0"/>
              <a:cs typeface="Open Sans" pitchFamily="2" charset="0"/>
            </a:endParaRPr>
          </a:p>
        </p:txBody>
      </p:sp>
      <p:pic>
        <p:nvPicPr>
          <p:cNvPr id="13" name="Picture 12" descr="Shape&#10;&#10;Description automatically generated">
            <a:extLst>
              <a:ext uri="{FF2B5EF4-FFF2-40B4-BE49-F238E27FC236}">
                <a16:creationId xmlns:a16="http://schemas.microsoft.com/office/drawing/2014/main" id="{C2407E76-677B-7A4B-B592-395A4D08DDDA}"/>
              </a:ext>
            </a:extLst>
          </p:cNvPr>
          <p:cNvPicPr>
            <a:picLocks noChangeAspect="1"/>
          </p:cNvPicPr>
          <p:nvPr/>
        </p:nvPicPr>
        <p:blipFill>
          <a:blip r:embed="rId2"/>
          <a:stretch>
            <a:fillRect/>
          </a:stretch>
        </p:blipFill>
        <p:spPr>
          <a:xfrm>
            <a:off x="1718719" y="4507405"/>
            <a:ext cx="2855370" cy="2141528"/>
          </a:xfrm>
          <a:prstGeom prst="rect">
            <a:avLst/>
          </a:prstGeom>
          <a:noFill/>
          <a:ln>
            <a:solidFill>
              <a:schemeClr val="accent1"/>
            </a:solidFill>
          </a:ln>
        </p:spPr>
      </p:pic>
      <p:pic>
        <p:nvPicPr>
          <p:cNvPr id="14" name="Picture 13">
            <a:extLst>
              <a:ext uri="{FF2B5EF4-FFF2-40B4-BE49-F238E27FC236}">
                <a16:creationId xmlns:a16="http://schemas.microsoft.com/office/drawing/2014/main" id="{7474E7BA-6552-15CA-1C45-24D6A5C0B8FB}"/>
              </a:ext>
            </a:extLst>
          </p:cNvPr>
          <p:cNvPicPr>
            <a:picLocks noChangeAspect="1"/>
          </p:cNvPicPr>
          <p:nvPr/>
        </p:nvPicPr>
        <p:blipFill>
          <a:blip r:embed="rId3"/>
          <a:stretch>
            <a:fillRect/>
          </a:stretch>
        </p:blipFill>
        <p:spPr>
          <a:xfrm>
            <a:off x="6982771" y="4484959"/>
            <a:ext cx="3530704" cy="2157654"/>
          </a:xfrm>
          <a:prstGeom prst="rect">
            <a:avLst/>
          </a:prstGeom>
          <a:noFill/>
          <a:ln>
            <a:solidFill>
              <a:schemeClr val="accent1"/>
            </a:solidFill>
          </a:ln>
        </p:spPr>
      </p:pic>
      <p:pic>
        <p:nvPicPr>
          <p:cNvPr id="18" name="Picture 17">
            <a:extLst>
              <a:ext uri="{FF2B5EF4-FFF2-40B4-BE49-F238E27FC236}">
                <a16:creationId xmlns:a16="http://schemas.microsoft.com/office/drawing/2014/main" id="{2C37052F-10DA-09F9-15A9-03FC24A8A816}"/>
              </a:ext>
            </a:extLst>
          </p:cNvPr>
          <p:cNvPicPr>
            <a:picLocks noChangeAspect="1"/>
          </p:cNvPicPr>
          <p:nvPr/>
        </p:nvPicPr>
        <p:blipFill>
          <a:blip r:embed="rId4"/>
          <a:stretch>
            <a:fillRect/>
          </a:stretch>
        </p:blipFill>
        <p:spPr>
          <a:xfrm>
            <a:off x="4848980" y="4476990"/>
            <a:ext cx="1858901" cy="2157654"/>
          </a:xfrm>
          <a:prstGeom prst="rect">
            <a:avLst/>
          </a:prstGeom>
          <a:noFill/>
          <a:ln>
            <a:solidFill>
              <a:schemeClr val="accent1"/>
            </a:solidFill>
          </a:ln>
        </p:spPr>
      </p:pic>
      <p:cxnSp>
        <p:nvCxnSpPr>
          <p:cNvPr id="19" name="Rett linje 15">
            <a:extLst>
              <a:ext uri="{FF2B5EF4-FFF2-40B4-BE49-F238E27FC236}">
                <a16:creationId xmlns:a16="http://schemas.microsoft.com/office/drawing/2014/main" id="{7F11739C-B4A0-2482-EDE1-9555E245DE06}"/>
              </a:ext>
            </a:extLst>
          </p:cNvPr>
          <p:cNvCxnSpPr>
            <a:cxnSpLocks/>
          </p:cNvCxnSpPr>
          <p:nvPr/>
        </p:nvCxnSpPr>
        <p:spPr>
          <a:xfrm flipH="1" flipV="1">
            <a:off x="1628856" y="4173648"/>
            <a:ext cx="8935763" cy="995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Tittel 1">
            <a:extLst>
              <a:ext uri="{FF2B5EF4-FFF2-40B4-BE49-F238E27FC236}">
                <a16:creationId xmlns:a16="http://schemas.microsoft.com/office/drawing/2014/main" id="{C04DEAA4-C07E-CA41-1275-1314882C95E9}"/>
              </a:ext>
            </a:extLst>
          </p:cNvPr>
          <p:cNvSpPr txBox="1">
            <a:spLocks/>
          </p:cNvSpPr>
          <p:nvPr/>
        </p:nvSpPr>
        <p:spPr>
          <a:xfrm>
            <a:off x="1628856" y="54990"/>
            <a:ext cx="5316633" cy="72487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2000" dirty="0">
                <a:solidFill>
                  <a:prstClr val="white"/>
                </a:solidFill>
              </a:rPr>
              <a:t>EME – </a:t>
            </a:r>
            <a:r>
              <a:rPr lang="en-US" sz="2000" dirty="0">
                <a:solidFill>
                  <a:prstClr val="white"/>
                </a:solidFill>
              </a:rPr>
              <a:t>Electrical Machines </a:t>
            </a:r>
          </a:p>
          <a:p>
            <a:r>
              <a:rPr lang="en-US" sz="2000" dirty="0">
                <a:solidFill>
                  <a:prstClr val="white"/>
                </a:solidFill>
              </a:rPr>
              <a:t>and Electromagnetics </a:t>
            </a:r>
            <a:endParaRPr lang="nb-NO" sz="2400" dirty="0">
              <a:solidFill>
                <a:prstClr val="white"/>
              </a:solidFill>
            </a:endParaRPr>
          </a:p>
        </p:txBody>
      </p:sp>
      <p:pic>
        <p:nvPicPr>
          <p:cNvPr id="4" name="Bilde 15">
            <a:extLst>
              <a:ext uri="{FF2B5EF4-FFF2-40B4-BE49-F238E27FC236}">
                <a16:creationId xmlns:a16="http://schemas.microsoft.com/office/drawing/2014/main" id="{B31ED3A5-6AB2-6BB3-DA6C-AA7608BE1D0E}"/>
              </a:ext>
            </a:extLst>
          </p:cNvPr>
          <p:cNvPicPr>
            <a:picLocks noChangeAspect="1"/>
          </p:cNvPicPr>
          <p:nvPr/>
        </p:nvPicPr>
        <p:blipFill>
          <a:blip r:embed="rId5"/>
          <a:stretch>
            <a:fillRect/>
          </a:stretch>
        </p:blipFill>
        <p:spPr>
          <a:xfrm>
            <a:off x="6363216" y="107703"/>
            <a:ext cx="4023406" cy="375318"/>
          </a:xfrm>
          <a:prstGeom prst="rect">
            <a:avLst/>
          </a:prstGeom>
        </p:spPr>
      </p:pic>
      <p:sp>
        <p:nvSpPr>
          <p:cNvPr id="2" name="TextBox 1">
            <a:extLst>
              <a:ext uri="{FF2B5EF4-FFF2-40B4-BE49-F238E27FC236}">
                <a16:creationId xmlns:a16="http://schemas.microsoft.com/office/drawing/2014/main" id="{F6692697-EA65-463F-613B-EF5A734C23BC}"/>
              </a:ext>
            </a:extLst>
          </p:cNvPr>
          <p:cNvSpPr txBox="1"/>
          <p:nvPr/>
        </p:nvSpPr>
        <p:spPr>
          <a:xfrm>
            <a:off x="12200167" y="49717"/>
            <a:ext cx="1232112" cy="646331"/>
          </a:xfrm>
          <a:prstGeom prst="rect">
            <a:avLst/>
          </a:prstGeom>
          <a:noFill/>
        </p:spPr>
        <p:txBody>
          <a:bodyPr wrap="square" rtlCol="0">
            <a:spAutoFit/>
          </a:bodyPr>
          <a:lstStyle/>
          <a:p>
            <a:pPr defTabSz="457200"/>
            <a:r>
              <a:rPr lang="en-US" dirty="0">
                <a:solidFill>
                  <a:prstClr val="black"/>
                </a:solidFill>
                <a:highlight>
                  <a:srgbClr val="FFFF00"/>
                </a:highlight>
                <a:latin typeface="Calibri"/>
              </a:rPr>
              <a:t>“partner” </a:t>
            </a:r>
            <a:r>
              <a:rPr lang="en-US" dirty="0" err="1">
                <a:solidFill>
                  <a:prstClr val="black"/>
                </a:solidFill>
                <a:highlight>
                  <a:srgbClr val="FFFF00"/>
                </a:highlight>
                <a:latin typeface="Calibri"/>
              </a:rPr>
              <a:t>versjon</a:t>
            </a:r>
            <a:endParaRPr lang="en-US" dirty="0">
              <a:solidFill>
                <a:prstClr val="black"/>
              </a:solidFill>
              <a:highlight>
                <a:srgbClr val="FFFF00"/>
              </a:highlight>
              <a:latin typeface="Calibri"/>
            </a:endParaRPr>
          </a:p>
        </p:txBody>
      </p:sp>
      <p:pic>
        <p:nvPicPr>
          <p:cNvPr id="11" name="Picture 10">
            <a:extLst>
              <a:ext uri="{FF2B5EF4-FFF2-40B4-BE49-F238E27FC236}">
                <a16:creationId xmlns:a16="http://schemas.microsoft.com/office/drawing/2014/main" id="{F89F8F89-2010-DF03-020E-415B99A8C75A}"/>
              </a:ext>
            </a:extLst>
          </p:cNvPr>
          <p:cNvPicPr>
            <a:picLocks noChangeAspect="1"/>
          </p:cNvPicPr>
          <p:nvPr/>
        </p:nvPicPr>
        <p:blipFill>
          <a:blip r:embed="rId6"/>
          <a:stretch>
            <a:fillRect/>
          </a:stretch>
        </p:blipFill>
        <p:spPr>
          <a:xfrm>
            <a:off x="4848980" y="961571"/>
            <a:ext cx="5664496" cy="3132377"/>
          </a:xfrm>
          <a:prstGeom prst="rect">
            <a:avLst/>
          </a:prstGeom>
        </p:spPr>
      </p:pic>
      <p:graphicFrame>
        <p:nvGraphicFramePr>
          <p:cNvPr id="5" name="Content Placeholder 6">
            <a:extLst>
              <a:ext uri="{FF2B5EF4-FFF2-40B4-BE49-F238E27FC236}">
                <a16:creationId xmlns:a16="http://schemas.microsoft.com/office/drawing/2014/main" id="{C99127E4-A32D-8392-F580-500ED226C619}"/>
              </a:ext>
            </a:extLst>
          </p:cNvPr>
          <p:cNvGraphicFramePr>
            <a:graphicFrameLocks noGrp="1"/>
          </p:cNvGraphicFramePr>
          <p:nvPr>
            <p:ph idx="1"/>
          </p:nvPr>
        </p:nvGraphicFramePr>
        <p:xfrm>
          <a:off x="1646637" y="961276"/>
          <a:ext cx="3130996" cy="3132378"/>
        </p:xfrm>
        <a:graphic>
          <a:graphicData uri="http://schemas.openxmlformats.org/drawingml/2006/table">
            <a:tbl>
              <a:tblPr firstRow="1" bandRow="1">
                <a:effectLst/>
                <a:tableStyleId>{2D5ABB26-0587-4C30-8999-92F81FD0307C}</a:tableStyleId>
              </a:tblPr>
              <a:tblGrid>
                <a:gridCol w="1565498">
                  <a:extLst>
                    <a:ext uri="{9D8B030D-6E8A-4147-A177-3AD203B41FA5}">
                      <a16:colId xmlns:a16="http://schemas.microsoft.com/office/drawing/2014/main" val="2351823299"/>
                    </a:ext>
                  </a:extLst>
                </a:gridCol>
                <a:gridCol w="1565498">
                  <a:extLst>
                    <a:ext uri="{9D8B030D-6E8A-4147-A177-3AD203B41FA5}">
                      <a16:colId xmlns:a16="http://schemas.microsoft.com/office/drawing/2014/main" val="3858421102"/>
                    </a:ext>
                  </a:extLst>
                </a:gridCol>
              </a:tblGrid>
              <a:tr h="1044126">
                <a:tc>
                  <a:txBody>
                    <a:bodyPr/>
                    <a:lstStyle/>
                    <a:p>
                      <a:r>
                        <a:rPr lang="nb-NO" sz="1000" b="1" i="0" kern="1200" dirty="0">
                          <a:solidFill>
                            <a:schemeClr val="bg1"/>
                          </a:solidFill>
                          <a:effectLst/>
                          <a:latin typeface="+mn-lt"/>
                          <a:ea typeface="+mn-ea"/>
                          <a:cs typeface="+mn-cs"/>
                        </a:rPr>
                        <a:t>Prof. Robert Nilssen</a:t>
                      </a:r>
                      <a:endParaRPr lang="en-US" sz="10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dirty="0">
                          <a:solidFill>
                            <a:schemeClr val="bg1"/>
                          </a:solidFill>
                        </a:rPr>
                        <a:t>Prof. </a:t>
                      </a:r>
                      <a:r>
                        <a:rPr lang="nb-NO" sz="1000" b="1" i="0" kern="1200" dirty="0">
                          <a:solidFill>
                            <a:schemeClr val="bg1"/>
                          </a:solidFill>
                          <a:effectLst/>
                          <a:latin typeface="+mn-lt"/>
                          <a:ea typeface="+mn-ea"/>
                          <a:cs typeface="+mn-cs"/>
                        </a:rPr>
                        <a:t>Arne Nysveen</a:t>
                      </a:r>
                      <a:endParaRPr lang="en-US" sz="10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0245869"/>
                  </a:ext>
                </a:extLst>
              </a:tr>
              <a:tr h="1044126">
                <a:tc>
                  <a:txBody>
                    <a:bodyPr/>
                    <a:lstStyle/>
                    <a:p>
                      <a:r>
                        <a:rPr lang="nb-NO" sz="1000" b="1" i="0" kern="1200" dirty="0">
                          <a:solidFill>
                            <a:schemeClr val="bg1"/>
                          </a:solidFill>
                          <a:effectLst/>
                          <a:latin typeface="+mn-lt"/>
                          <a:ea typeface="+mn-ea"/>
                          <a:cs typeface="+mn-cs"/>
                        </a:rPr>
                        <a:t>Ass. Prof. Pål S. Keim</a:t>
                      </a:r>
                      <a:endParaRPr lang="en-US" sz="10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dirty="0">
                          <a:solidFill>
                            <a:schemeClr val="bg1"/>
                          </a:solidFill>
                        </a:rPr>
                        <a:t>Prof. </a:t>
                      </a:r>
                      <a:r>
                        <a:rPr lang="nb-NO" sz="1000" b="1" i="0" kern="1200" dirty="0">
                          <a:solidFill>
                            <a:schemeClr val="bg1"/>
                          </a:solidFill>
                          <a:effectLst/>
                          <a:latin typeface="+mn-lt"/>
                          <a:ea typeface="+mn-ea"/>
                          <a:cs typeface="+mn-cs"/>
                        </a:rPr>
                        <a:t>Jonas K. Nøland</a:t>
                      </a:r>
                      <a:endParaRPr lang="en-US" sz="10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5364578"/>
                  </a:ext>
                </a:extLst>
              </a:tr>
              <a:tr h="1044126">
                <a:tc>
                  <a:txBody>
                    <a:bodyPr/>
                    <a:lstStyle/>
                    <a:p>
                      <a:r>
                        <a:rPr lang="nb-NO" sz="1000" b="1" i="0" kern="1200" dirty="0">
                          <a:solidFill>
                            <a:schemeClr val="bg1"/>
                          </a:solidFill>
                          <a:effectLst/>
                          <a:latin typeface="+mn-lt"/>
                          <a:ea typeface="+mn-ea"/>
                          <a:cs typeface="+mn-cs"/>
                        </a:rPr>
                        <a:t>Prof. II Alexey Matveev</a:t>
                      </a:r>
                      <a:endParaRPr lang="en-US" sz="10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b-NO" sz="1000" b="1" i="0" kern="1200" dirty="0">
                          <a:solidFill>
                            <a:schemeClr val="bg1"/>
                          </a:solidFill>
                          <a:effectLst/>
                          <a:latin typeface="+mn-lt"/>
                          <a:ea typeface="+mn-ea"/>
                          <a:cs typeface="+mn-cs"/>
                        </a:rPr>
                        <a:t>Ass. Prof. Inge Nordsteien</a:t>
                      </a:r>
                      <a:endParaRPr lang="en-US" sz="10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6169045"/>
                  </a:ext>
                </a:extLst>
              </a:tr>
            </a:tbl>
          </a:graphicData>
        </a:graphic>
      </p:graphicFrame>
      <p:pic>
        <p:nvPicPr>
          <p:cNvPr id="10" name="Picture 2" descr="profile">
            <a:extLst>
              <a:ext uri="{FF2B5EF4-FFF2-40B4-BE49-F238E27FC236}">
                <a16:creationId xmlns:a16="http://schemas.microsoft.com/office/drawing/2014/main" id="{91793817-6B4C-5EEC-BB91-802B537623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227" y="1167741"/>
            <a:ext cx="800250" cy="8002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5" name="Picture 4" descr="profile">
            <a:extLst>
              <a:ext uri="{FF2B5EF4-FFF2-40B4-BE49-F238E27FC236}">
                <a16:creationId xmlns:a16="http://schemas.microsoft.com/office/drawing/2014/main" id="{639FCED1-3907-A430-685D-06F48A9743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1519" y="1167741"/>
            <a:ext cx="800251" cy="8002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6" name="Picture 6" descr="profile">
            <a:extLst>
              <a:ext uri="{FF2B5EF4-FFF2-40B4-BE49-F238E27FC236}">
                <a16:creationId xmlns:a16="http://schemas.microsoft.com/office/drawing/2014/main" id="{9BEEAF16-CCBB-D18A-E80E-2766C7F341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0403" y="3247041"/>
            <a:ext cx="800250" cy="8002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688087A8-B06B-2440-22E6-3BF1146950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1518" y="3247041"/>
            <a:ext cx="834964" cy="8002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1" name="Picture 10" descr="profile">
            <a:extLst>
              <a:ext uri="{FF2B5EF4-FFF2-40B4-BE49-F238E27FC236}">
                <a16:creationId xmlns:a16="http://schemas.microsoft.com/office/drawing/2014/main" id="{8E024A08-A86F-4701-2BC6-E29106D7E7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1518" y="2207391"/>
            <a:ext cx="800250" cy="8002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2" name="Picture 12" descr="profile">
            <a:extLst>
              <a:ext uri="{FF2B5EF4-FFF2-40B4-BE49-F238E27FC236}">
                <a16:creationId xmlns:a16="http://schemas.microsoft.com/office/drawing/2014/main" id="{AFA27B30-A657-37EA-B123-D2BB828060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0403" y="2190034"/>
            <a:ext cx="834964" cy="83496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1EE32082-A2B0-4951-85DB-2D66081831DC}"/>
              </a:ext>
            </a:extLst>
          </p:cNvPr>
          <p:cNvSpPr/>
          <p:nvPr/>
        </p:nvSpPr>
        <p:spPr>
          <a:xfrm>
            <a:off x="1646638" y="961277"/>
            <a:ext cx="3119403" cy="3132377"/>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766616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9F8D905D-E796-30A5-D855-7B35F7527AC9}"/>
              </a:ext>
            </a:extLst>
          </p:cNvPr>
          <p:cNvGraphicFramePr>
            <a:graphicFrameLocks noGrp="1"/>
          </p:cNvGraphicFramePr>
          <p:nvPr/>
        </p:nvGraphicFramePr>
        <p:xfrm>
          <a:off x="3438889" y="845467"/>
          <a:ext cx="4580172" cy="2836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887593B-1BFD-B63D-3BD8-F19E3298F59B}"/>
              </a:ext>
            </a:extLst>
          </p:cNvPr>
          <p:cNvSpPr txBox="1"/>
          <p:nvPr/>
        </p:nvSpPr>
        <p:spPr>
          <a:xfrm>
            <a:off x="858981" y="8269"/>
            <a:ext cx="11333019" cy="523220"/>
          </a:xfrm>
          <a:prstGeom prst="rect">
            <a:avLst/>
          </a:prstGeom>
          <a:noFill/>
        </p:spPr>
        <p:txBody>
          <a:bodyPr wrap="square">
            <a:spAutoFit/>
          </a:bodyPr>
          <a:lstStyle/>
          <a:p>
            <a:r>
              <a:rPr lang="en-US" sz="2800" b="1" i="0" u="none" strike="noStrike" dirty="0">
                <a:solidFill>
                  <a:srgbClr val="272833"/>
                </a:solidFill>
                <a:effectLst/>
                <a:latin typeface="Open Sans" panose="020B0606030504020204" pitchFamily="34" charset="0"/>
              </a:rPr>
              <a:t>Electricity Markets and Energy System Planning (EMESP)</a:t>
            </a:r>
            <a:endParaRPr lang="nb-NO" sz="2800" dirty="0"/>
          </a:p>
        </p:txBody>
      </p:sp>
      <p:pic>
        <p:nvPicPr>
          <p:cNvPr id="2050" name="Picture 2" descr="A group of people posing for a photo&#10;&#10;Description automatically generated">
            <a:extLst>
              <a:ext uri="{FF2B5EF4-FFF2-40B4-BE49-F238E27FC236}">
                <a16:creationId xmlns:a16="http://schemas.microsoft.com/office/drawing/2014/main" id="{788ED187-FF7B-5971-C553-7978C6FDCA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2306" b="24775"/>
          <a:stretch>
            <a:fillRect/>
          </a:stretch>
        </p:blipFill>
        <p:spPr bwMode="auto">
          <a:xfrm>
            <a:off x="0" y="572654"/>
            <a:ext cx="3045239" cy="31126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7FD8249-4394-B970-4DD8-75CBCC2C3706}"/>
              </a:ext>
            </a:extLst>
          </p:cNvPr>
          <p:cNvSpPr>
            <a:spLocks noGrp="1"/>
          </p:cNvSpPr>
          <p:nvPr/>
        </p:nvSpPr>
        <p:spPr>
          <a:xfrm>
            <a:off x="4372547" y="356449"/>
            <a:ext cx="3718864" cy="718255"/>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en-GB" sz="1800" dirty="0" err="1"/>
              <a:t>Våre</a:t>
            </a:r>
            <a:r>
              <a:rPr lang="en-GB" sz="1800" dirty="0"/>
              <a:t> </a:t>
            </a:r>
            <a:r>
              <a:rPr lang="en-GB" sz="1800" dirty="0" err="1"/>
              <a:t>forskningsområder</a:t>
            </a:r>
            <a:endParaRPr lang="en-GB" sz="1800" dirty="0"/>
          </a:p>
        </p:txBody>
      </p:sp>
      <p:pic>
        <p:nvPicPr>
          <p:cNvPr id="9" name="Picture 8" descr="Ingen alternativ tekstbeskrivelse tilgjengelig for dette bildet">
            <a:extLst>
              <a:ext uri="{FF2B5EF4-FFF2-40B4-BE49-F238E27FC236}">
                <a16:creationId xmlns:a16="http://schemas.microsoft.com/office/drawing/2014/main" id="{2970A0AE-91AC-FBC8-4F73-D715D315B7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9911" y="4054642"/>
            <a:ext cx="2067791" cy="2757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 group of men standing next to a poster&#10;&#10;AI-generated content may be incorrect.">
            <a:extLst>
              <a:ext uri="{FF2B5EF4-FFF2-40B4-BE49-F238E27FC236}">
                <a16:creationId xmlns:a16="http://schemas.microsoft.com/office/drawing/2014/main" id="{D6FE8490-36A0-CCA9-3A1C-33C008B179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3214" y="4054642"/>
            <a:ext cx="2067790" cy="27570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AE57876-949A-FD74-D4E7-BA66F8465B29}"/>
              </a:ext>
            </a:extLst>
          </p:cNvPr>
          <p:cNvPicPr>
            <a:picLocks noChangeAspect="1"/>
          </p:cNvPicPr>
          <p:nvPr/>
        </p:nvPicPr>
        <p:blipFill>
          <a:blip r:embed="rId11"/>
          <a:srcRect r="864" b="5481"/>
          <a:stretch>
            <a:fillRect/>
          </a:stretch>
        </p:blipFill>
        <p:spPr>
          <a:xfrm>
            <a:off x="728571" y="4017466"/>
            <a:ext cx="5187038" cy="2784835"/>
          </a:xfrm>
          <a:prstGeom prst="rect">
            <a:avLst/>
          </a:prstGeom>
        </p:spPr>
      </p:pic>
      <p:sp>
        <p:nvSpPr>
          <p:cNvPr id="14" name="TextBox 13">
            <a:extLst>
              <a:ext uri="{FF2B5EF4-FFF2-40B4-BE49-F238E27FC236}">
                <a16:creationId xmlns:a16="http://schemas.microsoft.com/office/drawing/2014/main" id="{3405ABBD-232E-1327-F2C2-1F830A63ED6C}"/>
              </a:ext>
            </a:extLst>
          </p:cNvPr>
          <p:cNvSpPr txBox="1"/>
          <p:nvPr/>
        </p:nvSpPr>
        <p:spPr>
          <a:xfrm>
            <a:off x="7259217" y="3706317"/>
            <a:ext cx="4335624" cy="369332"/>
          </a:xfrm>
          <a:prstGeom prst="rect">
            <a:avLst/>
          </a:prstGeom>
          <a:noFill/>
        </p:spPr>
        <p:txBody>
          <a:bodyPr wrap="square" rtlCol="0">
            <a:spAutoFit/>
          </a:bodyPr>
          <a:lstStyle/>
          <a:p>
            <a:r>
              <a:rPr lang="nb-NO" b="1" dirty="0"/>
              <a:t>Vi støtter morgendagens ingeniører </a:t>
            </a:r>
            <a:r>
              <a:rPr lang="nb-NO" b="1" dirty="0">
                <a:sym typeface="Wingdings" panose="05000000000000000000" pitchFamily="2" charset="2"/>
              </a:rPr>
              <a:t></a:t>
            </a:r>
            <a:endParaRPr lang="nb-NO" b="1" dirty="0"/>
          </a:p>
        </p:txBody>
      </p:sp>
      <p:sp>
        <p:nvSpPr>
          <p:cNvPr id="15" name="TextBox 14">
            <a:extLst>
              <a:ext uri="{FF2B5EF4-FFF2-40B4-BE49-F238E27FC236}">
                <a16:creationId xmlns:a16="http://schemas.microsoft.com/office/drawing/2014/main" id="{772BAE28-27FB-FFDB-6378-0E8D123D8D0C}"/>
              </a:ext>
            </a:extLst>
          </p:cNvPr>
          <p:cNvSpPr txBox="1"/>
          <p:nvPr/>
        </p:nvSpPr>
        <p:spPr>
          <a:xfrm>
            <a:off x="1279066" y="3685310"/>
            <a:ext cx="4335624" cy="369332"/>
          </a:xfrm>
          <a:prstGeom prst="rect">
            <a:avLst/>
          </a:prstGeom>
          <a:noFill/>
        </p:spPr>
        <p:txBody>
          <a:bodyPr wrap="square" rtlCol="0">
            <a:spAutoFit/>
          </a:bodyPr>
          <a:lstStyle/>
          <a:p>
            <a:r>
              <a:rPr lang="nb-NO" b="1" dirty="0"/>
              <a:t>Vi deltar aktivt i forskningsprosjekter</a:t>
            </a:r>
          </a:p>
        </p:txBody>
      </p:sp>
      <p:sp>
        <p:nvSpPr>
          <p:cNvPr id="16" name="Rectangle 15">
            <a:extLst>
              <a:ext uri="{FF2B5EF4-FFF2-40B4-BE49-F238E27FC236}">
                <a16:creationId xmlns:a16="http://schemas.microsoft.com/office/drawing/2014/main" id="{7B027C74-1272-2294-DF0F-E06F433FA41F}"/>
              </a:ext>
            </a:extLst>
          </p:cNvPr>
          <p:cNvSpPr/>
          <p:nvPr/>
        </p:nvSpPr>
        <p:spPr>
          <a:xfrm>
            <a:off x="787791" y="6695956"/>
            <a:ext cx="876886" cy="223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8" name="Picture 17" descr="A group of people posing for a photo&#10;&#10;Description automatically generated">
            <a:extLst>
              <a:ext uri="{FF2B5EF4-FFF2-40B4-BE49-F238E27FC236}">
                <a16:creationId xmlns:a16="http://schemas.microsoft.com/office/drawing/2014/main" id="{FAC52D26-2C50-025F-406F-0A658F128D1B}"/>
              </a:ext>
            </a:extLst>
          </p:cNvPr>
          <p:cNvPicPr>
            <a:picLocks noChangeAspect="1"/>
          </p:cNvPicPr>
          <p:nvPr/>
        </p:nvPicPr>
        <p:blipFill>
          <a:blip r:embed="rId12"/>
          <a:stretch>
            <a:fillRect/>
          </a:stretch>
        </p:blipFill>
        <p:spPr>
          <a:xfrm>
            <a:off x="8736140" y="572654"/>
            <a:ext cx="2581561" cy="1879563"/>
          </a:xfrm>
          <a:prstGeom prst="rect">
            <a:avLst/>
          </a:prstGeom>
        </p:spPr>
      </p:pic>
      <p:pic>
        <p:nvPicPr>
          <p:cNvPr id="2060" name="Picture 12" descr="Magnus Korpås: Representing Energy Storage and Flexibility in Capacity ...">
            <a:extLst>
              <a:ext uri="{FF2B5EF4-FFF2-40B4-BE49-F238E27FC236}">
                <a16:creationId xmlns:a16="http://schemas.microsoft.com/office/drawing/2014/main" id="{AA8949DA-FD65-8EBC-2FB2-6BDB364238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36141" y="2320746"/>
            <a:ext cx="2581561" cy="14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21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406BC-5834-D427-E194-1F1E99CCECDA}"/>
            </a:ext>
          </a:extLst>
        </p:cNvPr>
        <p:cNvGrpSpPr/>
        <p:nvPr/>
      </p:nvGrpSpPr>
      <p:grpSpPr>
        <a:xfrm>
          <a:off x="0" y="0"/>
          <a:ext cx="0" cy="0"/>
          <a:chOff x="0" y="0"/>
          <a:chExt cx="0" cy="0"/>
        </a:xfrm>
      </p:grpSpPr>
      <p:sp>
        <p:nvSpPr>
          <p:cNvPr id="12" name="Rektangel 11">
            <a:extLst>
              <a:ext uri="{FF2B5EF4-FFF2-40B4-BE49-F238E27FC236}">
                <a16:creationId xmlns:a16="http://schemas.microsoft.com/office/drawing/2014/main" id="{467EBAD7-202F-66C1-CA04-A04AA845E91A}"/>
              </a:ext>
            </a:extLst>
          </p:cNvPr>
          <p:cNvSpPr/>
          <p:nvPr/>
        </p:nvSpPr>
        <p:spPr>
          <a:xfrm>
            <a:off x="1532167" y="-17980"/>
            <a:ext cx="9144000" cy="68939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8" name="TextBox 7">
            <a:extLst>
              <a:ext uri="{FF2B5EF4-FFF2-40B4-BE49-F238E27FC236}">
                <a16:creationId xmlns:a16="http://schemas.microsoft.com/office/drawing/2014/main" id="{E52CCCCA-67D6-7440-90E2-AFB92AB15D39}"/>
              </a:ext>
            </a:extLst>
          </p:cNvPr>
          <p:cNvSpPr txBox="1"/>
          <p:nvPr/>
        </p:nvSpPr>
        <p:spPr>
          <a:xfrm>
            <a:off x="7362914" y="770669"/>
            <a:ext cx="2933458" cy="307777"/>
          </a:xfrm>
          <a:prstGeom prst="rect">
            <a:avLst/>
          </a:prstGeom>
          <a:noFill/>
        </p:spPr>
        <p:txBody>
          <a:bodyPr wrap="square" rtlCol="0">
            <a:spAutoFit/>
          </a:bodyPr>
          <a:lstStyle/>
          <a:p>
            <a:pPr algn="ctr"/>
            <a:r>
              <a:rPr lang="en-US" sz="1400" b="1">
                <a:solidFill>
                  <a:schemeClr val="bg1"/>
                </a:solidFill>
                <a:latin typeface="Open Sans" pitchFamily="2" charset="0"/>
                <a:ea typeface="Open Sans" pitchFamily="2" charset="0"/>
                <a:cs typeface="Open Sans" pitchFamily="2" charset="0"/>
              </a:rPr>
              <a:t>High Current / Switchgear Lab</a:t>
            </a:r>
            <a:endParaRPr lang="en-US" sz="1600" b="1">
              <a:solidFill>
                <a:schemeClr val="bg1"/>
              </a:solidFill>
              <a:latin typeface="Open Sans" pitchFamily="2" charset="0"/>
              <a:ea typeface="Open Sans" pitchFamily="2" charset="0"/>
              <a:cs typeface="Open Sans" pitchFamily="2" charset="0"/>
            </a:endParaRPr>
          </a:p>
        </p:txBody>
      </p:sp>
      <p:pic>
        <p:nvPicPr>
          <p:cNvPr id="4" name="Bilde 15">
            <a:extLst>
              <a:ext uri="{FF2B5EF4-FFF2-40B4-BE49-F238E27FC236}">
                <a16:creationId xmlns:a16="http://schemas.microsoft.com/office/drawing/2014/main" id="{71681943-4AB2-4A29-61D6-960AAA23C4D5}"/>
              </a:ext>
            </a:extLst>
          </p:cNvPr>
          <p:cNvPicPr>
            <a:picLocks noChangeAspect="1"/>
          </p:cNvPicPr>
          <p:nvPr/>
        </p:nvPicPr>
        <p:blipFill>
          <a:blip r:embed="rId2"/>
          <a:stretch>
            <a:fillRect/>
          </a:stretch>
        </p:blipFill>
        <p:spPr>
          <a:xfrm>
            <a:off x="6429998" y="106848"/>
            <a:ext cx="4023406" cy="375318"/>
          </a:xfrm>
          <a:prstGeom prst="rect">
            <a:avLst/>
          </a:prstGeom>
        </p:spPr>
      </p:pic>
      <p:sp>
        <p:nvSpPr>
          <p:cNvPr id="2" name="Tittel 1">
            <a:extLst>
              <a:ext uri="{FF2B5EF4-FFF2-40B4-BE49-F238E27FC236}">
                <a16:creationId xmlns:a16="http://schemas.microsoft.com/office/drawing/2014/main" id="{BDE1BA92-F700-FEC9-B13B-8E8EFE58FF5F}"/>
              </a:ext>
            </a:extLst>
          </p:cNvPr>
          <p:cNvSpPr txBox="1">
            <a:spLocks/>
          </p:cNvSpPr>
          <p:nvPr/>
        </p:nvSpPr>
        <p:spPr>
          <a:xfrm>
            <a:off x="1586060" y="10445"/>
            <a:ext cx="5316633" cy="72487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2000" dirty="0">
                <a:solidFill>
                  <a:schemeClr val="bg1"/>
                </a:solidFill>
              </a:rPr>
              <a:t>HVT – High </a:t>
            </a:r>
            <a:r>
              <a:rPr lang="en-US" sz="2000" dirty="0">
                <a:solidFill>
                  <a:schemeClr val="bg1"/>
                </a:solidFill>
              </a:rPr>
              <a:t>Voltage </a:t>
            </a:r>
            <a:r>
              <a:rPr lang="nb-NO" sz="2000" dirty="0">
                <a:solidFill>
                  <a:schemeClr val="bg1"/>
                </a:solidFill>
              </a:rPr>
              <a:t>Technology</a:t>
            </a:r>
            <a:r>
              <a:rPr lang="en-US" sz="2000" dirty="0">
                <a:solidFill>
                  <a:schemeClr val="bg1"/>
                </a:solidFill>
              </a:rPr>
              <a:t> </a:t>
            </a:r>
          </a:p>
        </p:txBody>
      </p:sp>
      <p:pic>
        <p:nvPicPr>
          <p:cNvPr id="2050" name="Picture 2" descr="A group of people standing in a room&#10;&#10;Description automatically generated">
            <a:extLst>
              <a:ext uri="{FF2B5EF4-FFF2-40B4-BE49-F238E27FC236}">
                <a16:creationId xmlns:a16="http://schemas.microsoft.com/office/drawing/2014/main" id="{C1226915-8E36-B0C4-151F-7F20C5DB7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628" y="996675"/>
            <a:ext cx="4428972" cy="24936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A2C2E0C-9901-CF89-38DA-4787BACDB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740" y="1086372"/>
            <a:ext cx="3021806" cy="20145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28C4AE27-CF01-B24F-566C-A39DE6F46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7790" y="2491881"/>
            <a:ext cx="3021806" cy="96617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44499F8A-6BCC-9FB2-E3B8-3F5381B69B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8497" y="3927462"/>
            <a:ext cx="1592692" cy="27131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FE1D4A-DC57-EF4A-F29B-83BC7382B974}"/>
              </a:ext>
            </a:extLst>
          </p:cNvPr>
          <p:cNvSpPr txBox="1"/>
          <p:nvPr/>
        </p:nvSpPr>
        <p:spPr>
          <a:xfrm>
            <a:off x="7381964" y="3573502"/>
            <a:ext cx="2933458" cy="307777"/>
          </a:xfrm>
          <a:prstGeom prst="rect">
            <a:avLst/>
          </a:prstGeom>
          <a:noFill/>
        </p:spPr>
        <p:txBody>
          <a:bodyPr wrap="square" rtlCol="0">
            <a:spAutoFit/>
          </a:bodyPr>
          <a:lstStyle/>
          <a:p>
            <a:pPr algn="ctr"/>
            <a:r>
              <a:rPr lang="en-US" sz="1400" b="1">
                <a:solidFill>
                  <a:schemeClr val="bg1"/>
                </a:solidFill>
                <a:latin typeface="Open Sans" pitchFamily="2" charset="0"/>
                <a:ea typeface="Open Sans" pitchFamily="2" charset="0"/>
                <a:cs typeface="Open Sans" pitchFamily="2" charset="0"/>
              </a:rPr>
              <a:t>High Voltage Lab</a:t>
            </a:r>
            <a:endParaRPr lang="en-US" sz="1600" b="1">
              <a:solidFill>
                <a:schemeClr val="bg1"/>
              </a:solidFill>
              <a:latin typeface="Open Sans" pitchFamily="2" charset="0"/>
              <a:ea typeface="Open Sans" pitchFamily="2" charset="0"/>
              <a:cs typeface="Open Sans" pitchFamily="2" charset="0"/>
            </a:endParaRPr>
          </a:p>
        </p:txBody>
      </p:sp>
      <p:pic>
        <p:nvPicPr>
          <p:cNvPr id="2059" name="Picture 11">
            <a:extLst>
              <a:ext uri="{FF2B5EF4-FFF2-40B4-BE49-F238E27FC236}">
                <a16:creationId xmlns:a16="http://schemas.microsoft.com/office/drawing/2014/main" id="{A7FBF89A-F04C-05D4-F89F-F759CDC40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688" y="3943350"/>
            <a:ext cx="1777999" cy="268132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2630D673-8699-43DD-B5BC-81D0E3F2807D}"/>
              </a:ext>
            </a:extLst>
          </p:cNvPr>
          <p:cNvSpPr>
            <a:spLocks noGrp="1"/>
          </p:cNvSpPr>
          <p:nvPr/>
        </p:nvSpPr>
        <p:spPr>
          <a:xfrm>
            <a:off x="2317476" y="3751638"/>
            <a:ext cx="3683275" cy="271310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solidFill>
                  <a:schemeClr val="bg1"/>
                </a:solidFill>
              </a:rPr>
              <a:t>Components and materials </a:t>
            </a:r>
          </a:p>
          <a:p>
            <a:r>
              <a:rPr lang="en-US" sz="1800" dirty="0">
                <a:solidFill>
                  <a:schemeClr val="bg1"/>
                </a:solidFill>
              </a:rPr>
              <a:t>Laboratory oriented</a:t>
            </a:r>
          </a:p>
          <a:p>
            <a:r>
              <a:rPr lang="en-US" sz="1800" dirty="0">
                <a:solidFill>
                  <a:schemeClr val="bg1"/>
                </a:solidFill>
              </a:rPr>
              <a:t>Cables, switchgear, GIS, transformer</a:t>
            </a:r>
          </a:p>
          <a:p>
            <a:r>
              <a:rPr lang="en-US" sz="1800" dirty="0">
                <a:solidFill>
                  <a:schemeClr val="bg1"/>
                </a:solidFill>
              </a:rPr>
              <a:t>Condition monitoring</a:t>
            </a:r>
          </a:p>
          <a:p>
            <a:pPr marL="0" indent="0">
              <a:buNone/>
            </a:pPr>
            <a:r>
              <a:rPr lang="en-US" sz="1800" b="1" dirty="0">
                <a:solidFill>
                  <a:schemeClr val="bg1"/>
                </a:solidFill>
              </a:rPr>
              <a:t>Stress and fault analysis</a:t>
            </a:r>
          </a:p>
          <a:p>
            <a:r>
              <a:rPr lang="en-US" sz="1800" dirty="0">
                <a:solidFill>
                  <a:schemeClr val="bg1"/>
                </a:solidFill>
              </a:rPr>
              <a:t>Simulation oriented </a:t>
            </a:r>
          </a:p>
          <a:p>
            <a:r>
              <a:rPr lang="en-US" sz="1800" dirty="0">
                <a:solidFill>
                  <a:schemeClr val="bg1"/>
                </a:solidFill>
              </a:rPr>
              <a:t>Transients, multi-physics</a:t>
            </a:r>
          </a:p>
          <a:p>
            <a:r>
              <a:rPr lang="en-US" sz="1800" dirty="0">
                <a:solidFill>
                  <a:schemeClr val="bg1"/>
                </a:solidFill>
              </a:rPr>
              <a:t>Relay protection, digital substations</a:t>
            </a:r>
          </a:p>
        </p:txBody>
      </p:sp>
    </p:spTree>
    <p:extLst>
      <p:ext uri="{BB962C8B-B14F-4D97-AF65-F5344CB8AC3E}">
        <p14:creationId xmlns:p14="http://schemas.microsoft.com/office/powerpoint/2010/main" val="2875168859"/>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nu_blaa_stripe_bunn_eng_16_9" id="{DA9C58AE-A8B8-1C48-8991-8213818241A0}" vid="{39562190-F52F-F944-AFE7-50CA2DF2AC4F}"/>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info bacheloroppgave_høst" id="{8A41B694-BEA7-5848-BA5C-63DBF8466F32}" vid="{81E21E31-B95C-D44B-A53B-80E5386E0E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724</Words>
  <Application>Microsoft Office PowerPoint</Application>
  <PresentationFormat>Widescreen</PresentationFormat>
  <Paragraphs>105</Paragraphs>
  <Slides>13</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Fakt Pro</vt:lpstr>
      <vt:lpstr>Open Sans</vt:lpstr>
      <vt:lpstr>Wingdings</vt:lpstr>
      <vt:lpstr>Office-tema</vt:lpstr>
      <vt:lpstr>1_Office-tema</vt:lpstr>
      <vt:lpstr>Welcome to NTNU</vt:lpstr>
      <vt:lpstr>PowerPoint Presentation</vt:lpstr>
      <vt:lpstr>PowerPoint Presentation</vt:lpstr>
      <vt:lpstr>PowerPoint Presentation</vt:lpstr>
      <vt:lpstr>The Department (Photo by: Kai T. Dragland 11.09.25)</vt:lpstr>
      <vt:lpstr>Research groups</vt:lpstr>
      <vt:lpstr>PowerPoint Presentation</vt:lpstr>
      <vt:lpstr>PowerPoint Presentation</vt:lpstr>
      <vt:lpstr>PowerPoint Presentation</vt:lpstr>
      <vt:lpstr>PowerPoint Presentation</vt:lpstr>
      <vt:lpstr>PowerPoint Presentation</vt:lpstr>
      <vt:lpstr>PowerPoint Presentation</vt:lpstr>
      <vt:lpstr>Laboratories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Institutt for elkraftteknikk</dc:title>
  <dc:creator>Anngjerd Pleym</dc:creator>
  <cp:lastModifiedBy>Ida Krüger</cp:lastModifiedBy>
  <cp:revision>59</cp:revision>
  <dcterms:created xsi:type="dcterms:W3CDTF">2021-11-05T16:21:55Z</dcterms:created>
  <dcterms:modified xsi:type="dcterms:W3CDTF">2025-11-28T15:01:06Z</dcterms:modified>
</cp:coreProperties>
</file>