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5" r:id="rId2"/>
    <p:sldId id="278" r:id="rId3"/>
  </p:sldIdLst>
  <p:sldSz cx="9144000" cy="5143500" type="screen16x9"/>
  <p:notesSz cx="6858000" cy="9144000"/>
  <p:defaultTextStyle>
    <a:defPPr>
      <a:defRPr lang="nb-NO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3475"/>
    <a:srgbClr val="BBAC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1" autoAdjust="0"/>
    <p:restoredTop sz="94694"/>
  </p:normalViewPr>
  <p:slideViewPr>
    <p:cSldViewPr snapToGrid="0" snapToObjects="1">
      <p:cViewPr varScale="1">
        <p:scale>
          <a:sx n="107" d="100"/>
          <a:sy n="107" d="100"/>
        </p:scale>
        <p:origin x="618" y="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114753" y="2008061"/>
            <a:ext cx="7772400" cy="675821"/>
          </a:xfrm>
        </p:spPr>
        <p:txBody>
          <a:bodyPr anchor="t" anchorCtr="0"/>
          <a:lstStyle/>
          <a:p>
            <a:r>
              <a:rPr lang="en-US"/>
              <a:t>Click to edit Master title style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114753" y="2733866"/>
            <a:ext cx="7772400" cy="131445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000159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83850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1017751" y="205979"/>
            <a:ext cx="5459249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31831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lysbildenummer 5"/>
          <p:cNvSpPr txBox="1">
            <a:spLocks/>
          </p:cNvSpPr>
          <p:nvPr userDrawn="1"/>
        </p:nvSpPr>
        <p:spPr>
          <a:xfrm>
            <a:off x="-1" y="4815936"/>
            <a:ext cx="640523" cy="273844"/>
          </a:xfrm>
          <a:prstGeom prst="rect">
            <a:avLst/>
          </a:prstGeom>
        </p:spPr>
        <p:txBody>
          <a:bodyPr/>
          <a:lstStyle>
            <a:defPPr>
              <a:defRPr lang="nb-NO"/>
            </a:defPPr>
            <a:lvl1pPr marL="0" algn="l" defTabSz="4572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91853A39-49B3-554A-AE82-85611CEBD8E3}" type="slidenum">
              <a:rPr lang="nb-NO" b="1" i="0" smtClean="0">
                <a:latin typeface="Arial"/>
                <a:cs typeface="Arial"/>
              </a:rPr>
              <a:pPr algn="ctr"/>
              <a:t>‹#›</a:t>
            </a:fld>
            <a:endParaRPr lang="nb-NO" b="1" i="0" dirty="0">
              <a:latin typeface="Arial"/>
              <a:cs typeface="Arial"/>
            </a:endParaRPr>
          </a:p>
        </p:txBody>
      </p:sp>
      <p:sp>
        <p:nvSpPr>
          <p:cNvPr id="5" name="Tittel 1">
            <a:extLst>
              <a:ext uri="{FF2B5EF4-FFF2-40B4-BE49-F238E27FC236}">
                <a16:creationId xmlns:a16="http://schemas.microsoft.com/office/drawing/2014/main" id="{DD937378-229C-1949-B054-BBD9C0C8D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193" y="205979"/>
            <a:ext cx="7681516" cy="646331"/>
          </a:xfrm>
        </p:spPr>
        <p:txBody>
          <a:bodyPr wrap="square" anchor="t" anchorCtr="0">
            <a:spAutoFit/>
          </a:bodyPr>
          <a:lstStyle/>
          <a:p>
            <a:r>
              <a:rPr lang="en-US"/>
              <a:t>Click to edit Master title style</a:t>
            </a:r>
            <a:endParaRPr lang="nb-NO" dirty="0"/>
          </a:p>
        </p:txBody>
      </p:sp>
      <p:sp>
        <p:nvSpPr>
          <p:cNvPr id="6" name="Plassholder for innhold 2">
            <a:extLst>
              <a:ext uri="{FF2B5EF4-FFF2-40B4-BE49-F238E27FC236}">
                <a16:creationId xmlns:a16="http://schemas.microsoft.com/office/drawing/2014/main" id="{DC91E42C-57DE-0347-977E-6B972EE463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2193" y="943896"/>
            <a:ext cx="7681516" cy="38720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60019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35765" y="3305176"/>
            <a:ext cx="7458948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035765" y="2180035"/>
            <a:ext cx="7458948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82460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95551" y="205979"/>
            <a:ext cx="7407404" cy="8572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1114712" y="1200151"/>
            <a:ext cx="3667845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5305712" y="1200151"/>
            <a:ext cx="3673943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72914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tel 1">
            <a:extLst>
              <a:ext uri="{FF2B5EF4-FFF2-40B4-BE49-F238E27FC236}">
                <a16:creationId xmlns:a16="http://schemas.microsoft.com/office/drawing/2014/main" id="{FCDCCE35-0F13-7E43-B915-27AECD9F8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986" y="243149"/>
            <a:ext cx="7934515" cy="64633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8" name="Plassholder for innhold 3">
            <a:extLst>
              <a:ext uri="{FF2B5EF4-FFF2-40B4-BE49-F238E27FC236}">
                <a16:creationId xmlns:a16="http://schemas.microsoft.com/office/drawing/2014/main" id="{6C7D8F5B-4488-624E-9B7E-DA67D48730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6986" y="1481512"/>
            <a:ext cx="3860602" cy="33636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9" name="Plassholder for tekst 4">
            <a:extLst>
              <a:ext uri="{FF2B5EF4-FFF2-40B4-BE49-F238E27FC236}">
                <a16:creationId xmlns:a16="http://schemas.microsoft.com/office/drawing/2014/main" id="{A4593312-CBE8-2646-A9D3-533DF07503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928959" y="1001692"/>
            <a:ext cx="3932542" cy="479822"/>
          </a:xfrm>
        </p:spPr>
        <p:txBody>
          <a:bodyPr anchor="t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Plassholder for innhold 5">
            <a:extLst>
              <a:ext uri="{FF2B5EF4-FFF2-40B4-BE49-F238E27FC236}">
                <a16:creationId xmlns:a16="http://schemas.microsoft.com/office/drawing/2014/main" id="{3EB26063-6A57-B84C-A306-43905FC065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928959" y="1481512"/>
            <a:ext cx="3932542" cy="33636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11" name="Plassholder for tekst 4">
            <a:extLst>
              <a:ext uri="{FF2B5EF4-FFF2-40B4-BE49-F238E27FC236}">
                <a16:creationId xmlns:a16="http://schemas.microsoft.com/office/drawing/2014/main" id="{DB91E079-BBA0-8E45-BAA3-55605ED0A24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26986" y="1001691"/>
            <a:ext cx="3862118" cy="479822"/>
          </a:xfrm>
        </p:spPr>
        <p:txBody>
          <a:bodyPr anchor="t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02236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72249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9718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2464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142491" y="204788"/>
            <a:ext cx="4765084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02464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96486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32236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68297" y="205979"/>
            <a:ext cx="7933731" cy="646331"/>
          </a:xfrm>
          <a:prstGeom prst="rect">
            <a:avLst/>
          </a:prstGeom>
        </p:spPr>
        <p:txBody>
          <a:bodyPr vert="horz" lIns="91440" tIns="45720" rIns="91440" bIns="45720" rtlCol="0" anchor="t" anchorCtr="0">
            <a:sp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68297" y="934065"/>
            <a:ext cx="7933731" cy="4003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pic>
        <p:nvPicPr>
          <p:cNvPr id="4" name="Bilde 3" descr="stripe_16_9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45602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7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600" b="1" i="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4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forms.office.com/Pages/ResponsePage.aspx?id=cgahCS-CZ0SluluzdZZ8BUIxxL_NekJGu_yVmzWPiTtUNUUzSEVYRjVXVUVDNjg4OEg4VU1RTVhQRC4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A44A3-926A-6FD1-C153-872ADE117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193" y="205979"/>
            <a:ext cx="7681516" cy="954107"/>
          </a:xfrm>
        </p:spPr>
        <p:txBody>
          <a:bodyPr/>
          <a:lstStyle/>
          <a:p>
            <a:r>
              <a:rPr lang="nb-NO" dirty="0"/>
              <a:t>HMS-mål for IEL</a:t>
            </a:r>
            <a:br>
              <a:rPr lang="nb-NO" dirty="0"/>
            </a:br>
            <a:r>
              <a:rPr lang="nb-NO" sz="2000" dirty="0"/>
              <a:t>(vedtatt på utvidet ledergruppemøte 7. juni 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4892F5-A81A-3FB4-1F7F-0D8B19D2D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2193" y="1144759"/>
            <a:ext cx="7681516" cy="3872039"/>
          </a:xfrm>
        </p:spPr>
        <p:txBody>
          <a:bodyPr>
            <a:normAutofit/>
          </a:bodyPr>
          <a:lstStyle/>
          <a:p>
            <a:r>
              <a:rPr lang="nb-NO" dirty="0"/>
              <a:t>IEL skal ha:</a:t>
            </a:r>
          </a:p>
          <a:p>
            <a:pPr lvl="1"/>
            <a:r>
              <a:rPr lang="nb-NO" dirty="0"/>
              <a:t>null alvorlige personskader eller yrkesrelaterte helseplager som gir varige men eller sykefravær</a:t>
            </a:r>
          </a:p>
          <a:p>
            <a:pPr lvl="1"/>
            <a:r>
              <a:rPr lang="nb-NO" dirty="0"/>
              <a:t>et godt psykososialt arbeidsmiljø der ansatte er trygge og trives i jobben</a:t>
            </a:r>
          </a:p>
          <a:p>
            <a:pPr lvl="1"/>
            <a:r>
              <a:rPr lang="nb-NO" dirty="0"/>
              <a:t>et internkontrollsystem som bidrar til å sikre ta IEL har god oversikt over både fysisk og psykososialt arbeidsmiljø med tilstrekkelig dokumentasjon lett tilgjengelig for ansatte og studenter som trenger det</a:t>
            </a:r>
          </a:p>
        </p:txBody>
      </p:sp>
    </p:spTree>
    <p:extLst>
      <p:ext uri="{BB962C8B-B14F-4D97-AF65-F5344CB8AC3E}">
        <p14:creationId xmlns:p14="http://schemas.microsoft.com/office/powerpoint/2010/main" val="3351943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8EA89-2B7B-DD43-01CB-326B0B12A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HMS handlingsplan 2025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BC3912D-9961-C6F3-9648-C78E6E6DCE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2904925"/>
              </p:ext>
            </p:extLst>
          </p:nvPr>
        </p:nvGraphicFramePr>
        <p:xfrm>
          <a:off x="982663" y="944563"/>
          <a:ext cx="7680324" cy="3002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64994">
                  <a:extLst>
                    <a:ext uri="{9D8B030D-6E8A-4147-A177-3AD203B41FA5}">
                      <a16:colId xmlns:a16="http://schemas.microsoft.com/office/drawing/2014/main" val="2512185895"/>
                    </a:ext>
                  </a:extLst>
                </a:gridCol>
                <a:gridCol w="2915330">
                  <a:extLst>
                    <a:ext uri="{9D8B030D-6E8A-4147-A177-3AD203B41FA5}">
                      <a16:colId xmlns:a16="http://schemas.microsoft.com/office/drawing/2014/main" val="32647428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dirty="0">
                          <a:solidFill>
                            <a:schemeClr val="tx1"/>
                          </a:solidFill>
                        </a:rPr>
                        <a:t>Aksjon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>
                          <a:solidFill>
                            <a:schemeClr val="tx1"/>
                          </a:solidFill>
                        </a:rPr>
                        <a:t>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070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600" dirty="0"/>
                        <a:t>Etablere et internkontrollsystem som omfatter og styrker alle de gode rutiner instituttet allerede har, og i tillegg løfter instituttet på områder der like gode rutiner ikke er etablert.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/>
                        <a:t>Påbegynt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974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/>
                        </a:rPr>
                        <a:t>Videreutvikling av opplæring: Løsning i </a:t>
                      </a:r>
                      <a:r>
                        <a:rPr kumimoji="0" lang="nb-NO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/>
                          <a:hlinkClick r:id="rId2"/>
                        </a:rPr>
                        <a:t>Microsoft forms</a:t>
                      </a:r>
                      <a:r>
                        <a:rPr kumimoji="0" lang="nb-NO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/>
                        </a:rPr>
                        <a:t> for lokal opplæring for det enkelte laboratorium er utviklet og testet.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/>
                        <a:t>Tas i bruk inneværende studieår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19223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nb-NO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/>
                        </a:rPr>
                        <a:t>Vernerunde kontormiljøene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/>
                        <a:t>Gjennomført i juni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62428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nb-NO" sz="1600" b="0" dirty="0"/>
                        <a:t>Nytt punkt: Arealplan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/>
                        <a:t>Påbegynt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0466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9946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NTNU FARGER UU">
      <a:dk1>
        <a:srgbClr val="000000"/>
      </a:dk1>
      <a:lt1>
        <a:srgbClr val="FFFFFF"/>
      </a:lt1>
      <a:dk2>
        <a:srgbClr val="014693"/>
      </a:dk2>
      <a:lt2>
        <a:srgbClr val="D6D7D6"/>
      </a:lt2>
      <a:accent1>
        <a:srgbClr val="B6C8E9"/>
      </a:accent1>
      <a:accent2>
        <a:srgbClr val="014693"/>
      </a:accent2>
      <a:accent3>
        <a:srgbClr val="BCD024"/>
      </a:accent3>
      <a:accent4>
        <a:srgbClr val="B01B81"/>
      </a:accent4>
      <a:accent5>
        <a:srgbClr val="F7D019"/>
      </a:accent5>
      <a:accent6>
        <a:srgbClr val="ED8013"/>
      </a:accent6>
      <a:hlink>
        <a:srgbClr val="3D2A68"/>
      </a:hlink>
      <a:folHlink>
        <a:srgbClr val="338C8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43B7B0"/>
        </a:solidFill>
        <a:ln>
          <a:noFill/>
        </a:ln>
        <a:effectLst>
          <a:outerShdw blurRad="114300" dist="12700" dir="5400000" rotWithShape="0">
            <a:srgbClr val="000000">
              <a:alpha val="35000"/>
            </a:srgbClr>
          </a:outerShdw>
        </a:effectLst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ntnu_blaa_stripe_16_9" id="{58D9072F-38B0-854F-882E-ED63E43BD4B6}" vid="{386DF201-3323-4D4C-9B74-D5F0DDCE90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ntnu_blaa_stripe_16_9</Template>
  <TotalTime>0</TotalTime>
  <Words>143</Words>
  <Application>Microsoft Office PowerPoint</Application>
  <PresentationFormat>On-screen Show (16:9)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Office-tema</vt:lpstr>
      <vt:lpstr>HMS-mål for IEL (vedtatt på utvidet ledergruppemøte 7. juni 23)</vt:lpstr>
      <vt:lpstr>HMS handlingsplan 2025</vt:lpstr>
    </vt:vector>
  </TitlesOfParts>
  <Company>NTNU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Periodisk evaluering Energi og miljø</dc:title>
  <dc:creator>Halsten Aastebøl</dc:creator>
  <cp:lastModifiedBy>Halsten Jarle Aastebøl</cp:lastModifiedBy>
  <cp:revision>129</cp:revision>
  <dcterms:created xsi:type="dcterms:W3CDTF">2022-05-09T12:30:43Z</dcterms:created>
  <dcterms:modified xsi:type="dcterms:W3CDTF">2025-11-14T09:16:31Z</dcterms:modified>
</cp:coreProperties>
</file>