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2" r:id="rId2"/>
    <p:sldId id="282" r:id="rId3"/>
    <p:sldId id="288" r:id="rId4"/>
    <p:sldId id="289" r:id="rId5"/>
    <p:sldId id="274" r:id="rId6"/>
    <p:sldId id="275" r:id="rId7"/>
    <p:sldId id="284" r:id="rId8"/>
    <p:sldId id="281" r:id="rId9"/>
    <p:sldId id="286" r:id="rId10"/>
    <p:sldId id="257" r:id="rId11"/>
    <p:sldId id="258" r:id="rId12"/>
    <p:sldId id="267" r:id="rId13"/>
    <p:sldId id="271" r:id="rId14"/>
    <p:sldId id="272" r:id="rId15"/>
    <p:sldId id="273" r:id="rId16"/>
    <p:sldId id="256" r:id="rId17"/>
    <p:sldId id="278" r:id="rId18"/>
    <p:sldId id="277" r:id="rId19"/>
    <p:sldId id="285" r:id="rId20"/>
    <p:sldId id="287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06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2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007C-6D16-1544-8FB4-197E455CD91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D3529-B662-6241-B42C-77F8EE1A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EFB62-C982-2F4A-B50B-AC0273B19C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4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5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AC8A-0EC0-214E-B416-1044AEAD945C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2D40-5405-D541-8A61-E6A1A423E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5812.tiff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27"/>
            <a:ext cx="9144000" cy="56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 Re-Twee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8" y="921853"/>
            <a:ext cx="7136623" cy="4338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6178"/>
            <a:ext cx="9144000" cy="1652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35125"/>
            <a:ext cx="498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www.turnitin.com</a:t>
            </a:r>
            <a:r>
              <a:rPr lang="en-US" sz="1200" dirty="0" smtClean="0">
                <a:latin typeface="Arial"/>
                <a:cs typeface="Arial"/>
              </a:rPr>
              <a:t>/assets/</a:t>
            </a:r>
            <a:r>
              <a:rPr lang="en-US" sz="1200" dirty="0" err="1" smtClean="0">
                <a:latin typeface="Arial"/>
                <a:cs typeface="Arial"/>
              </a:rPr>
              <a:t>en_us</a:t>
            </a:r>
            <a:r>
              <a:rPr lang="en-US" sz="1200" dirty="0" smtClean="0">
                <a:latin typeface="Arial"/>
                <a:cs typeface="Arial"/>
              </a:rPr>
              <a:t>/media/</a:t>
            </a:r>
            <a:r>
              <a:rPr lang="en-US" sz="1200" dirty="0" err="1" smtClean="0">
                <a:latin typeface="Arial"/>
                <a:cs typeface="Arial"/>
              </a:rPr>
              <a:t>plagiarism_spectrum.php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9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 Aggregato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3" y="756057"/>
            <a:ext cx="7060851" cy="4988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1355"/>
            <a:ext cx="9144000" cy="1652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81001"/>
            <a:ext cx="498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www.turnitin.com</a:t>
            </a:r>
            <a:r>
              <a:rPr lang="en-US" sz="1200" dirty="0" smtClean="0">
                <a:latin typeface="Arial"/>
                <a:cs typeface="Arial"/>
              </a:rPr>
              <a:t>/assets/</a:t>
            </a:r>
            <a:r>
              <a:rPr lang="en-US" sz="1200" dirty="0" err="1" smtClean="0">
                <a:latin typeface="Arial"/>
                <a:cs typeface="Arial"/>
              </a:rPr>
              <a:t>en_us</a:t>
            </a:r>
            <a:r>
              <a:rPr lang="en-US" sz="1200" dirty="0" smtClean="0">
                <a:latin typeface="Arial"/>
                <a:cs typeface="Arial"/>
              </a:rPr>
              <a:t>/media/</a:t>
            </a:r>
            <a:r>
              <a:rPr lang="en-US" sz="1200" dirty="0" err="1" smtClean="0">
                <a:latin typeface="Arial"/>
                <a:cs typeface="Arial"/>
              </a:rPr>
              <a:t>plagiarism_spectrum.php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Mashu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6" y="886928"/>
            <a:ext cx="7020580" cy="4860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8788"/>
            <a:ext cx="9144000" cy="1652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498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www.turnitin.com</a:t>
            </a:r>
            <a:r>
              <a:rPr lang="en-US" sz="1200" dirty="0" smtClean="0">
                <a:latin typeface="Arial"/>
                <a:cs typeface="Arial"/>
              </a:rPr>
              <a:t>/assets/</a:t>
            </a:r>
            <a:r>
              <a:rPr lang="en-US" sz="1200" dirty="0" err="1" smtClean="0">
                <a:latin typeface="Arial"/>
                <a:cs typeface="Arial"/>
              </a:rPr>
              <a:t>en_us</a:t>
            </a:r>
            <a:r>
              <a:rPr lang="en-US" sz="1200" dirty="0" smtClean="0">
                <a:latin typeface="Arial"/>
                <a:cs typeface="Arial"/>
              </a:rPr>
              <a:t>/media/</a:t>
            </a:r>
            <a:r>
              <a:rPr lang="en-US" sz="1200" dirty="0" err="1" smtClean="0">
                <a:latin typeface="Arial"/>
                <a:cs typeface="Arial"/>
              </a:rPr>
              <a:t>plagiarism_spectrum.php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Find-Replac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5" y="1058025"/>
            <a:ext cx="7175305" cy="4239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420"/>
            <a:ext cx="9144000" cy="1652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498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www.turnitin.com</a:t>
            </a:r>
            <a:r>
              <a:rPr lang="en-US" sz="1200" dirty="0" smtClean="0">
                <a:latin typeface="Arial"/>
                <a:cs typeface="Arial"/>
              </a:rPr>
              <a:t>/assets/</a:t>
            </a:r>
            <a:r>
              <a:rPr lang="en-US" sz="1200" dirty="0" err="1" smtClean="0">
                <a:latin typeface="Arial"/>
                <a:cs typeface="Arial"/>
              </a:rPr>
              <a:t>en_us</a:t>
            </a:r>
            <a:r>
              <a:rPr lang="en-US" sz="1200" dirty="0" smtClean="0">
                <a:latin typeface="Arial"/>
                <a:cs typeface="Arial"/>
              </a:rPr>
              <a:t>/media/</a:t>
            </a:r>
            <a:r>
              <a:rPr lang="en-US" sz="1200" dirty="0" err="1" smtClean="0">
                <a:latin typeface="Arial"/>
                <a:cs typeface="Arial"/>
              </a:rPr>
              <a:t>plagiarism_spectrum.php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CTRL-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8" y="1089679"/>
            <a:ext cx="7072154" cy="4238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4836"/>
            <a:ext cx="9144000" cy="1652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498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www.turnitin.com</a:t>
            </a:r>
            <a:r>
              <a:rPr lang="en-US" sz="1200" dirty="0" smtClean="0">
                <a:latin typeface="Arial"/>
                <a:cs typeface="Arial"/>
              </a:rPr>
              <a:t>/assets/</a:t>
            </a:r>
            <a:r>
              <a:rPr lang="en-US" sz="1200" dirty="0" err="1" smtClean="0">
                <a:latin typeface="Arial"/>
                <a:cs typeface="Arial"/>
              </a:rPr>
              <a:t>en_us</a:t>
            </a:r>
            <a:r>
              <a:rPr lang="en-US" sz="1200" dirty="0" smtClean="0">
                <a:latin typeface="Arial"/>
                <a:cs typeface="Arial"/>
              </a:rPr>
              <a:t>/media/</a:t>
            </a:r>
            <a:r>
              <a:rPr lang="en-US" sz="1200" dirty="0" err="1" smtClean="0">
                <a:latin typeface="Arial"/>
                <a:cs typeface="Arial"/>
              </a:rPr>
              <a:t>plagiarism_spectrum.php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clone 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4" y="780973"/>
            <a:ext cx="7562113" cy="4561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80973"/>
            <a:ext cx="9144000" cy="16522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498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www.turnitin.com</a:t>
            </a:r>
            <a:r>
              <a:rPr lang="en-US" sz="1200" dirty="0" smtClean="0">
                <a:latin typeface="Arial"/>
                <a:cs typeface="Arial"/>
              </a:rPr>
              <a:t>/assets/</a:t>
            </a:r>
            <a:r>
              <a:rPr lang="en-US" sz="1200" dirty="0" err="1" smtClean="0">
                <a:latin typeface="Arial"/>
                <a:cs typeface="Arial"/>
              </a:rPr>
              <a:t>en_us</a:t>
            </a:r>
            <a:r>
              <a:rPr lang="en-US" sz="1200" dirty="0" smtClean="0">
                <a:latin typeface="Arial"/>
                <a:cs typeface="Arial"/>
              </a:rPr>
              <a:t>/media/</a:t>
            </a:r>
            <a:r>
              <a:rPr lang="en-US" sz="1200" dirty="0" err="1" smtClean="0">
                <a:latin typeface="Arial"/>
                <a:cs typeface="Arial"/>
              </a:rPr>
              <a:t>plagiarism_spectrum.php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217" y="6027001"/>
            <a:ext cx="6522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ppleGothic"/>
                <a:ea typeface="AppleGothic"/>
                <a:cs typeface="AppleGothic"/>
              </a:rPr>
              <a:t>Ranking based on data from 879 educators from around the world.</a:t>
            </a:r>
          </a:p>
          <a:p>
            <a:pPr algn="ctr"/>
            <a:r>
              <a:rPr lang="en-US" sz="1600" dirty="0" smtClean="0">
                <a:latin typeface="AppleGothic"/>
                <a:ea typeface="AppleGothic"/>
                <a:cs typeface="AppleGothic"/>
              </a:rPr>
              <a:t>71% college educators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539" y="628109"/>
            <a:ext cx="3999971" cy="5448167"/>
            <a:chOff x="4539" y="628109"/>
            <a:chExt cx="3999971" cy="5448167"/>
          </a:xfrm>
        </p:grpSpPr>
        <p:pic>
          <p:nvPicPr>
            <p:cNvPr id="5" name="Picture 4" descr="Frequency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74" y="1037746"/>
              <a:ext cx="3408836" cy="50385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7036" y="1536464"/>
              <a:ext cx="6747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Clone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429" y="1938283"/>
              <a:ext cx="8458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Mashup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707" y="2389545"/>
              <a:ext cx="9142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CTRL-C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953" y="2786845"/>
              <a:ext cx="7317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Remix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676" y="3197800"/>
              <a:ext cx="8454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Recycle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787" y="3595100"/>
              <a:ext cx="9797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Re-Tweet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39" y="4019709"/>
              <a:ext cx="12900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Find-Replace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524" y="4430006"/>
              <a:ext cx="1120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Aggregator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487" y="4854615"/>
              <a:ext cx="9766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404 Error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444" y="5251915"/>
              <a:ext cx="7659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Hybrid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1931" y="1223486"/>
              <a:ext cx="12956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Less frequent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99416" y="1223486"/>
              <a:ext cx="13644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More frequent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94729" y="1212763"/>
              <a:ext cx="363580" cy="36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69316" y="1212763"/>
              <a:ext cx="363580" cy="360000"/>
            </a:xfrm>
            <a:prstGeom prst="roundRect">
              <a:avLst/>
            </a:prstGeom>
            <a:solidFill>
              <a:srgbClr val="FFA807"/>
            </a:solidFill>
            <a:ln>
              <a:solidFill>
                <a:srgbClr val="FFA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3250" y="628109"/>
              <a:ext cx="1267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latin typeface="Times New Roman"/>
                  <a:cs typeface="Times New Roman"/>
                </a:rPr>
                <a:t>Frequency</a:t>
              </a:r>
              <a:endParaRPr lang="en-US" sz="2000" u="sng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18195" y="682727"/>
            <a:ext cx="4002236" cy="5393548"/>
            <a:chOff x="4918195" y="682727"/>
            <a:chExt cx="4002236" cy="5393548"/>
          </a:xfrm>
        </p:grpSpPr>
        <p:pic>
          <p:nvPicPr>
            <p:cNvPr id="22" name="Picture 21" descr="Problematic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207" y="1028218"/>
              <a:ext cx="3396224" cy="5048057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7113498" y="1212763"/>
              <a:ext cx="363580" cy="36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91888" y="1212763"/>
              <a:ext cx="363580" cy="360000"/>
            </a:xfrm>
            <a:prstGeom prst="roundRect">
              <a:avLst/>
            </a:prstGeom>
            <a:solidFill>
              <a:srgbClr val="FFA807"/>
            </a:solidFill>
            <a:ln>
              <a:solidFill>
                <a:srgbClr val="FFA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59473" y="1223486"/>
              <a:ext cx="125086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Less concern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924" y="1223486"/>
              <a:ext cx="135926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More concern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33448" y="1586074"/>
              <a:ext cx="6747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Clone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62428" y="2393007"/>
              <a:ext cx="8458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Mashup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93999" y="1982716"/>
              <a:ext cx="9142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CTRL-C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76441" y="4840960"/>
              <a:ext cx="7317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Remix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62828" y="3197800"/>
              <a:ext cx="8454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Recycle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8477" y="5238086"/>
              <a:ext cx="9797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Re-Tweet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18195" y="4014793"/>
              <a:ext cx="12900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Find-Replace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87412" y="2804626"/>
              <a:ext cx="11208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Aggregator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31582" y="3599225"/>
              <a:ext cx="9766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404 Error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42277" y="4443661"/>
              <a:ext cx="7659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Hybrid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85074" y="682727"/>
              <a:ext cx="1442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latin typeface="Times New Roman"/>
                  <a:cs typeface="Times New Roman"/>
                </a:rPr>
                <a:t>Problematic</a:t>
              </a:r>
              <a:endParaRPr lang="en-US" sz="2000" u="sng" dirty="0">
                <a:latin typeface="Times New Roman"/>
                <a:cs typeface="Times New Roman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439482" y="19978"/>
            <a:ext cx="4402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Gothic"/>
                <a:ea typeface="AppleGothic"/>
                <a:cs typeface="AppleGothic"/>
              </a:rPr>
              <a:t>The top -10 of plagiarism</a:t>
            </a:r>
            <a:endParaRPr lang="en-US" sz="2800" dirty="0">
              <a:latin typeface="AppleGothic"/>
              <a:ea typeface="AppleGothic"/>
              <a:cs typeface="AppleGothi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6581001"/>
            <a:ext cx="498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http://</a:t>
            </a:r>
            <a:r>
              <a:rPr lang="en-US" sz="1200" dirty="0" err="1" smtClean="0">
                <a:latin typeface="Times New Roman"/>
                <a:cs typeface="Times New Roman"/>
              </a:rPr>
              <a:t>www.turnitin.com</a:t>
            </a:r>
            <a:r>
              <a:rPr lang="en-US" sz="1200" dirty="0" smtClean="0">
                <a:latin typeface="Times New Roman"/>
                <a:cs typeface="Times New Roman"/>
              </a:rPr>
              <a:t>/assets/</a:t>
            </a:r>
            <a:r>
              <a:rPr lang="en-US" sz="1200" dirty="0" err="1" smtClean="0">
                <a:latin typeface="Times New Roman"/>
                <a:cs typeface="Times New Roman"/>
              </a:rPr>
              <a:t>en_us</a:t>
            </a:r>
            <a:r>
              <a:rPr lang="en-US" sz="1200" dirty="0" smtClean="0">
                <a:latin typeface="Times New Roman"/>
                <a:cs typeface="Times New Roman"/>
              </a:rPr>
              <a:t>/media/</a:t>
            </a:r>
            <a:r>
              <a:rPr lang="en-US" sz="1200" dirty="0" err="1" smtClean="0">
                <a:latin typeface="Times New Roman"/>
                <a:cs typeface="Times New Roman"/>
              </a:rPr>
              <a:t>plagiarism_spectrum.php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5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698"/>
            <a:ext cx="5578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Gothic"/>
                <a:ea typeface="AppleGothic"/>
                <a:cs typeface="AppleGothic"/>
              </a:rPr>
              <a:t>Plagiarism example </a:t>
            </a:r>
            <a:r>
              <a:rPr lang="en-US" sz="2800" dirty="0">
                <a:latin typeface="AppleGothic"/>
                <a:ea typeface="AppleGothic"/>
                <a:cs typeface="AppleGothic"/>
              </a:rPr>
              <a:t>1</a:t>
            </a:r>
            <a:r>
              <a:rPr lang="en-US" sz="2800" dirty="0" smtClean="0">
                <a:latin typeface="AppleGothic"/>
                <a:ea typeface="AppleGothic"/>
                <a:cs typeface="AppleGothic"/>
              </a:rPr>
              <a:t> (harmless)</a:t>
            </a:r>
            <a:endParaRPr lang="en-US" sz="2800" dirty="0">
              <a:latin typeface="AppleGothic"/>
              <a:ea typeface="AppleGothic"/>
              <a:cs typeface="AppleGothic"/>
            </a:endParaRPr>
          </a:p>
        </p:txBody>
      </p:sp>
      <p:pic>
        <p:nvPicPr>
          <p:cNvPr id="3" name="Picture 2" descr="plagiarism example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800"/>
            <a:ext cx="9144000" cy="19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giarism examp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57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6698"/>
            <a:ext cx="601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Gothic"/>
                <a:ea typeface="AppleGothic"/>
                <a:cs typeface="AppleGothic"/>
              </a:rPr>
              <a:t>Plagiarism example 2 (problematic)</a:t>
            </a:r>
            <a:endParaRPr lang="en-US" sz="2800" dirty="0">
              <a:latin typeface="AppleGothic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54" y="242455"/>
            <a:ext cx="419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How to avoid plagiarism?</a:t>
            </a:r>
            <a:endParaRPr lang="en-US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307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ppleGothic"/>
                <a:ea typeface="AppleGothic"/>
                <a:cs typeface="AppleGothic"/>
              </a:rPr>
              <a:t> 1)</a:t>
            </a:r>
            <a:r>
              <a:rPr lang="en-US" dirty="0" smtClean="0">
                <a:latin typeface="AppleGothic"/>
                <a:ea typeface="AppleGothic"/>
                <a:cs typeface="AppleGothic"/>
              </a:rPr>
              <a:t> 	Put everything directly copied from somewhere else in quotation marks and </a:t>
            </a:r>
          </a:p>
          <a:p>
            <a:r>
              <a:rPr lang="en-US" dirty="0">
                <a:latin typeface="AppleGothic"/>
                <a:ea typeface="AppleGothic"/>
                <a:cs typeface="AppleGothic"/>
              </a:rPr>
              <a:t>	</a:t>
            </a:r>
            <a:r>
              <a:rPr lang="en-US" dirty="0" smtClean="0">
                <a:latin typeface="AppleGothic"/>
                <a:ea typeface="AppleGothic"/>
                <a:cs typeface="AppleGothic"/>
              </a:rPr>
              <a:t>provide a citation / the source from where it comes in your text.</a:t>
            </a:r>
          </a:p>
          <a:p>
            <a:endParaRPr lang="en-US" dirty="0">
              <a:latin typeface="AppleGothic"/>
              <a:ea typeface="AppleGothic"/>
              <a:cs typeface="AppleGothic"/>
            </a:endParaRPr>
          </a:p>
          <a:p>
            <a:r>
              <a:rPr lang="en-US" b="1" dirty="0" smtClean="0">
                <a:latin typeface="AppleGothic"/>
                <a:ea typeface="AppleGothic"/>
                <a:cs typeface="AppleGothic"/>
              </a:rPr>
              <a:t> 2)</a:t>
            </a:r>
            <a:r>
              <a:rPr lang="en-US" dirty="0" smtClean="0">
                <a:latin typeface="AppleGothic"/>
                <a:ea typeface="AppleGothic"/>
                <a:cs typeface="AppleGothic"/>
              </a:rPr>
              <a:t>	Paraphrase: Read the text, understand the idea / concept, write it out in your own </a:t>
            </a:r>
          </a:p>
          <a:p>
            <a:r>
              <a:rPr lang="en-US" dirty="0" smtClean="0">
                <a:latin typeface="AppleGothic"/>
                <a:ea typeface="AppleGothic"/>
                <a:cs typeface="AppleGothic"/>
              </a:rPr>
              <a:t>	words, then check if your text is really different from the original and provide a </a:t>
            </a:r>
          </a:p>
          <a:p>
            <a:r>
              <a:rPr lang="en-US" dirty="0">
                <a:latin typeface="AppleGothic"/>
                <a:ea typeface="AppleGothic"/>
                <a:cs typeface="AppleGothic"/>
              </a:rPr>
              <a:t>	</a:t>
            </a:r>
            <a:r>
              <a:rPr lang="en-US" dirty="0" smtClean="0">
                <a:latin typeface="AppleGothic"/>
                <a:ea typeface="AppleGothic"/>
                <a:cs typeface="AppleGothic"/>
              </a:rPr>
              <a:t>citation to indicate where the original idea comes from.</a:t>
            </a:r>
          </a:p>
          <a:p>
            <a:endParaRPr lang="en-US" dirty="0">
              <a:latin typeface="AppleGothic"/>
              <a:ea typeface="AppleGothic"/>
              <a:cs typeface="AppleGothic"/>
            </a:endParaRPr>
          </a:p>
          <a:p>
            <a:r>
              <a:rPr lang="en-US" dirty="0" smtClean="0">
                <a:latin typeface="AppleGothic"/>
                <a:ea typeface="AppleGothic"/>
                <a:cs typeface="AppleGothic"/>
              </a:rPr>
              <a:t>(</a:t>
            </a:r>
            <a:r>
              <a:rPr lang="en-US" b="1" dirty="0" smtClean="0">
                <a:latin typeface="AppleGothic"/>
                <a:ea typeface="AppleGothic"/>
                <a:cs typeface="AppleGothic"/>
              </a:rPr>
              <a:t>3)</a:t>
            </a:r>
            <a:r>
              <a:rPr lang="en-US" dirty="0" smtClean="0">
                <a:latin typeface="AppleGothic"/>
                <a:ea typeface="AppleGothic"/>
                <a:cs typeface="AppleGothic"/>
              </a:rPr>
              <a:t>	If in doubt, ask your teacher.)</a:t>
            </a:r>
          </a:p>
        </p:txBody>
      </p:sp>
    </p:spTree>
    <p:extLst>
      <p:ext uri="{BB962C8B-B14F-4D97-AF65-F5344CB8AC3E}">
        <p14:creationId xmlns:p14="http://schemas.microsoft.com/office/powerpoint/2010/main" val="34194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4457"/>
            <a:ext cx="4258275" cy="3847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ppleGothic"/>
                <a:ea typeface="AppleGothic"/>
                <a:cs typeface="AppleGothic"/>
              </a:rPr>
              <a:t>Introduction to plagiarism</a:t>
            </a:r>
          </a:p>
          <a:p>
            <a:pPr algn="ctr"/>
            <a:endParaRPr lang="en-US" sz="3600" dirty="0" smtClean="0">
              <a:latin typeface="AppleGothic"/>
              <a:ea typeface="AppleGothic"/>
              <a:cs typeface="AppleGothic"/>
            </a:endParaRPr>
          </a:p>
          <a:p>
            <a:pPr algn="ctr"/>
            <a:r>
              <a:rPr lang="en-US" dirty="0" smtClean="0">
                <a:latin typeface="AppleGothic"/>
                <a:ea typeface="AppleGothic"/>
                <a:cs typeface="AppleGothic"/>
              </a:rPr>
              <a:t>and how to avoid doing it</a:t>
            </a:r>
          </a:p>
          <a:p>
            <a:pPr algn="ctr"/>
            <a:endParaRPr lang="en-US" dirty="0">
              <a:latin typeface="AppleGothic"/>
              <a:ea typeface="AppleGothic"/>
              <a:cs typeface="AppleGothic"/>
            </a:endParaRPr>
          </a:p>
          <a:p>
            <a:pPr algn="ctr"/>
            <a:r>
              <a:rPr lang="en-US" dirty="0" smtClean="0">
                <a:latin typeface="AppleGothic"/>
                <a:ea typeface="AppleGothic"/>
                <a:cs typeface="AppleGothic"/>
              </a:rPr>
              <a:t>(by accident)</a:t>
            </a:r>
          </a:p>
          <a:p>
            <a:pPr algn="ctr"/>
            <a:endParaRPr lang="en-US" dirty="0">
              <a:latin typeface="AppleGothic"/>
              <a:ea typeface="AppleGothic"/>
              <a:cs typeface="AppleGothic"/>
            </a:endParaRPr>
          </a:p>
          <a:p>
            <a:pPr algn="ctr"/>
            <a:endParaRPr lang="en-US" dirty="0" smtClean="0">
              <a:latin typeface="AppleGothic"/>
              <a:ea typeface="AppleGothic"/>
              <a:cs typeface="AppleGothic"/>
            </a:endParaRPr>
          </a:p>
          <a:p>
            <a:pPr algn="ctr"/>
            <a:endParaRPr lang="en-US" dirty="0">
              <a:latin typeface="AppleGothic"/>
              <a:ea typeface="AppleGothic"/>
              <a:cs typeface="AppleGothic"/>
            </a:endParaRPr>
          </a:p>
          <a:p>
            <a:pPr algn="ctr"/>
            <a:endParaRPr lang="en-US" dirty="0">
              <a:latin typeface="AppleGothic"/>
              <a:ea typeface="AppleGothic"/>
              <a:cs typeface="AppleGothic"/>
            </a:endParaRPr>
          </a:p>
          <a:p>
            <a:pPr algn="ctr"/>
            <a:r>
              <a:rPr lang="en-US" dirty="0" smtClean="0">
                <a:latin typeface="AppleGothic"/>
                <a:ea typeface="AppleGothic"/>
                <a:cs typeface="AppleGothic"/>
              </a:rPr>
              <a:t>Thorsten Hamann</a:t>
            </a:r>
          </a:p>
          <a:p>
            <a:pPr algn="ctr"/>
            <a:endParaRPr lang="en-US" dirty="0">
              <a:latin typeface="AppleGothic"/>
              <a:ea typeface="AppleGothic"/>
              <a:cs typeface="AppleGothic"/>
            </a:endParaRPr>
          </a:p>
          <a:p>
            <a:pPr algn="ctr"/>
            <a:r>
              <a:rPr lang="en-US" dirty="0" err="1" smtClean="0">
                <a:latin typeface="AppleGothic"/>
                <a:ea typeface="AppleGothic"/>
                <a:cs typeface="AppleGothic"/>
              </a:rPr>
              <a:t>Thorsten.hamann@ntnu.no</a:t>
            </a:r>
            <a:endParaRPr lang="en-US" dirty="0">
              <a:latin typeface="AppleGothic"/>
              <a:ea typeface="AppleGothic"/>
              <a:cs typeface="Apple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7278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/>
                <a:cs typeface="Times New Roman"/>
              </a:rPr>
              <a:t>http://images6.fanpop.com/image/photos/34300000/Mona-Lisa-by-Leonardo-da-Vinci-fine-art-34373132-1920-2861.</a:t>
            </a:r>
            <a:r>
              <a:rPr lang="en-US" sz="1000" dirty="0" smtClean="0">
                <a:latin typeface="Times New Roman"/>
                <a:cs typeface="Times New Roman"/>
              </a:rPr>
              <a:t>jpg</a:t>
            </a:r>
          </a:p>
          <a:p>
            <a:r>
              <a:rPr lang="en-US" sz="1000" dirty="0">
                <a:latin typeface="Times New Roman"/>
                <a:cs typeface="Times New Roman"/>
              </a:rPr>
              <a:t>http://</a:t>
            </a:r>
            <a:r>
              <a:rPr lang="en-US" sz="1000" dirty="0" err="1">
                <a:latin typeface="Times New Roman"/>
                <a:cs typeface="Times New Roman"/>
              </a:rPr>
              <a:t>en.wikipedia.org</a:t>
            </a:r>
            <a:r>
              <a:rPr lang="en-US" sz="1000" dirty="0">
                <a:latin typeface="Times New Roman"/>
                <a:cs typeface="Times New Roman"/>
              </a:rPr>
              <a:t>/wiki/</a:t>
            </a:r>
            <a:r>
              <a:rPr lang="en-US" sz="1000" dirty="0" err="1">
                <a:latin typeface="Times New Roman"/>
                <a:cs typeface="Times New Roman"/>
              </a:rPr>
              <a:t>Isleworth_Mona_Lisa#mediaviewer</a:t>
            </a:r>
            <a:r>
              <a:rPr lang="en-US" sz="1000" dirty="0">
                <a:latin typeface="Times New Roman"/>
                <a:cs typeface="Times New Roman"/>
              </a:rPr>
              <a:t>/File:Mona_Lisa,_by_Leonardo_da_Vinci,</a:t>
            </a:r>
            <a:r>
              <a:rPr lang="en-US" sz="1000" dirty="0" smtClean="0">
                <a:latin typeface="Times New Roman"/>
                <a:cs typeface="Times New Roman"/>
              </a:rPr>
              <a:t>_from_C2RMF_retouched.jpg</a:t>
            </a:r>
          </a:p>
          <a:p>
            <a:r>
              <a:rPr lang="en-US" sz="1000" dirty="0">
                <a:latin typeface="Times New Roman"/>
                <a:cs typeface="Times New Roman"/>
              </a:rPr>
              <a:t>http://</a:t>
            </a:r>
            <a:r>
              <a:rPr lang="en-US" sz="1000" dirty="0" err="1">
                <a:latin typeface="Times New Roman"/>
                <a:cs typeface="Times New Roman"/>
              </a:rPr>
              <a:t>en.wikipedia.org</a:t>
            </a:r>
            <a:r>
              <a:rPr lang="en-US" sz="1000" dirty="0">
                <a:latin typeface="Times New Roman"/>
                <a:cs typeface="Times New Roman"/>
              </a:rPr>
              <a:t>/wiki/</a:t>
            </a:r>
            <a:r>
              <a:rPr lang="en-US" sz="1000" dirty="0" err="1">
                <a:latin typeface="Times New Roman"/>
                <a:cs typeface="Times New Roman"/>
              </a:rPr>
              <a:t>Isleworth_Mona_Lisa#mediaviewer</a:t>
            </a:r>
            <a:r>
              <a:rPr lang="en-US" sz="1000" dirty="0">
                <a:latin typeface="Times New Roman"/>
                <a:cs typeface="Times New Roman"/>
              </a:rPr>
              <a:t>/</a:t>
            </a:r>
            <a:r>
              <a:rPr lang="en-US" sz="1000" dirty="0" err="1" smtClean="0">
                <a:latin typeface="Times New Roman"/>
                <a:cs typeface="Times New Roman"/>
              </a:rPr>
              <a:t>File:The_Isleworth_Mona_Lisa.jpg</a:t>
            </a:r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sz="1000" dirty="0">
                <a:latin typeface="Times New Roman"/>
                <a:cs typeface="Times New Roman"/>
              </a:rPr>
              <a:t>http://</a:t>
            </a:r>
            <a:r>
              <a:rPr lang="en-US" sz="1000" dirty="0" err="1">
                <a:latin typeface="Times New Roman"/>
                <a:cs typeface="Times New Roman"/>
              </a:rPr>
              <a:t>monalisa.org</a:t>
            </a:r>
            <a:r>
              <a:rPr lang="en-US" sz="1000" dirty="0">
                <a:latin typeface="Times New Roman"/>
                <a:cs typeface="Times New Roman"/>
              </a:rPr>
              <a:t>/</a:t>
            </a:r>
            <a:r>
              <a:rPr lang="en-US" sz="1000" dirty="0" err="1">
                <a:latin typeface="Times New Roman"/>
                <a:cs typeface="Times New Roman"/>
              </a:rPr>
              <a:t>wp</a:t>
            </a:r>
            <a:r>
              <a:rPr lang="en-US" sz="1000" dirty="0">
                <a:latin typeface="Times New Roman"/>
                <a:cs typeface="Times New Roman"/>
              </a:rPr>
              <a:t>-content/uploads/2012/09/02-ml-cc-fml-oml-03-700x500.jpg</a:t>
            </a:r>
            <a:endParaRPr lang="en-US" sz="1000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9" descr="ML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32" y="77364"/>
            <a:ext cx="2250767" cy="3050941"/>
          </a:xfrm>
          <a:prstGeom prst="rect">
            <a:avLst/>
          </a:prstGeom>
        </p:spPr>
      </p:pic>
      <p:pic>
        <p:nvPicPr>
          <p:cNvPr id="7" name="Picture 6" descr="ML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1" y="77364"/>
            <a:ext cx="2249002" cy="3025156"/>
          </a:xfrm>
          <a:prstGeom prst="rect">
            <a:avLst/>
          </a:prstGeom>
        </p:spPr>
      </p:pic>
      <p:pic>
        <p:nvPicPr>
          <p:cNvPr id="13" name="Picture 12" descr="ML5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31" y="3102520"/>
            <a:ext cx="2334768" cy="3060192"/>
          </a:xfrm>
          <a:prstGeom prst="rect">
            <a:avLst/>
          </a:prstGeom>
        </p:spPr>
      </p:pic>
      <p:pic>
        <p:nvPicPr>
          <p:cNvPr id="9" name="Picture 8" descr="ML3.t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97" y="3102520"/>
            <a:ext cx="2276703" cy="30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291" y="559837"/>
            <a:ext cx="7457817" cy="6063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Take home messages:</a:t>
            </a:r>
          </a:p>
          <a:p>
            <a:endParaRPr lang="en-US" sz="2400" dirty="0">
              <a:latin typeface="AppleGothic"/>
              <a:ea typeface="AppleGothic"/>
              <a:cs typeface="AppleGothic"/>
            </a:endParaRPr>
          </a:p>
          <a:p>
            <a:r>
              <a:rPr lang="en-US" sz="2400" dirty="0" smtClean="0">
                <a:latin typeface="AppleGothic"/>
                <a:ea typeface="AppleGothic"/>
                <a:cs typeface="AppleGothic"/>
              </a:rPr>
              <a:t>- Plagiarism is intellectual theft</a:t>
            </a:r>
          </a:p>
          <a:p>
            <a:endParaRPr lang="en-US" sz="2400" dirty="0" smtClean="0">
              <a:latin typeface="AppleGothic"/>
              <a:ea typeface="AppleGothic"/>
              <a:cs typeface="AppleGothic"/>
            </a:endParaRPr>
          </a:p>
          <a:p>
            <a:r>
              <a:rPr lang="en-US" sz="2400" dirty="0" smtClean="0">
                <a:latin typeface="AppleGothic"/>
                <a:ea typeface="AppleGothic"/>
                <a:cs typeface="AppleGothic"/>
              </a:rPr>
              <a:t>- </a:t>
            </a:r>
            <a:r>
              <a:rPr lang="en-US" sz="2400" dirty="0" err="1" smtClean="0">
                <a:latin typeface="AppleGothic"/>
                <a:ea typeface="AppleGothic"/>
                <a:cs typeface="AppleGothic"/>
              </a:rPr>
              <a:t>Plagiarising</a:t>
            </a:r>
            <a:r>
              <a:rPr lang="en-US" sz="2400" dirty="0" smtClean="0">
                <a:latin typeface="AppleGothic"/>
                <a:ea typeface="AppleGothic"/>
                <a:cs typeface="AppleGothic"/>
              </a:rPr>
              <a:t> / cheating is easy...</a:t>
            </a:r>
          </a:p>
          <a:p>
            <a:endParaRPr lang="en-US" sz="2400" dirty="0">
              <a:latin typeface="AppleGothic"/>
              <a:ea typeface="AppleGothic"/>
              <a:cs typeface="AppleGothic"/>
            </a:endParaRPr>
          </a:p>
          <a:p>
            <a:r>
              <a:rPr lang="en-US" sz="2400" dirty="0" smtClean="0">
                <a:latin typeface="AppleGothic"/>
                <a:ea typeface="AppleGothic"/>
                <a:cs typeface="AppleGothic"/>
              </a:rPr>
              <a:t>- </a:t>
            </a:r>
            <a:r>
              <a:rPr lang="en-US" sz="2400" u="sng" dirty="0" smtClean="0">
                <a:latin typeface="AppleGothic"/>
                <a:ea typeface="AppleGothic"/>
                <a:cs typeface="AppleGothic"/>
              </a:rPr>
              <a:t>Not</a:t>
            </a:r>
            <a:r>
              <a:rPr lang="en-US" sz="2400" dirty="0" smtClean="0">
                <a:latin typeface="AppleGothic"/>
                <a:ea typeface="AppleGothic"/>
                <a:cs typeface="AppleGothic"/>
              </a:rPr>
              <a:t> getting caught requires a lot of work!</a:t>
            </a:r>
          </a:p>
          <a:p>
            <a:r>
              <a:rPr lang="en-US" sz="2400" dirty="0">
                <a:latin typeface="AppleGothic"/>
                <a:ea typeface="AppleGothic"/>
                <a:cs typeface="AppleGothic"/>
              </a:rPr>
              <a:t> </a:t>
            </a:r>
            <a:endParaRPr lang="en-US" sz="2400" dirty="0" smtClean="0">
              <a:latin typeface="AppleGothic"/>
              <a:ea typeface="AppleGothic"/>
              <a:cs typeface="AppleGothic"/>
            </a:endParaRPr>
          </a:p>
          <a:p>
            <a:r>
              <a:rPr lang="en-US" sz="2400" dirty="0">
                <a:latin typeface="AppleGothic"/>
                <a:ea typeface="AppleGothic"/>
                <a:cs typeface="AppleGothic"/>
              </a:rPr>
              <a:t> </a:t>
            </a:r>
            <a:r>
              <a:rPr lang="en-US" sz="2400" dirty="0" smtClean="0">
                <a:latin typeface="AppleGothic"/>
                <a:ea typeface="AppleGothic"/>
                <a:cs typeface="AppleGothic"/>
              </a:rPr>
              <a:t>(so one may as well do the writing in the 1</a:t>
            </a:r>
            <a:r>
              <a:rPr lang="en-US" sz="2400" baseline="30000" dirty="0" smtClean="0">
                <a:latin typeface="AppleGothic"/>
                <a:ea typeface="AppleGothic"/>
                <a:cs typeface="AppleGothic"/>
              </a:rPr>
              <a:t>st</a:t>
            </a:r>
            <a:r>
              <a:rPr lang="en-US" sz="2400" dirty="0" smtClean="0">
                <a:latin typeface="AppleGothic"/>
                <a:ea typeface="AppleGothic"/>
                <a:cs typeface="AppleGothic"/>
              </a:rPr>
              <a:t> place)</a:t>
            </a:r>
          </a:p>
          <a:p>
            <a:endParaRPr lang="en-US" sz="2400" dirty="0" smtClean="0">
              <a:latin typeface="AppleGothic"/>
              <a:ea typeface="AppleGothic"/>
              <a:cs typeface="AppleGothic"/>
            </a:endParaRPr>
          </a:p>
          <a:p>
            <a:endParaRPr lang="en-US" sz="2400" dirty="0">
              <a:latin typeface="AppleGothic"/>
              <a:ea typeface="AppleGothic"/>
              <a:cs typeface="AppleGothic"/>
            </a:endParaRPr>
          </a:p>
          <a:p>
            <a:endParaRPr lang="en-US" sz="2400" dirty="0">
              <a:latin typeface="AppleGothic"/>
              <a:ea typeface="AppleGothic"/>
              <a:cs typeface="AppleGothic"/>
            </a:endParaRPr>
          </a:p>
          <a:p>
            <a:r>
              <a:rPr lang="en-US" sz="2400" dirty="0" smtClean="0">
                <a:latin typeface="AppleGothic"/>
                <a:ea typeface="AppleGothic"/>
                <a:cs typeface="AppleGothic"/>
              </a:rPr>
              <a:t>-	It is the responsibility of the student to familiarize </a:t>
            </a:r>
          </a:p>
          <a:p>
            <a:r>
              <a:rPr lang="en-US" sz="2400" dirty="0">
                <a:latin typeface="AppleGothic"/>
                <a:ea typeface="AppleGothic"/>
                <a:cs typeface="AppleGothic"/>
              </a:rPr>
              <a:t> </a:t>
            </a:r>
            <a:r>
              <a:rPr lang="en-US" sz="2400" dirty="0" smtClean="0">
                <a:latin typeface="AppleGothic"/>
                <a:ea typeface="AppleGothic"/>
                <a:cs typeface="AppleGothic"/>
              </a:rPr>
              <a:t>  	him/herself with the rules/regulations.</a:t>
            </a:r>
          </a:p>
          <a:p>
            <a:endParaRPr lang="en-US" sz="2400" dirty="0" smtClean="0">
              <a:latin typeface="AppleGothic"/>
              <a:ea typeface="AppleGothic"/>
              <a:cs typeface="AppleGothic"/>
            </a:endParaRPr>
          </a:p>
          <a:p>
            <a:r>
              <a:rPr lang="en-US" sz="2400" dirty="0" smtClean="0">
                <a:latin typeface="AppleGothic"/>
                <a:ea typeface="AppleGothic"/>
                <a:cs typeface="AppleGothic"/>
              </a:rPr>
              <a:t>	</a:t>
            </a:r>
            <a:r>
              <a:rPr lang="en-US" sz="2400" dirty="0" smtClean="0">
                <a:latin typeface="AppleGothic"/>
                <a:ea typeface="AppleGothic"/>
                <a:cs typeface="AppleGothic"/>
                <a:sym typeface="Wingdings"/>
              </a:rPr>
              <a:t> so: "I did not know", does not work...</a:t>
            </a:r>
            <a:endParaRPr lang="en-US" sz="2400" dirty="0">
              <a:latin typeface="AppleGothic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74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38" y="2191792"/>
            <a:ext cx="8448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ppleGothic"/>
                <a:ea typeface="AppleGothic"/>
                <a:cs typeface="AppleGothic"/>
              </a:rPr>
              <a:t>Group work: </a:t>
            </a:r>
          </a:p>
          <a:p>
            <a:pPr algn="ctr"/>
            <a:endParaRPr lang="en-US" sz="2400" dirty="0">
              <a:latin typeface="AppleGothic"/>
              <a:ea typeface="AppleGothic"/>
              <a:cs typeface="AppleGothic"/>
            </a:endParaRPr>
          </a:p>
          <a:p>
            <a:pPr algn="ctr"/>
            <a:endParaRPr lang="en-US" sz="2400" dirty="0" smtClean="0">
              <a:latin typeface="AppleGothic"/>
              <a:ea typeface="AppleGothic"/>
              <a:cs typeface="AppleGothic"/>
            </a:endParaRPr>
          </a:p>
          <a:p>
            <a:pPr algn="ctr"/>
            <a:r>
              <a:rPr lang="en-US" sz="2400" dirty="0" smtClean="0">
                <a:latin typeface="AppleGothic"/>
                <a:ea typeface="AppleGothic"/>
                <a:cs typeface="AppleGothic"/>
              </a:rPr>
              <a:t>Develop a set of rules for dealing with Plagiarism offences! </a:t>
            </a:r>
            <a:endParaRPr lang="en-US" sz="2400" dirty="0">
              <a:latin typeface="AppleGothic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94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3" y="3913227"/>
            <a:ext cx="4772416" cy="2391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207"/>
            <a:ext cx="4772416" cy="2878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1868" cy="40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8" y="296102"/>
            <a:ext cx="6344433" cy="266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57" y="2899775"/>
            <a:ext cx="4285116" cy="39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284" y="6488668"/>
            <a:ext cx="4273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http://</a:t>
            </a:r>
            <a:r>
              <a:rPr lang="en-US" sz="1400" dirty="0" err="1" smtClean="0">
                <a:latin typeface="Arial"/>
                <a:cs typeface="Arial"/>
              </a:rPr>
              <a:t>www.ntnu.edu</a:t>
            </a:r>
            <a:r>
              <a:rPr lang="en-US" sz="1400" dirty="0" smtClean="0">
                <a:latin typeface="Arial"/>
                <a:cs typeface="Arial"/>
              </a:rPr>
              <a:t>/studies/examinations/cheating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" name="Picture 2" descr="cheating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1" y="732802"/>
            <a:ext cx="5286417" cy="5755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176" y="5475476"/>
            <a:ext cx="5107121" cy="77831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2536" y="86471"/>
            <a:ext cx="4211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ppleGothic"/>
                <a:ea typeface="AppleGothic"/>
                <a:cs typeface="AppleGothic"/>
              </a:rPr>
              <a:t>Official position of NTNU on plagiarism </a:t>
            </a:r>
          </a:p>
          <a:p>
            <a:pPr algn="ctr"/>
            <a:r>
              <a:rPr lang="en-US" dirty="0" smtClean="0">
                <a:latin typeface="AppleGothic"/>
                <a:ea typeface="AppleGothic"/>
                <a:cs typeface="AppleGothic"/>
              </a:rPr>
              <a:t>and cheating during exams I</a:t>
            </a:r>
            <a:endParaRPr lang="en-US" dirty="0">
              <a:latin typeface="AppleGothic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284" y="6061544"/>
            <a:ext cx="4273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http://</a:t>
            </a:r>
            <a:r>
              <a:rPr lang="en-US" sz="1400" dirty="0" err="1">
                <a:latin typeface="Arial"/>
                <a:cs typeface="Arial"/>
              </a:rPr>
              <a:t>www.ntnu.no</a:t>
            </a:r>
            <a:r>
              <a:rPr lang="en-US" sz="1400" dirty="0">
                <a:latin typeface="Arial"/>
                <a:cs typeface="Arial"/>
              </a:rPr>
              <a:t>/c/</a:t>
            </a:r>
            <a:r>
              <a:rPr lang="en-US" sz="1400" dirty="0" err="1">
                <a:latin typeface="Arial"/>
                <a:cs typeface="Arial"/>
              </a:rPr>
              <a:t>document_library</a:t>
            </a:r>
            <a:r>
              <a:rPr lang="en-US" sz="1400" dirty="0">
                <a:latin typeface="Arial"/>
                <a:cs typeface="Arial"/>
              </a:rPr>
              <a:t>/</a:t>
            </a:r>
            <a:r>
              <a:rPr lang="en-US" sz="1400" dirty="0" err="1">
                <a:latin typeface="Arial"/>
                <a:cs typeface="Arial"/>
              </a:rPr>
              <a:t>get_file?uuid</a:t>
            </a:r>
            <a:r>
              <a:rPr lang="en-US" sz="1400" dirty="0">
                <a:latin typeface="Arial"/>
                <a:cs typeface="Arial"/>
              </a:rPr>
              <a:t>=afc7f5d3-1388-492f-aceb-046b4a2e3f62&amp;groupId=10578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536" y="86471"/>
            <a:ext cx="4211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ppleGothic"/>
                <a:ea typeface="AppleGothic"/>
                <a:cs typeface="AppleGothic"/>
              </a:rPr>
              <a:t>Official position of NTNU on plagiarism </a:t>
            </a:r>
          </a:p>
          <a:p>
            <a:pPr algn="ctr"/>
            <a:r>
              <a:rPr lang="en-US" dirty="0" smtClean="0">
                <a:latin typeface="AppleGothic"/>
                <a:ea typeface="AppleGothic"/>
                <a:cs typeface="AppleGothic"/>
              </a:rPr>
              <a:t>and cheating during exams II</a:t>
            </a:r>
            <a:endParaRPr lang="en-US" dirty="0">
              <a:latin typeface="AppleGothic"/>
              <a:ea typeface="AppleGothic"/>
              <a:cs typeface="AppleGothic"/>
            </a:endParaRPr>
          </a:p>
        </p:txBody>
      </p:sp>
      <p:pic>
        <p:nvPicPr>
          <p:cNvPr id="4" name="Picture 3" descr="cheating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67"/>
            <a:ext cx="4870284" cy="6661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17256"/>
            <a:ext cx="4870284" cy="17877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94556" y="1340556"/>
            <a:ext cx="3160888" cy="141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870284" y="2469444"/>
            <a:ext cx="1080000" cy="0"/>
          </a:xfrm>
          <a:prstGeom prst="straightConnector1">
            <a:avLst/>
          </a:prstGeom>
          <a:ln w="5715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9999" y="2244078"/>
            <a:ext cx="41652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ppleGothic"/>
                <a:ea typeface="AppleGothic"/>
                <a:cs typeface="AppleGothic"/>
              </a:rPr>
              <a:t>- General considerations</a:t>
            </a:r>
          </a:p>
          <a:p>
            <a:pPr algn="ctr"/>
            <a:endParaRPr lang="en-US" sz="2800" dirty="0">
              <a:latin typeface="AppleGothic"/>
              <a:ea typeface="AppleGothic"/>
              <a:cs typeface="AppleGothic"/>
            </a:endParaRPr>
          </a:p>
          <a:p>
            <a:pPr algn="ctr"/>
            <a:r>
              <a:rPr lang="en-US" sz="2800" dirty="0" smtClean="0">
                <a:latin typeface="AppleGothic"/>
                <a:ea typeface="AppleGothic"/>
                <a:cs typeface="AppleGothic"/>
              </a:rPr>
              <a:t>- What is plagiarism?</a:t>
            </a:r>
          </a:p>
          <a:p>
            <a:pPr algn="ctr"/>
            <a:endParaRPr lang="en-US" sz="2800" dirty="0">
              <a:latin typeface="AppleGothic"/>
              <a:ea typeface="AppleGothic"/>
              <a:cs typeface="AppleGothic"/>
            </a:endParaRPr>
          </a:p>
          <a:p>
            <a:pPr algn="ctr"/>
            <a:r>
              <a:rPr lang="en-US" sz="2800" dirty="0" smtClean="0">
                <a:latin typeface="AppleGothic"/>
                <a:ea typeface="AppleGothic"/>
                <a:cs typeface="AppleGothic"/>
              </a:rPr>
              <a:t>- How to avoid it?</a:t>
            </a:r>
            <a:endParaRPr lang="en-US" sz="2800" dirty="0">
              <a:latin typeface="AppleGothic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97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923" y="1656016"/>
            <a:ext cx="250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ppleGothic"/>
                <a:ea typeface="AppleGothic"/>
                <a:cs typeface="AppleGothic"/>
              </a:rPr>
              <a:t>W</a:t>
            </a:r>
            <a:r>
              <a:rPr lang="en-US" sz="2800" dirty="0" smtClean="0">
                <a:latin typeface="AppleGothic"/>
                <a:ea typeface="AppleGothic"/>
                <a:cs typeface="AppleGothic"/>
              </a:rPr>
              <a:t>hat is theft?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1496" y="3839588"/>
            <a:ext cx="203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ppleGothic"/>
                <a:ea typeface="AppleGothic"/>
                <a:cs typeface="AppleGothic"/>
              </a:rPr>
              <a:t>Why steal?</a:t>
            </a:r>
            <a:endParaRPr lang="en-US" sz="2800" dirty="0">
              <a:latin typeface="AppleGothic"/>
              <a:ea typeface="AppleGothic"/>
              <a:cs typeface="Apple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1443" y="2754659"/>
            <a:ext cx="385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ppleGothic"/>
                <a:ea typeface="AppleGothic"/>
                <a:cs typeface="AppleGothic"/>
              </a:rPr>
              <a:t>What do people steal</a:t>
            </a:r>
            <a:r>
              <a:rPr lang="en-US" sz="2800" dirty="0" smtClean="0">
                <a:latin typeface="AppleGothic"/>
                <a:ea typeface="AppleGothic"/>
                <a:cs typeface="AppleGothic"/>
              </a:rPr>
              <a:t>?</a:t>
            </a:r>
            <a:endParaRPr lang="en-US" sz="2800" dirty="0">
              <a:latin typeface="AppleGothic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9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526" y="3154905"/>
            <a:ext cx="3842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ppleGothic"/>
                <a:ea typeface="AppleGothic"/>
                <a:cs typeface="AppleGothic"/>
              </a:rPr>
              <a:t>So what is plagiarism?</a:t>
            </a:r>
          </a:p>
          <a:p>
            <a:pPr algn="ctr"/>
            <a:r>
              <a:rPr lang="en-US" sz="2800" dirty="0" smtClean="0">
                <a:latin typeface="AppleGothic"/>
                <a:ea typeface="AppleGothic"/>
                <a:cs typeface="AppleGothic"/>
              </a:rPr>
              <a:t>(in reality)</a:t>
            </a:r>
            <a:endParaRPr lang="en-US" sz="2800" dirty="0">
              <a:latin typeface="AppleGothic"/>
              <a:ea typeface="AppleGothic"/>
              <a:cs typeface="Apple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40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Skjermfremvisning (4:3)</PresentationFormat>
  <Paragraphs>100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AppleGothic</vt:lpstr>
      <vt:lpstr>Arial</vt:lpstr>
      <vt:lpstr>Calibri</vt:lpstr>
      <vt:lpstr>Times New Roman</vt:lpstr>
      <vt:lpstr>Wingdings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Thorsten Hamann</dc:creator>
  <cp:lastModifiedBy>Lisbeth Aune</cp:lastModifiedBy>
  <cp:revision>72</cp:revision>
  <dcterms:created xsi:type="dcterms:W3CDTF">2014-08-10T09:24:39Z</dcterms:created>
  <dcterms:modified xsi:type="dcterms:W3CDTF">2017-08-24T15:04:37Z</dcterms:modified>
</cp:coreProperties>
</file>