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4" autoAdjust="0"/>
    <p:restoredTop sz="94660"/>
  </p:normalViewPr>
  <p:slideViewPr>
    <p:cSldViewPr snapToGrid="0">
      <p:cViewPr varScale="1">
        <p:scale>
          <a:sx n="68" d="100"/>
          <a:sy n="68" d="100"/>
        </p:scale>
        <p:origin x="-470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42CFB-EFA9-43EF-A721-9F196CDE0AC2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6F626-8532-421A-8879-26671A605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24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42CFB-EFA9-43EF-A721-9F196CDE0AC2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6F626-8532-421A-8879-26671A605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96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42CFB-EFA9-43EF-A721-9F196CDE0AC2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6F626-8532-421A-8879-26671A605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9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42CFB-EFA9-43EF-A721-9F196CDE0AC2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6F626-8532-421A-8879-26671A605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27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42CFB-EFA9-43EF-A721-9F196CDE0AC2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6F626-8532-421A-8879-26671A605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98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42CFB-EFA9-43EF-A721-9F196CDE0AC2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6F626-8532-421A-8879-26671A605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05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42CFB-EFA9-43EF-A721-9F196CDE0AC2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6F626-8532-421A-8879-26671A605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42CFB-EFA9-43EF-A721-9F196CDE0AC2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6F626-8532-421A-8879-26671A605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326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42CFB-EFA9-43EF-A721-9F196CDE0AC2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6F626-8532-421A-8879-26671A605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70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42CFB-EFA9-43EF-A721-9F196CDE0AC2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6F626-8532-421A-8879-26671A605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78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42CFB-EFA9-43EF-A721-9F196CDE0AC2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6F626-8532-421A-8879-26671A605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14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42CFB-EFA9-43EF-A721-9F196CDE0AC2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6F626-8532-421A-8879-26671A605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31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Basement Thermite Fire: Group 6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Thermite Reaction with molten </a:t>
            </a:r>
            <a:r>
              <a:rPr lang="en-US" dirty="0" err="1" smtClean="0"/>
              <a:t>aluminium</a:t>
            </a:r>
            <a:r>
              <a:rPr lang="en-US" dirty="0" smtClean="0"/>
              <a:t> </a:t>
            </a:r>
            <a:r>
              <a:rPr lang="en-US" dirty="0"/>
              <a:t>and Limestone rock (Calcium Carbonate):</a:t>
            </a:r>
          </a:p>
          <a:p>
            <a:r>
              <a:rPr lang="en-US" u="sng" dirty="0"/>
              <a:t>Step #1: </a:t>
            </a:r>
            <a:r>
              <a:rPr lang="en-US" dirty="0"/>
              <a:t>Heat from molten </a:t>
            </a:r>
            <a:r>
              <a:rPr lang="en-US" dirty="0" err="1" smtClean="0"/>
              <a:t>aluminium</a:t>
            </a:r>
            <a:r>
              <a:rPr lang="en-US" dirty="0" smtClean="0"/>
              <a:t> </a:t>
            </a:r>
            <a:r>
              <a:rPr lang="en-US" dirty="0"/>
              <a:t>decomposes limestone to release </a:t>
            </a:r>
            <a:r>
              <a:rPr lang="en-US" dirty="0" smtClean="0"/>
              <a:t>carbon dioxide (</a:t>
            </a:r>
            <a:r>
              <a:rPr lang="en-US" b="1" dirty="0" smtClean="0">
                <a:solidFill>
                  <a:srgbClr val="C00000"/>
                </a:solidFill>
              </a:rPr>
              <a:t>CO2</a:t>
            </a:r>
            <a:r>
              <a:rPr lang="en-US" dirty="0" smtClean="0"/>
              <a:t>) </a:t>
            </a:r>
            <a:r>
              <a:rPr lang="en-US" dirty="0"/>
              <a:t>gas: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/>
              <a:t>CaCO3 =&gt; </a:t>
            </a:r>
            <a:r>
              <a:rPr lang="en-US" b="1" dirty="0">
                <a:solidFill>
                  <a:srgbClr val="C00000"/>
                </a:solidFill>
              </a:rPr>
              <a:t>CO2</a:t>
            </a:r>
            <a:r>
              <a:rPr lang="en-US" b="1" dirty="0"/>
              <a:t> + </a:t>
            </a:r>
            <a:r>
              <a:rPr lang="en-US" b="1" dirty="0" err="1"/>
              <a:t>CaO</a:t>
            </a:r>
            <a:endParaRPr lang="en-US" b="1" dirty="0"/>
          </a:p>
          <a:p>
            <a:pPr marL="0" indent="0">
              <a:buNone/>
            </a:pPr>
            <a:r>
              <a:rPr lang="en-US" u="sng" dirty="0"/>
              <a:t>Step #2: </a:t>
            </a:r>
            <a:r>
              <a:rPr lang="en-US" dirty="0"/>
              <a:t>Molten </a:t>
            </a:r>
            <a:r>
              <a:rPr lang="en-US" dirty="0" err="1" smtClean="0"/>
              <a:t>aluminium</a:t>
            </a:r>
            <a:r>
              <a:rPr lang="en-US" dirty="0" smtClean="0"/>
              <a:t> </a:t>
            </a:r>
            <a:r>
              <a:rPr lang="en-US" dirty="0"/>
              <a:t>reacts with CO2 gas in thermite reaction: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 smtClean="0"/>
              <a:t>3</a:t>
            </a:r>
            <a:r>
              <a:rPr lang="en-US" b="1" dirty="0" smtClean="0">
                <a:solidFill>
                  <a:srgbClr val="C00000"/>
                </a:solidFill>
              </a:rPr>
              <a:t>CO2</a:t>
            </a:r>
            <a:r>
              <a:rPr lang="en-US" b="1" dirty="0" smtClean="0"/>
              <a:t> </a:t>
            </a:r>
            <a:r>
              <a:rPr lang="en-US" b="1" dirty="0"/>
              <a:t>+ </a:t>
            </a:r>
            <a:r>
              <a:rPr lang="en-US" b="1" dirty="0" smtClean="0"/>
              <a:t>2</a:t>
            </a:r>
            <a:r>
              <a:rPr lang="en-US" b="1" dirty="0" smtClean="0">
                <a:solidFill>
                  <a:srgbClr val="000099"/>
                </a:solidFill>
              </a:rPr>
              <a:t>AL</a:t>
            </a:r>
            <a:r>
              <a:rPr lang="en-US" b="1" dirty="0" smtClean="0"/>
              <a:t> </a:t>
            </a:r>
            <a:r>
              <a:rPr lang="en-US" b="1" dirty="0"/>
              <a:t>=&gt; </a:t>
            </a:r>
            <a:r>
              <a:rPr lang="en-US" b="1" dirty="0" smtClean="0"/>
              <a:t>Al2O3 </a:t>
            </a:r>
            <a:r>
              <a:rPr lang="en-US" b="1" dirty="0"/>
              <a:t>+ </a:t>
            </a:r>
            <a:r>
              <a:rPr lang="en-US" b="1" dirty="0" smtClean="0"/>
              <a:t>3CO</a:t>
            </a:r>
            <a:endParaRPr lang="en-US" b="1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983165" y="1814474"/>
            <a:ext cx="5181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/>
              <a:t>Pot Tap Out: </a:t>
            </a:r>
            <a:r>
              <a:rPr lang="en-US" dirty="0"/>
              <a:t>Molten </a:t>
            </a:r>
            <a:r>
              <a:rPr lang="en-US" dirty="0" err="1" smtClean="0"/>
              <a:t>aluminium</a:t>
            </a:r>
            <a:r>
              <a:rPr lang="en-US" dirty="0" smtClean="0"/>
              <a:t> </a:t>
            </a:r>
            <a:r>
              <a:rPr lang="en-US" dirty="0"/>
              <a:t>spilled out of the cathode into the basement.</a:t>
            </a:r>
          </a:p>
          <a:p>
            <a:r>
              <a:rPr lang="en-US" dirty="0"/>
              <a:t>Local concrete has a high limestone (Calcium Carbonate) aggregate content.</a:t>
            </a:r>
          </a:p>
          <a:p>
            <a:r>
              <a:rPr lang="en-US" dirty="0"/>
              <a:t>Reaction of molten </a:t>
            </a:r>
            <a:r>
              <a:rPr lang="en-US" dirty="0" err="1"/>
              <a:t>aluminium</a:t>
            </a:r>
            <a:r>
              <a:rPr lang="en-US" dirty="0"/>
              <a:t> with concrete to cause extremely large, hot thermite fire (&gt;2,000°C).</a:t>
            </a:r>
          </a:p>
          <a:p>
            <a:r>
              <a:rPr lang="en-US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85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Basement Thermic Fire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Thermite fire damaged the cathode shell and the </a:t>
            </a:r>
            <a:r>
              <a:rPr lang="en-US" dirty="0" err="1"/>
              <a:t>aluminium</a:t>
            </a:r>
            <a:r>
              <a:rPr lang="en-US" dirty="0"/>
              <a:t> </a:t>
            </a:r>
            <a:r>
              <a:rPr lang="en-US" dirty="0" err="1"/>
              <a:t>busbar</a:t>
            </a:r>
            <a:r>
              <a:rPr lang="en-US" dirty="0"/>
              <a:t> system on two adjacent pots</a:t>
            </a:r>
          </a:p>
          <a:p>
            <a:r>
              <a:rPr lang="en-US" b="1" dirty="0">
                <a:solidFill>
                  <a:srgbClr val="FF0000"/>
                </a:solidFill>
              </a:rPr>
              <a:t>Potline power is turned off.</a:t>
            </a:r>
          </a:p>
          <a:p>
            <a:pPr marL="457200" lvl="1" indent="0">
              <a:buNone/>
            </a:pPr>
            <a:r>
              <a:rPr lang="en-US" dirty="0" smtClean="0"/>
              <a:t>- Potline will freeze up in 4 to 5 hours!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6560" y="1508177"/>
            <a:ext cx="3992880" cy="3268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2037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Basement Thermic Fires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How to extinguish the basement thermite fire?</a:t>
            </a:r>
            <a:r>
              <a:rPr lang="en-US" dirty="0" smtClean="0"/>
              <a:t>	</a:t>
            </a:r>
          </a:p>
          <a:p>
            <a:pPr lvl="1"/>
            <a:r>
              <a:rPr lang="en-US" dirty="0" smtClean="0"/>
              <a:t>Cover fire with  a thick layer of alumina or anode cover material.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Do not use water!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How to bypass the damaged cells and damaged bus system (in less than 4-5 hours)?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smtClean="0"/>
              <a:t>Install an “emergency” bypass </a:t>
            </a:r>
            <a:r>
              <a:rPr lang="en-US" dirty="0" err="1" smtClean="0"/>
              <a:t>busbar</a:t>
            </a:r>
            <a:r>
              <a:rPr lang="en-US" dirty="0" smtClean="0"/>
              <a:t> system around the tap &amp; duct ends of damage cells.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smtClean="0"/>
              <a:t>Pour molten aluminum to make connections around damaged cells.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smtClean="0"/>
              <a:t>Welded long end-to-end billets to make  a bypass around damaged cells.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31768" y="1825625"/>
            <a:ext cx="3262464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2501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Basement Thermite Fires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3&amp;4. How </a:t>
            </a:r>
            <a:r>
              <a:rPr lang="en-US" b="1" dirty="0"/>
              <a:t>to repair the </a:t>
            </a:r>
            <a:r>
              <a:rPr lang="en-US" b="1" dirty="0" err="1"/>
              <a:t>busbar</a:t>
            </a:r>
            <a:r>
              <a:rPr lang="en-US" b="1" dirty="0"/>
              <a:t> and cathode in damaged cells?</a:t>
            </a:r>
          </a:p>
          <a:p>
            <a:pPr lvl="1"/>
            <a:r>
              <a:rPr lang="en-US" dirty="0"/>
              <a:t>We have </a:t>
            </a:r>
            <a:r>
              <a:rPr lang="en-US" dirty="0" smtClean="0"/>
              <a:t>no </a:t>
            </a:r>
            <a:r>
              <a:rPr lang="en-US" dirty="0"/>
              <a:t>time limits, but should repair </a:t>
            </a:r>
            <a:r>
              <a:rPr lang="en-US" dirty="0" err="1"/>
              <a:t>busbar</a:t>
            </a:r>
            <a:r>
              <a:rPr lang="en-US" dirty="0"/>
              <a:t> </a:t>
            </a:r>
            <a:r>
              <a:rPr lang="en-US" dirty="0" smtClean="0"/>
              <a:t>ASAP (cathodes </a:t>
            </a:r>
            <a:r>
              <a:rPr lang="en-US" dirty="0"/>
              <a:t>later</a:t>
            </a:r>
            <a:r>
              <a:rPr lang="en-US" dirty="0" smtClean="0"/>
              <a:t>) </a:t>
            </a:r>
            <a:r>
              <a:rPr lang="en-US" dirty="0"/>
              <a:t>to prevent overheating of connections; cool with fans. Once the </a:t>
            </a:r>
            <a:r>
              <a:rPr lang="en-US" dirty="0" err="1"/>
              <a:t>busbar</a:t>
            </a:r>
            <a:r>
              <a:rPr lang="en-US" dirty="0"/>
              <a:t> is repaired then you can use wedges to bypass cells before restart.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b="1" dirty="0" smtClean="0"/>
              <a:t>How to prevent future basement thermic fires?</a:t>
            </a:r>
          </a:p>
          <a:p>
            <a:pPr lvl="1"/>
            <a:r>
              <a:rPr lang="en-US" dirty="0" smtClean="0"/>
              <a:t>Problem with thermite fires is due to the use of limestone (calcium carbonate) in the cement.</a:t>
            </a:r>
          </a:p>
          <a:p>
            <a:pPr lvl="1"/>
            <a:r>
              <a:rPr lang="en-US" dirty="0" smtClean="0"/>
              <a:t>Make a shield for the concrete using bricks, or other materials not containing limestone.</a:t>
            </a:r>
          </a:p>
          <a:p>
            <a:pPr lvl="1"/>
            <a:r>
              <a:rPr lang="en-US" dirty="0" smtClean="0"/>
              <a:t>Cover &amp; maintain concrete with a thick layer of alumina, or anode cover materials.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440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245</Words>
  <Application>Microsoft Office PowerPoint</Application>
  <PresentationFormat>Custom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Basement Thermite Fire: Group 6 </vt:lpstr>
      <vt:lpstr>Basement Thermic Fire</vt:lpstr>
      <vt:lpstr>Basement Thermic Fires</vt:lpstr>
      <vt:lpstr>Basement Thermite Fires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Thermite Fire</dc:title>
  <dc:creator>Alton Tabereaux</dc:creator>
  <cp:lastModifiedBy>Alton</cp:lastModifiedBy>
  <cp:revision>23</cp:revision>
  <dcterms:created xsi:type="dcterms:W3CDTF">2018-06-18T13:11:04Z</dcterms:created>
  <dcterms:modified xsi:type="dcterms:W3CDTF">2018-06-18T15:10:51Z</dcterms:modified>
</cp:coreProperties>
</file>