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82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F580E-E3B8-4FFF-B245-C141AFB29E51}" type="datetimeFigureOut">
              <a:rPr lang="nb-NO" smtClean="0"/>
              <a:t>17.06.2020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CA4EB-7798-451B-B659-0F68DC41550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77250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F580E-E3B8-4FFF-B245-C141AFB29E51}" type="datetimeFigureOut">
              <a:rPr lang="nb-NO" smtClean="0"/>
              <a:t>17.06.2020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CA4EB-7798-451B-B659-0F68DC41550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19037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F580E-E3B8-4FFF-B245-C141AFB29E51}" type="datetimeFigureOut">
              <a:rPr lang="nb-NO" smtClean="0"/>
              <a:t>17.06.2020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CA4EB-7798-451B-B659-0F68DC41550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48837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F580E-E3B8-4FFF-B245-C141AFB29E51}" type="datetimeFigureOut">
              <a:rPr lang="nb-NO" smtClean="0"/>
              <a:t>17.06.2020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CA4EB-7798-451B-B659-0F68DC41550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68869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F580E-E3B8-4FFF-B245-C141AFB29E51}" type="datetimeFigureOut">
              <a:rPr lang="nb-NO" smtClean="0"/>
              <a:t>17.06.2020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CA4EB-7798-451B-B659-0F68DC41550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35367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F580E-E3B8-4FFF-B245-C141AFB29E51}" type="datetimeFigureOut">
              <a:rPr lang="nb-NO" smtClean="0"/>
              <a:t>17.06.2020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CA4EB-7798-451B-B659-0F68DC41550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73046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F580E-E3B8-4FFF-B245-C141AFB29E51}" type="datetimeFigureOut">
              <a:rPr lang="nb-NO" smtClean="0"/>
              <a:t>17.06.2020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CA4EB-7798-451B-B659-0F68DC41550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33277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F580E-E3B8-4FFF-B245-C141AFB29E51}" type="datetimeFigureOut">
              <a:rPr lang="nb-NO" smtClean="0"/>
              <a:t>17.06.2020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CA4EB-7798-451B-B659-0F68DC41550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3565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F580E-E3B8-4FFF-B245-C141AFB29E51}" type="datetimeFigureOut">
              <a:rPr lang="nb-NO" smtClean="0"/>
              <a:t>17.06.2020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CA4EB-7798-451B-B659-0F68DC41550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2871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F580E-E3B8-4FFF-B245-C141AFB29E51}" type="datetimeFigureOut">
              <a:rPr lang="nb-NO" smtClean="0"/>
              <a:t>17.06.2020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CA4EB-7798-451B-B659-0F68DC41550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9034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F580E-E3B8-4FFF-B245-C141AFB29E51}" type="datetimeFigureOut">
              <a:rPr lang="nb-NO" smtClean="0"/>
              <a:t>17.06.2020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CA4EB-7798-451B-B659-0F68DC41550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41545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F580E-E3B8-4FFF-B245-C141AFB29E51}" type="datetimeFigureOut">
              <a:rPr lang="nb-NO" smtClean="0"/>
              <a:t>17.06.2020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0CA4EB-7798-451B-B659-0F68DC41550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43407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56792"/>
            <a:ext cx="7772400" cy="1470025"/>
          </a:xfrm>
        </p:spPr>
        <p:txBody>
          <a:bodyPr>
            <a:normAutofit/>
          </a:bodyPr>
          <a:lstStyle/>
          <a:p>
            <a:r>
              <a:rPr lang="nb-NO" sz="3600" dirty="0"/>
              <a:t>Survey </a:t>
            </a:r>
            <a:r>
              <a:rPr lang="nb-NO" sz="3600" dirty="0" err="1"/>
              <a:t>among</a:t>
            </a:r>
            <a:r>
              <a:rPr lang="nb-NO" sz="3600" dirty="0"/>
              <a:t> former </a:t>
            </a:r>
            <a:r>
              <a:rPr lang="nb-NO" sz="3600" dirty="0" err="1"/>
              <a:t>PhD</a:t>
            </a:r>
            <a:r>
              <a:rPr lang="nb-NO" sz="3600" dirty="0"/>
              <a:t> </a:t>
            </a:r>
            <a:r>
              <a:rPr lang="nb-NO" sz="3600" dirty="0" err="1"/>
              <a:t>candidates</a:t>
            </a:r>
            <a:endParaRPr lang="nb-NO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456957"/>
            <a:ext cx="6400800" cy="1752600"/>
          </a:xfrm>
        </p:spPr>
        <p:txBody>
          <a:bodyPr/>
          <a:lstStyle/>
          <a:p>
            <a:r>
              <a:rPr lang="nb-NO" dirty="0" err="1"/>
              <a:t>PhD</a:t>
            </a:r>
            <a:r>
              <a:rPr lang="nb-NO" dirty="0"/>
              <a:t> </a:t>
            </a:r>
            <a:r>
              <a:rPr lang="nb-NO" dirty="0" err="1"/>
              <a:t>programme</a:t>
            </a:r>
            <a:r>
              <a:rPr lang="nb-NO" dirty="0"/>
              <a:t> in </a:t>
            </a:r>
            <a:r>
              <a:rPr lang="nb-NO" dirty="0" err="1"/>
              <a:t>Physics</a:t>
            </a:r>
            <a:endParaRPr lang="nb-NO" dirty="0"/>
          </a:p>
          <a:p>
            <a:r>
              <a:rPr lang="nb-NO" dirty="0" err="1"/>
              <a:t>PhD</a:t>
            </a:r>
            <a:r>
              <a:rPr lang="nb-NO" dirty="0"/>
              <a:t> </a:t>
            </a:r>
            <a:r>
              <a:rPr lang="nb-NO" dirty="0" err="1"/>
              <a:t>programme</a:t>
            </a:r>
            <a:r>
              <a:rPr lang="nb-NO" dirty="0"/>
              <a:t> in </a:t>
            </a:r>
            <a:r>
              <a:rPr lang="nb-NO" dirty="0" err="1"/>
              <a:t>Biophysics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561215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The survey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questionnaire was sent to former students PhD at </a:t>
            </a:r>
            <a:r>
              <a:rPr lang="en-US" dirty="0" err="1"/>
              <a:t>Dept</a:t>
            </a:r>
            <a:r>
              <a:rPr lang="en-US" dirty="0"/>
              <a:t> of physics</a:t>
            </a:r>
          </a:p>
          <a:p>
            <a:r>
              <a:rPr lang="en-US" dirty="0"/>
              <a:t>Total 60 persons responded</a:t>
            </a:r>
          </a:p>
          <a:p>
            <a:r>
              <a:rPr lang="en-US" dirty="0"/>
              <a:t>55 of 108 receiving the questionnaire, PhD program in physics</a:t>
            </a:r>
          </a:p>
          <a:p>
            <a:r>
              <a:rPr lang="en-US" dirty="0"/>
              <a:t>4 of 15 receiving the questionnaire, PhD program in biophysics</a:t>
            </a:r>
          </a:p>
          <a:p>
            <a:r>
              <a:rPr lang="en-US" dirty="0"/>
              <a:t>1 of 5 receiving the questionnaire, PhD program in medical technology</a:t>
            </a:r>
          </a:p>
        </p:txBody>
      </p:sp>
    </p:spTree>
    <p:extLst>
      <p:ext uri="{BB962C8B-B14F-4D97-AF65-F5344CB8AC3E}">
        <p14:creationId xmlns:p14="http://schemas.microsoft.com/office/powerpoint/2010/main" val="4174857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b-NO" sz="3600" dirty="0"/>
              <a:t>Are </a:t>
            </a:r>
            <a:r>
              <a:rPr lang="nb-NO" sz="3600" dirty="0" err="1"/>
              <a:t>you</a:t>
            </a:r>
            <a:r>
              <a:rPr lang="nb-NO" sz="3600" dirty="0"/>
              <a:t> </a:t>
            </a:r>
            <a:r>
              <a:rPr lang="nb-NO" sz="3600" dirty="0" err="1"/>
              <a:t>working</a:t>
            </a:r>
            <a:r>
              <a:rPr lang="nb-NO" sz="3600" dirty="0"/>
              <a:t> </a:t>
            </a:r>
            <a:r>
              <a:rPr lang="nb-NO" sz="3600" dirty="0" err="1"/>
              <a:t>nationally</a:t>
            </a:r>
            <a:r>
              <a:rPr lang="nb-NO" sz="3600" dirty="0"/>
              <a:t> or </a:t>
            </a:r>
            <a:r>
              <a:rPr lang="nb-NO" sz="3600" dirty="0" err="1"/>
              <a:t>internationally</a:t>
            </a:r>
            <a:r>
              <a:rPr lang="nb-NO" sz="3600" dirty="0"/>
              <a:t>?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2795246"/>
              </p:ext>
            </p:extLst>
          </p:nvPr>
        </p:nvGraphicFramePr>
        <p:xfrm>
          <a:off x="1690688" y="1335088"/>
          <a:ext cx="6345170" cy="46141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SPW 13.0 Graph" r:id="rId3" imgW="5753154" imgH="4181421" progId="SigmaPlotGraphicObject.12">
                  <p:embed/>
                </p:oleObj>
              </mc:Choice>
              <mc:Fallback>
                <p:oleObj name="SPW 13.0 Graph" r:id="rId3" imgW="5753154" imgH="4181421" progId="SigmaPlotGraphicObjec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90688" y="1335088"/>
                        <a:ext cx="6345170" cy="46141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72600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600" dirty="0" err="1"/>
              <a:t>What</a:t>
            </a:r>
            <a:r>
              <a:rPr lang="nb-NO" sz="3600" dirty="0"/>
              <a:t> </a:t>
            </a:r>
            <a:r>
              <a:rPr lang="nb-NO" sz="3600" dirty="0" err="1"/>
              <a:t>are</a:t>
            </a:r>
            <a:r>
              <a:rPr lang="nb-NO" sz="3600" dirty="0"/>
              <a:t> </a:t>
            </a:r>
            <a:r>
              <a:rPr lang="nb-NO" sz="3600" dirty="0" err="1"/>
              <a:t>you</a:t>
            </a:r>
            <a:r>
              <a:rPr lang="nb-NO" sz="3600" dirty="0"/>
              <a:t> </a:t>
            </a:r>
            <a:r>
              <a:rPr lang="nb-NO" sz="3600" dirty="0" err="1"/>
              <a:t>doing</a:t>
            </a:r>
            <a:r>
              <a:rPr lang="nb-NO" sz="3600" dirty="0"/>
              <a:t> </a:t>
            </a:r>
            <a:r>
              <a:rPr lang="nb-NO" sz="3600" dirty="0" err="1"/>
              <a:t>now</a:t>
            </a:r>
            <a:r>
              <a:rPr lang="nb-NO" sz="3600" dirty="0"/>
              <a:t>?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1517743"/>
              </p:ext>
            </p:extLst>
          </p:nvPr>
        </p:nvGraphicFramePr>
        <p:xfrm>
          <a:off x="827583" y="1484784"/>
          <a:ext cx="7621979" cy="4680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SPW 13.0 Graph" r:id="rId3" imgW="7115063" imgH="4372138" progId="SigmaPlotGraphicObject.12">
                  <p:embed/>
                </p:oleObj>
              </mc:Choice>
              <mc:Fallback>
                <p:oleObj name="SPW 13.0 Graph" r:id="rId3" imgW="7115063" imgH="4372138" progId="SigmaPlotGraphicObjec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27583" y="1484784"/>
                        <a:ext cx="7621979" cy="46805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22614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b-NO" sz="3600" dirty="0" err="1"/>
              <a:t>Relevance</a:t>
            </a:r>
            <a:r>
              <a:rPr lang="nb-NO" sz="3600" dirty="0"/>
              <a:t> to </a:t>
            </a:r>
            <a:r>
              <a:rPr lang="nb-NO" sz="3600" dirty="0" err="1"/>
              <a:t>your</a:t>
            </a:r>
            <a:r>
              <a:rPr lang="nb-NO" sz="3600" dirty="0"/>
              <a:t> </a:t>
            </a:r>
            <a:r>
              <a:rPr lang="nb-NO" sz="3600" dirty="0" err="1"/>
              <a:t>current</a:t>
            </a:r>
            <a:r>
              <a:rPr lang="nb-NO" sz="3600" dirty="0"/>
              <a:t> </a:t>
            </a:r>
            <a:r>
              <a:rPr lang="nb-NO" sz="3600" dirty="0" err="1"/>
              <a:t>position</a:t>
            </a:r>
            <a:endParaRPr lang="nb-NO" sz="36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9182058"/>
              </p:ext>
            </p:extLst>
          </p:nvPr>
        </p:nvGraphicFramePr>
        <p:xfrm>
          <a:off x="827583" y="2276872"/>
          <a:ext cx="7200800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4377">
                  <a:extLst>
                    <a:ext uri="{9D8B030D-6E8A-4147-A177-3AD203B41FA5}">
                      <a16:colId xmlns:a16="http://schemas.microsoft.com/office/drawing/2014/main" val="1743409704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1358812532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3044819661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745943903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3785525948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299525751"/>
                    </a:ext>
                  </a:extLst>
                </a:gridCol>
                <a:gridCol w="648071">
                  <a:extLst>
                    <a:ext uri="{9D8B030D-6E8A-4147-A177-3AD203B41FA5}">
                      <a16:colId xmlns:a16="http://schemas.microsoft.com/office/drawing/2014/main" val="6102122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1</a:t>
                      </a:r>
                    </a:p>
                    <a:p>
                      <a:r>
                        <a:rPr lang="nb-NO" sz="1200" b="0" dirty="0" err="1"/>
                        <a:t>Least</a:t>
                      </a:r>
                      <a:r>
                        <a:rPr lang="nb-NO" sz="1200" b="0" dirty="0"/>
                        <a:t> relevant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5</a:t>
                      </a:r>
                    </a:p>
                    <a:p>
                      <a:r>
                        <a:rPr lang="nb-NO" sz="1200" b="0" dirty="0"/>
                        <a:t>Most relevant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400" b="0" dirty="0" err="1"/>
                        <a:t>Don’t</a:t>
                      </a:r>
                      <a:r>
                        <a:rPr lang="nb-NO" sz="1400" b="0" dirty="0"/>
                        <a:t> </a:t>
                      </a:r>
                      <a:r>
                        <a:rPr lang="nb-NO" sz="1400" b="0" dirty="0" err="1"/>
                        <a:t>know</a:t>
                      </a:r>
                      <a:endParaRPr lang="nb-NO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47624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dirty="0"/>
                        <a:t>How relevant </a:t>
                      </a:r>
                      <a:r>
                        <a:rPr lang="nb-NO" dirty="0" err="1"/>
                        <a:t>was</a:t>
                      </a:r>
                      <a:r>
                        <a:rPr lang="nb-NO" dirty="0"/>
                        <a:t> </a:t>
                      </a:r>
                      <a:r>
                        <a:rPr lang="nb-NO" dirty="0" err="1"/>
                        <a:t>your</a:t>
                      </a:r>
                      <a:r>
                        <a:rPr lang="nb-NO" dirty="0"/>
                        <a:t> </a:t>
                      </a:r>
                      <a:r>
                        <a:rPr lang="nb-NO" dirty="0" err="1"/>
                        <a:t>PhD</a:t>
                      </a:r>
                      <a:r>
                        <a:rPr lang="nb-NO" dirty="0"/>
                        <a:t> for </a:t>
                      </a:r>
                      <a:r>
                        <a:rPr lang="nb-NO" dirty="0" err="1"/>
                        <a:t>your</a:t>
                      </a:r>
                      <a:r>
                        <a:rPr lang="nb-NO" dirty="0"/>
                        <a:t> </a:t>
                      </a:r>
                      <a:r>
                        <a:rPr lang="nb-NO" dirty="0" err="1"/>
                        <a:t>current</a:t>
                      </a:r>
                      <a:r>
                        <a:rPr lang="nb-NO" dirty="0"/>
                        <a:t> </a:t>
                      </a:r>
                      <a:r>
                        <a:rPr lang="nb-NO" dirty="0" err="1"/>
                        <a:t>position</a:t>
                      </a:r>
                      <a:r>
                        <a:rPr lang="nb-NO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600" dirty="0"/>
                        <a:t>8,3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600" dirty="0"/>
                        <a:t>11,7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600" dirty="0"/>
                        <a:t>15,0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600" dirty="0"/>
                        <a:t>28,3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600" dirty="0"/>
                        <a:t>35,0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600" dirty="0"/>
                        <a:t>1,7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74938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dirty="0"/>
                        <a:t>To </a:t>
                      </a:r>
                      <a:r>
                        <a:rPr lang="nb-NO" dirty="0" err="1"/>
                        <a:t>what</a:t>
                      </a:r>
                      <a:r>
                        <a:rPr lang="nb-NO" dirty="0"/>
                        <a:t> </a:t>
                      </a:r>
                      <a:r>
                        <a:rPr lang="nb-NO" dirty="0" err="1"/>
                        <a:t>degree</a:t>
                      </a:r>
                      <a:r>
                        <a:rPr lang="nb-NO" baseline="0" dirty="0"/>
                        <a:t> </a:t>
                      </a:r>
                      <a:r>
                        <a:rPr lang="nb-NO" baseline="0" dirty="0" err="1"/>
                        <a:t>did</a:t>
                      </a:r>
                      <a:r>
                        <a:rPr lang="nb-NO" baseline="0" dirty="0"/>
                        <a:t> </a:t>
                      </a:r>
                      <a:r>
                        <a:rPr lang="nb-NO" baseline="0" dirty="0" err="1"/>
                        <a:t>courses</a:t>
                      </a:r>
                      <a:r>
                        <a:rPr lang="nb-NO" baseline="0" dirty="0"/>
                        <a:t> </a:t>
                      </a:r>
                      <a:r>
                        <a:rPr lang="nb-NO" baseline="0" dirty="0" err="1"/>
                        <a:t>taken</a:t>
                      </a:r>
                      <a:r>
                        <a:rPr lang="nb-NO" baseline="0" dirty="0"/>
                        <a:t> during </a:t>
                      </a:r>
                      <a:r>
                        <a:rPr lang="nb-NO" baseline="0" dirty="0" err="1"/>
                        <a:t>your</a:t>
                      </a:r>
                      <a:r>
                        <a:rPr lang="nb-NO" baseline="0" dirty="0"/>
                        <a:t> </a:t>
                      </a:r>
                      <a:r>
                        <a:rPr lang="nb-NO" baseline="0" dirty="0" err="1"/>
                        <a:t>PhD</a:t>
                      </a:r>
                      <a:r>
                        <a:rPr lang="nb-NO" baseline="0" dirty="0"/>
                        <a:t> </a:t>
                      </a:r>
                      <a:r>
                        <a:rPr lang="nb-NO" baseline="0" dirty="0" err="1"/>
                        <a:t>apply</a:t>
                      </a:r>
                      <a:r>
                        <a:rPr lang="nb-NO" baseline="0" dirty="0"/>
                        <a:t> to </a:t>
                      </a:r>
                      <a:r>
                        <a:rPr lang="nb-NO" baseline="0" dirty="0" err="1"/>
                        <a:t>your</a:t>
                      </a:r>
                      <a:r>
                        <a:rPr lang="nb-NO" baseline="0" dirty="0"/>
                        <a:t> </a:t>
                      </a:r>
                      <a:r>
                        <a:rPr lang="nb-NO" baseline="0" dirty="0" err="1"/>
                        <a:t>current</a:t>
                      </a:r>
                      <a:r>
                        <a:rPr lang="nb-NO" baseline="0" dirty="0"/>
                        <a:t> </a:t>
                      </a:r>
                      <a:r>
                        <a:rPr lang="nb-NO" baseline="0" dirty="0" err="1"/>
                        <a:t>job</a:t>
                      </a:r>
                      <a:r>
                        <a:rPr lang="nb-NO" baseline="0" dirty="0"/>
                        <a:t>?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600" dirty="0"/>
                        <a:t>23,3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600" dirty="0"/>
                        <a:t>31,7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600" dirty="0"/>
                        <a:t>15,0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600" dirty="0"/>
                        <a:t>23,3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600" dirty="0"/>
                        <a:t>5,0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600" dirty="0"/>
                        <a:t>1,7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42091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dirty="0"/>
                        <a:t>To </a:t>
                      </a:r>
                      <a:r>
                        <a:rPr lang="nb-NO" dirty="0" err="1"/>
                        <a:t>what</a:t>
                      </a:r>
                      <a:r>
                        <a:rPr lang="nb-NO" dirty="0"/>
                        <a:t> </a:t>
                      </a:r>
                      <a:r>
                        <a:rPr lang="nb-NO" dirty="0" err="1"/>
                        <a:t>degree</a:t>
                      </a:r>
                      <a:r>
                        <a:rPr lang="nb-NO" dirty="0"/>
                        <a:t> </a:t>
                      </a:r>
                      <a:r>
                        <a:rPr lang="nb-NO" dirty="0" err="1"/>
                        <a:t>did</a:t>
                      </a:r>
                      <a:r>
                        <a:rPr lang="nb-NO" dirty="0"/>
                        <a:t> skills </a:t>
                      </a:r>
                      <a:r>
                        <a:rPr lang="nb-NO" dirty="0" err="1"/>
                        <a:t>acquired</a:t>
                      </a:r>
                      <a:r>
                        <a:rPr lang="nb-NO" dirty="0"/>
                        <a:t> </a:t>
                      </a:r>
                      <a:r>
                        <a:rPr lang="nb-NO" dirty="0" err="1"/>
                        <a:t>while</a:t>
                      </a:r>
                      <a:r>
                        <a:rPr lang="nb-NO" dirty="0"/>
                        <a:t> </a:t>
                      </a:r>
                      <a:r>
                        <a:rPr lang="nb-NO" dirty="0" err="1"/>
                        <a:t>doing</a:t>
                      </a:r>
                      <a:r>
                        <a:rPr lang="nb-NO" dirty="0"/>
                        <a:t> </a:t>
                      </a:r>
                      <a:r>
                        <a:rPr lang="nb-NO" dirty="0" err="1"/>
                        <a:t>research</a:t>
                      </a:r>
                      <a:r>
                        <a:rPr lang="nb-NO" dirty="0"/>
                        <a:t> </a:t>
                      </a:r>
                      <a:r>
                        <a:rPr lang="nb-NO" dirty="0" err="1"/>
                        <a:t>apply</a:t>
                      </a:r>
                      <a:r>
                        <a:rPr lang="nb-NO" dirty="0"/>
                        <a:t> to </a:t>
                      </a:r>
                      <a:r>
                        <a:rPr lang="nb-NO" dirty="0" err="1"/>
                        <a:t>your</a:t>
                      </a:r>
                      <a:r>
                        <a:rPr lang="nb-NO" dirty="0"/>
                        <a:t> </a:t>
                      </a:r>
                      <a:r>
                        <a:rPr lang="nb-NO" dirty="0" err="1"/>
                        <a:t>current</a:t>
                      </a:r>
                      <a:r>
                        <a:rPr lang="nb-NO" dirty="0"/>
                        <a:t> </a:t>
                      </a:r>
                      <a:r>
                        <a:rPr lang="nb-NO" dirty="0" err="1"/>
                        <a:t>job</a:t>
                      </a:r>
                      <a:r>
                        <a:rPr lang="nb-NO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600" dirty="0"/>
                        <a:t>3,3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600" dirty="0"/>
                        <a:t>3,3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600" dirty="0"/>
                        <a:t>3,3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600" dirty="0"/>
                        <a:t>36,7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600" dirty="0"/>
                        <a:t>50,0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600" dirty="0"/>
                        <a:t>3,3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4597076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475656" y="1700808"/>
            <a:ext cx="5951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Respons to </a:t>
            </a:r>
            <a:r>
              <a:rPr lang="nb-NO" dirty="0" err="1"/>
              <a:t>the</a:t>
            </a:r>
            <a:r>
              <a:rPr lang="nb-NO" dirty="0"/>
              <a:t> questions in % </a:t>
            </a:r>
            <a:r>
              <a:rPr lang="nb-NO" dirty="0" err="1"/>
              <a:t>on</a:t>
            </a:r>
            <a:r>
              <a:rPr lang="nb-NO" dirty="0"/>
              <a:t> a </a:t>
            </a:r>
            <a:r>
              <a:rPr lang="nb-NO" dirty="0" err="1"/>
              <a:t>scale</a:t>
            </a:r>
            <a:r>
              <a:rPr lang="nb-NO" dirty="0"/>
              <a:t> from 1 to 5</a:t>
            </a:r>
          </a:p>
        </p:txBody>
      </p:sp>
    </p:spTree>
    <p:extLst>
      <p:ext uri="{BB962C8B-B14F-4D97-AF65-F5344CB8AC3E}">
        <p14:creationId xmlns:p14="http://schemas.microsoft.com/office/powerpoint/2010/main" val="35072990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b-NO" sz="3600" dirty="0" err="1"/>
              <a:t>Relevance</a:t>
            </a:r>
            <a:r>
              <a:rPr lang="nb-NO" sz="3600" dirty="0"/>
              <a:t> to </a:t>
            </a:r>
            <a:r>
              <a:rPr lang="nb-NO" sz="3600" dirty="0" err="1"/>
              <a:t>your</a:t>
            </a:r>
            <a:r>
              <a:rPr lang="nb-NO" sz="3600" dirty="0"/>
              <a:t> </a:t>
            </a:r>
            <a:r>
              <a:rPr lang="nb-NO" sz="3600" dirty="0" err="1"/>
              <a:t>carrer</a:t>
            </a:r>
            <a:endParaRPr lang="nb-NO" sz="36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6717303"/>
              </p:ext>
            </p:extLst>
          </p:nvPr>
        </p:nvGraphicFramePr>
        <p:xfrm>
          <a:off x="827583" y="2276872"/>
          <a:ext cx="7200800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4377">
                  <a:extLst>
                    <a:ext uri="{9D8B030D-6E8A-4147-A177-3AD203B41FA5}">
                      <a16:colId xmlns:a16="http://schemas.microsoft.com/office/drawing/2014/main" val="1743409704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1358812532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3044819661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745943903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3785525948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299525751"/>
                    </a:ext>
                  </a:extLst>
                </a:gridCol>
                <a:gridCol w="648071">
                  <a:extLst>
                    <a:ext uri="{9D8B030D-6E8A-4147-A177-3AD203B41FA5}">
                      <a16:colId xmlns:a16="http://schemas.microsoft.com/office/drawing/2014/main" val="6102122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1</a:t>
                      </a:r>
                    </a:p>
                    <a:p>
                      <a:r>
                        <a:rPr lang="nb-NO" sz="1200" b="0" dirty="0" err="1"/>
                        <a:t>Least</a:t>
                      </a:r>
                      <a:r>
                        <a:rPr lang="nb-NO" sz="1200" b="0" dirty="0"/>
                        <a:t> relevant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5</a:t>
                      </a:r>
                    </a:p>
                    <a:p>
                      <a:r>
                        <a:rPr lang="nb-NO" sz="1200" b="0" dirty="0"/>
                        <a:t>Most relevant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400" b="0" dirty="0" err="1"/>
                        <a:t>Don’t</a:t>
                      </a:r>
                      <a:r>
                        <a:rPr lang="nb-NO" sz="1400" b="0" dirty="0"/>
                        <a:t> </a:t>
                      </a:r>
                      <a:r>
                        <a:rPr lang="nb-NO" sz="1400" b="0" dirty="0" err="1"/>
                        <a:t>know</a:t>
                      </a:r>
                      <a:endParaRPr lang="nb-NO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47624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dirty="0"/>
                        <a:t>How relevant </a:t>
                      </a:r>
                      <a:r>
                        <a:rPr lang="nb-NO" dirty="0" err="1"/>
                        <a:t>was</a:t>
                      </a:r>
                      <a:r>
                        <a:rPr lang="nb-NO" dirty="0"/>
                        <a:t> </a:t>
                      </a:r>
                      <a:r>
                        <a:rPr lang="nb-NO" dirty="0" err="1"/>
                        <a:t>your</a:t>
                      </a:r>
                      <a:r>
                        <a:rPr lang="nb-NO" dirty="0"/>
                        <a:t> </a:t>
                      </a:r>
                      <a:r>
                        <a:rPr lang="nb-NO" dirty="0" err="1"/>
                        <a:t>PhD</a:t>
                      </a:r>
                      <a:r>
                        <a:rPr lang="nb-NO" dirty="0"/>
                        <a:t> for </a:t>
                      </a:r>
                      <a:r>
                        <a:rPr lang="nb-NO" dirty="0" err="1"/>
                        <a:t>your</a:t>
                      </a:r>
                      <a:r>
                        <a:rPr lang="nb-NO" dirty="0"/>
                        <a:t> </a:t>
                      </a:r>
                      <a:r>
                        <a:rPr lang="nb-NO" dirty="0" err="1"/>
                        <a:t>carrer</a:t>
                      </a:r>
                      <a:r>
                        <a:rPr lang="nb-NO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600" dirty="0"/>
                        <a:t>6,8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600" dirty="0"/>
                        <a:t>5,1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600" dirty="0"/>
                        <a:t>11,9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600" dirty="0"/>
                        <a:t>23,7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600" dirty="0"/>
                        <a:t>47,5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600" dirty="0"/>
                        <a:t>5,1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74938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dirty="0"/>
                        <a:t>To </a:t>
                      </a:r>
                      <a:r>
                        <a:rPr lang="nb-NO" dirty="0" err="1"/>
                        <a:t>what</a:t>
                      </a:r>
                      <a:r>
                        <a:rPr lang="nb-NO" dirty="0"/>
                        <a:t> </a:t>
                      </a:r>
                      <a:r>
                        <a:rPr lang="nb-NO" dirty="0" err="1"/>
                        <a:t>degree</a:t>
                      </a:r>
                      <a:r>
                        <a:rPr lang="nb-NO" baseline="0" dirty="0"/>
                        <a:t> </a:t>
                      </a:r>
                      <a:r>
                        <a:rPr lang="nb-NO" baseline="0" dirty="0" err="1"/>
                        <a:t>did</a:t>
                      </a:r>
                      <a:r>
                        <a:rPr lang="nb-NO" baseline="0" dirty="0"/>
                        <a:t> </a:t>
                      </a:r>
                      <a:r>
                        <a:rPr lang="nb-NO" baseline="0" dirty="0" err="1"/>
                        <a:t>courses</a:t>
                      </a:r>
                      <a:r>
                        <a:rPr lang="nb-NO" baseline="0" dirty="0"/>
                        <a:t> </a:t>
                      </a:r>
                      <a:r>
                        <a:rPr lang="nb-NO" baseline="0" dirty="0" err="1"/>
                        <a:t>taken</a:t>
                      </a:r>
                      <a:r>
                        <a:rPr lang="nb-NO" baseline="0" dirty="0"/>
                        <a:t> during </a:t>
                      </a:r>
                      <a:r>
                        <a:rPr lang="nb-NO" baseline="0" dirty="0" err="1"/>
                        <a:t>your</a:t>
                      </a:r>
                      <a:r>
                        <a:rPr lang="nb-NO" baseline="0" dirty="0"/>
                        <a:t> </a:t>
                      </a:r>
                      <a:r>
                        <a:rPr lang="nb-NO" baseline="0" dirty="0" err="1"/>
                        <a:t>PhD</a:t>
                      </a:r>
                      <a:r>
                        <a:rPr lang="nb-NO" baseline="0" dirty="0"/>
                        <a:t> </a:t>
                      </a:r>
                      <a:r>
                        <a:rPr lang="nb-NO" baseline="0" dirty="0" err="1"/>
                        <a:t>apply</a:t>
                      </a:r>
                      <a:r>
                        <a:rPr lang="nb-NO" baseline="0" dirty="0"/>
                        <a:t> to </a:t>
                      </a:r>
                      <a:r>
                        <a:rPr lang="nb-NO" baseline="0" dirty="0" err="1"/>
                        <a:t>your</a:t>
                      </a:r>
                      <a:r>
                        <a:rPr lang="nb-NO" baseline="0" dirty="0"/>
                        <a:t> </a:t>
                      </a:r>
                      <a:r>
                        <a:rPr lang="nb-NO" baseline="0" dirty="0" err="1"/>
                        <a:t>carrer</a:t>
                      </a:r>
                      <a:r>
                        <a:rPr lang="nb-NO" baseline="0" dirty="0"/>
                        <a:t>?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600" dirty="0"/>
                        <a:t>22,0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600" dirty="0"/>
                        <a:t>28,8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600" dirty="0"/>
                        <a:t>15,3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600" dirty="0"/>
                        <a:t>23,7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600" dirty="0"/>
                        <a:t>5,1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600" dirty="0"/>
                        <a:t>5,1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42091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dirty="0"/>
                        <a:t>To </a:t>
                      </a:r>
                      <a:r>
                        <a:rPr lang="nb-NO" dirty="0" err="1"/>
                        <a:t>what</a:t>
                      </a:r>
                      <a:r>
                        <a:rPr lang="nb-NO" dirty="0"/>
                        <a:t> </a:t>
                      </a:r>
                      <a:r>
                        <a:rPr lang="nb-NO" dirty="0" err="1"/>
                        <a:t>degree</a:t>
                      </a:r>
                      <a:r>
                        <a:rPr lang="nb-NO" dirty="0"/>
                        <a:t> </a:t>
                      </a:r>
                      <a:r>
                        <a:rPr lang="nb-NO" dirty="0" err="1"/>
                        <a:t>did</a:t>
                      </a:r>
                      <a:r>
                        <a:rPr lang="nb-NO" dirty="0"/>
                        <a:t> skills </a:t>
                      </a:r>
                      <a:r>
                        <a:rPr lang="nb-NO" dirty="0" err="1"/>
                        <a:t>acquired</a:t>
                      </a:r>
                      <a:r>
                        <a:rPr lang="nb-NO" dirty="0"/>
                        <a:t> </a:t>
                      </a:r>
                      <a:r>
                        <a:rPr lang="nb-NO" dirty="0" err="1"/>
                        <a:t>while</a:t>
                      </a:r>
                      <a:r>
                        <a:rPr lang="nb-NO" dirty="0"/>
                        <a:t> </a:t>
                      </a:r>
                      <a:r>
                        <a:rPr lang="nb-NO" dirty="0" err="1"/>
                        <a:t>doing</a:t>
                      </a:r>
                      <a:r>
                        <a:rPr lang="nb-NO" dirty="0"/>
                        <a:t> </a:t>
                      </a:r>
                      <a:r>
                        <a:rPr lang="nb-NO" dirty="0" err="1"/>
                        <a:t>research</a:t>
                      </a:r>
                      <a:r>
                        <a:rPr lang="nb-NO" dirty="0"/>
                        <a:t> </a:t>
                      </a:r>
                      <a:r>
                        <a:rPr lang="nb-NO" dirty="0" err="1"/>
                        <a:t>apply</a:t>
                      </a:r>
                      <a:r>
                        <a:rPr lang="nb-NO" dirty="0"/>
                        <a:t> to </a:t>
                      </a:r>
                      <a:r>
                        <a:rPr lang="nb-NO" dirty="0" err="1"/>
                        <a:t>your</a:t>
                      </a:r>
                      <a:r>
                        <a:rPr lang="nb-NO" dirty="0"/>
                        <a:t> </a:t>
                      </a:r>
                      <a:r>
                        <a:rPr lang="nb-NO" dirty="0" err="1"/>
                        <a:t>carrer</a:t>
                      </a:r>
                      <a:r>
                        <a:rPr lang="nb-NO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600" dirty="0"/>
                        <a:t>5,3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600" dirty="0"/>
                        <a:t>5,3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600" dirty="0"/>
                        <a:t>29,8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600" dirty="0"/>
                        <a:t>56,2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600" dirty="0"/>
                        <a:t>3,5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4597076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475656" y="1700808"/>
            <a:ext cx="5951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Respons to </a:t>
            </a:r>
            <a:r>
              <a:rPr lang="nb-NO" dirty="0" err="1"/>
              <a:t>the</a:t>
            </a:r>
            <a:r>
              <a:rPr lang="nb-NO" dirty="0"/>
              <a:t> questions in % </a:t>
            </a:r>
            <a:r>
              <a:rPr lang="nb-NO" dirty="0" err="1"/>
              <a:t>on</a:t>
            </a:r>
            <a:r>
              <a:rPr lang="nb-NO" dirty="0"/>
              <a:t> a </a:t>
            </a:r>
            <a:r>
              <a:rPr lang="nb-NO" dirty="0" err="1"/>
              <a:t>scale</a:t>
            </a:r>
            <a:r>
              <a:rPr lang="nb-NO" dirty="0"/>
              <a:t> from 1 to 5</a:t>
            </a:r>
          </a:p>
        </p:txBody>
      </p:sp>
    </p:spTree>
    <p:extLst>
      <p:ext uri="{BB962C8B-B14F-4D97-AF65-F5344CB8AC3E}">
        <p14:creationId xmlns:p14="http://schemas.microsoft.com/office/powerpoint/2010/main" val="2177354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/>
              <a:t>Summary</a:t>
            </a:r>
            <a:r>
              <a:rPr lang="nb-NO" dirty="0"/>
              <a:t> </a:t>
            </a:r>
            <a:r>
              <a:rPr lang="nb-NO" dirty="0" err="1"/>
              <a:t>of</a:t>
            </a:r>
            <a:r>
              <a:rPr lang="nb-NO" dirty="0"/>
              <a:t> </a:t>
            </a:r>
            <a:r>
              <a:rPr lang="nb-NO" dirty="0" err="1"/>
              <a:t>comments</a:t>
            </a:r>
            <a:endParaRPr lang="nb-NO" dirty="0"/>
          </a:p>
        </p:txBody>
      </p:sp>
      <p:sp>
        <p:nvSpPr>
          <p:cNvPr id="3" name="TextBox 2"/>
          <p:cNvSpPr txBox="1"/>
          <p:nvPr/>
        </p:nvSpPr>
        <p:spPr>
          <a:xfrm>
            <a:off x="1007604" y="2132856"/>
            <a:ext cx="712879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PhD gave general training as a scientist, how to </a:t>
            </a:r>
            <a:r>
              <a:rPr lang="en-US" dirty="0" err="1"/>
              <a:t>analyse</a:t>
            </a:r>
            <a:r>
              <a:rPr lang="en-US" dirty="0"/>
              <a:t> data, do research, research methods, communicate the results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PhD was required for my current position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Difficult to get job outside academia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courses were poor, not relevant, to much on factual knowledge, too little on skills building, conferences valuable</a:t>
            </a:r>
          </a:p>
        </p:txBody>
      </p:sp>
    </p:spTree>
    <p:extLst>
      <p:ext uri="{BB962C8B-B14F-4D97-AF65-F5344CB8AC3E}">
        <p14:creationId xmlns:p14="http://schemas.microsoft.com/office/powerpoint/2010/main" val="17991051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/>
              <a:t>Examples</a:t>
            </a:r>
            <a:r>
              <a:rPr lang="nb-NO" dirty="0"/>
              <a:t> </a:t>
            </a:r>
            <a:r>
              <a:rPr lang="nb-NO" dirty="0" err="1"/>
              <a:t>of</a:t>
            </a:r>
            <a:r>
              <a:rPr lang="nb-NO" dirty="0"/>
              <a:t> </a:t>
            </a:r>
            <a:r>
              <a:rPr lang="nb-NO" dirty="0" err="1"/>
              <a:t>job</a:t>
            </a:r>
            <a:r>
              <a:rPr lang="nb-NO" dirty="0"/>
              <a:t> </a:t>
            </a:r>
            <a:r>
              <a:rPr lang="nb-NO" dirty="0" err="1"/>
              <a:t>positions</a:t>
            </a:r>
            <a:r>
              <a:rPr lang="nb-NO" dirty="0"/>
              <a:t>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15616" y="1988840"/>
            <a:ext cx="691276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Post </a:t>
            </a:r>
            <a:r>
              <a:rPr lang="nb-NO" dirty="0" err="1"/>
              <a:t>doc</a:t>
            </a:r>
            <a:endParaRPr lang="nb-NO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err="1"/>
              <a:t>Researcher</a:t>
            </a:r>
            <a:r>
              <a:rPr lang="nb-NO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Senior </a:t>
            </a:r>
            <a:r>
              <a:rPr lang="nb-NO"/>
              <a:t>engineer</a:t>
            </a:r>
            <a:endParaRPr lang="nb-NO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SINTEF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Kongsberg digital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err="1"/>
              <a:t>Nexan</a:t>
            </a:r>
            <a:endParaRPr lang="nb-NO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IFE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err="1"/>
              <a:t>Teacher</a:t>
            </a:r>
            <a:r>
              <a:rPr lang="nb-NO" dirty="0"/>
              <a:t> at </a:t>
            </a:r>
            <a:r>
              <a:rPr lang="nb-NO" dirty="0" err="1"/>
              <a:t>high</a:t>
            </a:r>
            <a:r>
              <a:rPr lang="nb-NO" dirty="0"/>
              <a:t> </a:t>
            </a:r>
            <a:r>
              <a:rPr lang="nb-NO" dirty="0" err="1"/>
              <a:t>school</a:t>
            </a:r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4738734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327</Words>
  <Application>Microsoft Office PowerPoint</Application>
  <PresentationFormat>On-screen Show (4:3)</PresentationFormat>
  <Paragraphs>90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Office Theme</vt:lpstr>
      <vt:lpstr>SPW 13.0 Graph</vt:lpstr>
      <vt:lpstr>Survey among former PhD candidates</vt:lpstr>
      <vt:lpstr>The survey</vt:lpstr>
      <vt:lpstr>Are you working nationally or internationally?</vt:lpstr>
      <vt:lpstr>What are you doing now?</vt:lpstr>
      <vt:lpstr>Relevance to your current position</vt:lpstr>
      <vt:lpstr>Relevance to your carrer</vt:lpstr>
      <vt:lpstr>Summary of comments</vt:lpstr>
      <vt:lpstr>Examples of job positions:</vt:lpstr>
    </vt:vector>
  </TitlesOfParts>
  <Company>NTNU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Survey among former PhD students at Dept of Physics</dc:title>
  <dc:creator>Catharina de Lange Davies</dc:creator>
  <cp:lastModifiedBy>Per Henning</cp:lastModifiedBy>
  <cp:revision>14</cp:revision>
  <dcterms:created xsi:type="dcterms:W3CDTF">2018-02-05T20:22:10Z</dcterms:created>
  <dcterms:modified xsi:type="dcterms:W3CDTF">2020-06-17T07:42:33Z</dcterms:modified>
</cp:coreProperties>
</file>