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2">
  <p:sldMasterIdLst>
    <p:sldMasterId id="2147483993" r:id="rId1"/>
    <p:sldMasterId id="2147484006" r:id="rId2"/>
    <p:sldMasterId id="2147484008" r:id="rId3"/>
  </p:sldMasterIdLst>
  <p:notesMasterIdLst>
    <p:notesMasterId r:id="rId22"/>
  </p:notesMasterIdLst>
  <p:handoutMasterIdLst>
    <p:handoutMasterId r:id="rId23"/>
  </p:handoutMasterIdLst>
  <p:sldIdLst>
    <p:sldId id="433" r:id="rId4"/>
    <p:sldId id="424" r:id="rId5"/>
    <p:sldId id="396" r:id="rId6"/>
    <p:sldId id="438" r:id="rId7"/>
    <p:sldId id="434" r:id="rId8"/>
    <p:sldId id="406" r:id="rId9"/>
    <p:sldId id="425" r:id="rId10"/>
    <p:sldId id="426" r:id="rId11"/>
    <p:sldId id="427" r:id="rId12"/>
    <p:sldId id="401" r:id="rId13"/>
    <p:sldId id="435" r:id="rId14"/>
    <p:sldId id="436" r:id="rId15"/>
    <p:sldId id="437" r:id="rId16"/>
    <p:sldId id="421" r:id="rId17"/>
    <p:sldId id="440" r:id="rId18"/>
    <p:sldId id="439" r:id="rId19"/>
    <p:sldId id="428" r:id="rId20"/>
    <p:sldId id="432" r:id="rId21"/>
  </p:sldIdLst>
  <p:sldSz cx="9144000" cy="6858000" type="screen4x3"/>
  <p:notesSz cx="6811963" cy="9942513"/>
  <p:defaultTextStyle>
    <a:defPPr>
      <a:defRPr lang="sv-SE"/>
    </a:defPPr>
    <a:lvl1pPr algn="l" rtl="0" fontAlgn="base">
      <a:spcBef>
        <a:spcPct val="20000"/>
      </a:spcBef>
      <a:spcAft>
        <a:spcPct val="0"/>
      </a:spcAft>
      <a:buClr>
        <a:schemeClr val="accent1"/>
      </a:buClr>
      <a:buSzPct val="65000"/>
      <a:buFont typeface="Wingdings" pitchFamily="-111" charset="2"/>
      <a:defRPr sz="1600" kern="1200">
        <a:solidFill>
          <a:schemeClr val="tx1"/>
        </a:solidFill>
        <a:latin typeface="Arial" charset="0"/>
        <a:ea typeface="ＭＳ Ｐゴシック" pitchFamily="-111" charset="-128"/>
        <a:cs typeface="+mn-cs"/>
      </a:defRPr>
    </a:lvl1pPr>
    <a:lvl2pPr marL="457200" algn="l" rtl="0" fontAlgn="base">
      <a:spcBef>
        <a:spcPct val="20000"/>
      </a:spcBef>
      <a:spcAft>
        <a:spcPct val="0"/>
      </a:spcAft>
      <a:buClr>
        <a:schemeClr val="accent1"/>
      </a:buClr>
      <a:buSzPct val="65000"/>
      <a:buFont typeface="Wingdings" pitchFamily="-111" charset="2"/>
      <a:defRPr sz="1600" kern="1200">
        <a:solidFill>
          <a:schemeClr val="tx1"/>
        </a:solidFill>
        <a:latin typeface="Arial" charset="0"/>
        <a:ea typeface="ＭＳ Ｐゴシック" pitchFamily="-111" charset="-128"/>
        <a:cs typeface="+mn-cs"/>
      </a:defRPr>
    </a:lvl2pPr>
    <a:lvl3pPr marL="914400" algn="l" rtl="0" fontAlgn="base">
      <a:spcBef>
        <a:spcPct val="20000"/>
      </a:spcBef>
      <a:spcAft>
        <a:spcPct val="0"/>
      </a:spcAft>
      <a:buClr>
        <a:schemeClr val="accent1"/>
      </a:buClr>
      <a:buSzPct val="65000"/>
      <a:buFont typeface="Wingdings" pitchFamily="-111" charset="2"/>
      <a:defRPr sz="1600" kern="1200">
        <a:solidFill>
          <a:schemeClr val="tx1"/>
        </a:solidFill>
        <a:latin typeface="Arial" charset="0"/>
        <a:ea typeface="ＭＳ Ｐゴシック" pitchFamily="-111" charset="-128"/>
        <a:cs typeface="+mn-cs"/>
      </a:defRPr>
    </a:lvl3pPr>
    <a:lvl4pPr marL="1371600" algn="l" rtl="0" fontAlgn="base">
      <a:spcBef>
        <a:spcPct val="20000"/>
      </a:spcBef>
      <a:spcAft>
        <a:spcPct val="0"/>
      </a:spcAft>
      <a:buClr>
        <a:schemeClr val="accent1"/>
      </a:buClr>
      <a:buSzPct val="65000"/>
      <a:buFont typeface="Wingdings" pitchFamily="-111" charset="2"/>
      <a:defRPr sz="1600" kern="1200">
        <a:solidFill>
          <a:schemeClr val="tx1"/>
        </a:solidFill>
        <a:latin typeface="Arial" charset="0"/>
        <a:ea typeface="ＭＳ Ｐゴシック" pitchFamily="-111" charset="-128"/>
        <a:cs typeface="+mn-cs"/>
      </a:defRPr>
    </a:lvl4pPr>
    <a:lvl5pPr marL="1828800" algn="l" rtl="0" fontAlgn="base">
      <a:spcBef>
        <a:spcPct val="20000"/>
      </a:spcBef>
      <a:spcAft>
        <a:spcPct val="0"/>
      </a:spcAft>
      <a:buClr>
        <a:schemeClr val="accent1"/>
      </a:buClr>
      <a:buSzPct val="65000"/>
      <a:buFont typeface="Wingdings" pitchFamily="-111" charset="2"/>
      <a:defRPr sz="1600" kern="1200">
        <a:solidFill>
          <a:schemeClr val="tx1"/>
        </a:solidFill>
        <a:latin typeface="Arial" charset="0"/>
        <a:ea typeface="ＭＳ Ｐゴシック" pitchFamily="-111" charset="-128"/>
        <a:cs typeface="+mn-cs"/>
      </a:defRPr>
    </a:lvl5pPr>
    <a:lvl6pPr marL="2286000" algn="l" defTabSz="914400" rtl="0" eaLnBrk="1" latinLnBrk="0" hangingPunct="1">
      <a:defRPr sz="1600" kern="1200">
        <a:solidFill>
          <a:schemeClr val="tx1"/>
        </a:solidFill>
        <a:latin typeface="Arial" charset="0"/>
        <a:ea typeface="ＭＳ Ｐゴシック" pitchFamily="-111" charset="-128"/>
        <a:cs typeface="+mn-cs"/>
      </a:defRPr>
    </a:lvl6pPr>
    <a:lvl7pPr marL="2743200" algn="l" defTabSz="914400" rtl="0" eaLnBrk="1" latinLnBrk="0" hangingPunct="1">
      <a:defRPr sz="1600" kern="1200">
        <a:solidFill>
          <a:schemeClr val="tx1"/>
        </a:solidFill>
        <a:latin typeface="Arial" charset="0"/>
        <a:ea typeface="ＭＳ Ｐゴシック" pitchFamily="-111" charset="-128"/>
        <a:cs typeface="+mn-cs"/>
      </a:defRPr>
    </a:lvl7pPr>
    <a:lvl8pPr marL="3200400" algn="l" defTabSz="914400" rtl="0" eaLnBrk="1" latinLnBrk="0" hangingPunct="1">
      <a:defRPr sz="1600" kern="1200">
        <a:solidFill>
          <a:schemeClr val="tx1"/>
        </a:solidFill>
        <a:latin typeface="Arial" charset="0"/>
        <a:ea typeface="ＭＳ Ｐゴシック" pitchFamily="-111" charset="-128"/>
        <a:cs typeface="+mn-cs"/>
      </a:defRPr>
    </a:lvl8pPr>
    <a:lvl9pPr marL="3657600" algn="l" defTabSz="914400" rtl="0" eaLnBrk="1" latinLnBrk="0" hangingPunct="1">
      <a:defRPr sz="1600" kern="1200">
        <a:solidFill>
          <a:schemeClr val="tx1"/>
        </a:solidFill>
        <a:latin typeface="Arial" charset="0"/>
        <a:ea typeface="ＭＳ Ｐゴシック" pitchFamily="-111"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FFFFCC"/>
    <a:srgbClr val="FF0000"/>
    <a:srgbClr val="EAEAEA"/>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03" autoAdjust="0"/>
    <p:restoredTop sz="77589" autoAdjust="0"/>
  </p:normalViewPr>
  <p:slideViewPr>
    <p:cSldViewPr>
      <p:cViewPr varScale="1">
        <p:scale>
          <a:sx n="115" d="100"/>
          <a:sy n="115" d="100"/>
        </p:scale>
        <p:origin x="162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51532" cy="496489"/>
          </a:xfrm>
          <a:prstGeom prst="rect">
            <a:avLst/>
          </a:prstGeom>
        </p:spPr>
        <p:txBody>
          <a:bodyPr vert="horz" lIns="91733" tIns="45866" rIns="91733" bIns="45866" rtlCol="0"/>
          <a:lstStyle>
            <a:lvl1pPr algn="l">
              <a:defRPr sz="1200"/>
            </a:lvl1pPr>
          </a:lstStyle>
          <a:p>
            <a:endParaRPr lang="en-US"/>
          </a:p>
        </p:txBody>
      </p:sp>
      <p:sp>
        <p:nvSpPr>
          <p:cNvPr id="3" name="Date Placeholder 2"/>
          <p:cNvSpPr>
            <a:spLocks noGrp="1"/>
          </p:cNvSpPr>
          <p:nvPr>
            <p:ph type="dt" sz="quarter" idx="1"/>
          </p:nvPr>
        </p:nvSpPr>
        <p:spPr>
          <a:xfrm>
            <a:off x="3858837" y="0"/>
            <a:ext cx="2951532" cy="496489"/>
          </a:xfrm>
          <a:prstGeom prst="rect">
            <a:avLst/>
          </a:prstGeom>
        </p:spPr>
        <p:txBody>
          <a:bodyPr vert="horz" lIns="91733" tIns="45866" rIns="91733" bIns="45866" rtlCol="0"/>
          <a:lstStyle>
            <a:lvl1pPr algn="r">
              <a:defRPr sz="1200"/>
            </a:lvl1pPr>
          </a:lstStyle>
          <a:p>
            <a:fld id="{E36638BE-9FA6-4139-B084-EB7FFC6B227B}" type="datetimeFigureOut">
              <a:rPr lang="en-US" smtClean="0"/>
              <a:pPr/>
              <a:t>8/15/2017</a:t>
            </a:fld>
            <a:endParaRPr lang="en-US"/>
          </a:p>
        </p:txBody>
      </p:sp>
      <p:sp>
        <p:nvSpPr>
          <p:cNvPr id="4" name="Footer Placeholder 3"/>
          <p:cNvSpPr>
            <a:spLocks noGrp="1"/>
          </p:cNvSpPr>
          <p:nvPr>
            <p:ph type="ftr" sz="quarter" idx="2"/>
          </p:nvPr>
        </p:nvSpPr>
        <p:spPr>
          <a:xfrm>
            <a:off x="1" y="9444433"/>
            <a:ext cx="2951532" cy="496489"/>
          </a:xfrm>
          <a:prstGeom prst="rect">
            <a:avLst/>
          </a:prstGeom>
        </p:spPr>
        <p:txBody>
          <a:bodyPr vert="horz" lIns="91733" tIns="45866" rIns="91733" bIns="45866" rtlCol="0" anchor="b"/>
          <a:lstStyle>
            <a:lvl1pPr algn="l">
              <a:defRPr sz="1200"/>
            </a:lvl1pPr>
          </a:lstStyle>
          <a:p>
            <a:endParaRPr lang="en-US"/>
          </a:p>
        </p:txBody>
      </p:sp>
      <p:sp>
        <p:nvSpPr>
          <p:cNvPr id="5" name="Slide Number Placeholder 4"/>
          <p:cNvSpPr>
            <a:spLocks noGrp="1"/>
          </p:cNvSpPr>
          <p:nvPr>
            <p:ph type="sldNum" sz="quarter" idx="3"/>
          </p:nvPr>
        </p:nvSpPr>
        <p:spPr>
          <a:xfrm>
            <a:off x="3858837" y="9444433"/>
            <a:ext cx="2951532" cy="496489"/>
          </a:xfrm>
          <a:prstGeom prst="rect">
            <a:avLst/>
          </a:prstGeom>
        </p:spPr>
        <p:txBody>
          <a:bodyPr vert="horz" lIns="91733" tIns="45866" rIns="91733" bIns="45866" rtlCol="0" anchor="b"/>
          <a:lstStyle>
            <a:lvl1pPr algn="r">
              <a:defRPr sz="1200"/>
            </a:lvl1pPr>
          </a:lstStyle>
          <a:p>
            <a:fld id="{90AC4924-2EEE-47F1-8DB3-D6980DE3B2C3}"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53126" cy="498081"/>
          </a:xfrm>
          <a:prstGeom prst="rect">
            <a:avLst/>
          </a:prstGeom>
          <a:noFill/>
          <a:ln w="9525">
            <a:noFill/>
            <a:miter lim="800000"/>
            <a:headEnd/>
            <a:tailEnd/>
          </a:ln>
          <a:effectLst/>
        </p:spPr>
        <p:txBody>
          <a:bodyPr vert="horz" wrap="square" lIns="91586" tIns="45793" rIns="91586" bIns="45793" numCol="1" anchor="t" anchorCtr="0" compatLnSpc="1">
            <a:prstTxWarp prst="textNoShape">
              <a:avLst/>
            </a:prstTxWarp>
          </a:bodyPr>
          <a:lstStyle>
            <a:lvl1pPr defTabSz="915734">
              <a:spcBef>
                <a:spcPct val="0"/>
              </a:spcBef>
              <a:buClrTx/>
              <a:buSzTx/>
              <a:buFontTx/>
              <a:buNone/>
              <a:defRPr sz="1200"/>
            </a:lvl1pPr>
          </a:lstStyle>
          <a:p>
            <a:pPr>
              <a:defRPr/>
            </a:pPr>
            <a:endParaRPr lang="en-US"/>
          </a:p>
        </p:txBody>
      </p:sp>
      <p:sp>
        <p:nvSpPr>
          <p:cNvPr id="4099" name="Rectangle 3"/>
          <p:cNvSpPr>
            <a:spLocks noGrp="1" noChangeArrowheads="1"/>
          </p:cNvSpPr>
          <p:nvPr>
            <p:ph type="dt" idx="1"/>
          </p:nvPr>
        </p:nvSpPr>
        <p:spPr bwMode="auto">
          <a:xfrm>
            <a:off x="3857243" y="0"/>
            <a:ext cx="2953126" cy="498081"/>
          </a:xfrm>
          <a:prstGeom prst="rect">
            <a:avLst/>
          </a:prstGeom>
          <a:noFill/>
          <a:ln w="9525">
            <a:noFill/>
            <a:miter lim="800000"/>
            <a:headEnd/>
            <a:tailEnd/>
          </a:ln>
          <a:effectLst/>
        </p:spPr>
        <p:txBody>
          <a:bodyPr vert="horz" wrap="square" lIns="91586" tIns="45793" rIns="91586" bIns="45793" numCol="1" anchor="t" anchorCtr="0" compatLnSpc="1">
            <a:prstTxWarp prst="textNoShape">
              <a:avLst/>
            </a:prstTxWarp>
          </a:bodyPr>
          <a:lstStyle>
            <a:lvl1pPr algn="r" defTabSz="915734">
              <a:spcBef>
                <a:spcPct val="0"/>
              </a:spcBef>
              <a:buClrTx/>
              <a:buSzTx/>
              <a:buFontTx/>
              <a:buNone/>
              <a:defRPr sz="1200"/>
            </a:lvl1pPr>
          </a:lstStyle>
          <a:p>
            <a:pPr>
              <a:defRPr/>
            </a:pPr>
            <a:endParaRPr lang="en-US"/>
          </a:p>
        </p:txBody>
      </p:sp>
      <p:sp>
        <p:nvSpPr>
          <p:cNvPr id="34820" name="Rectangle 4"/>
          <p:cNvSpPr>
            <a:spLocks noGrp="1" noRot="1" noChangeAspect="1" noChangeArrowheads="1" noTextEdit="1"/>
          </p:cNvSpPr>
          <p:nvPr>
            <p:ph type="sldImg" idx="2"/>
          </p:nvPr>
        </p:nvSpPr>
        <p:spPr bwMode="auto">
          <a:xfrm>
            <a:off x="920750" y="746125"/>
            <a:ext cx="4970463" cy="37274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0879" y="4723012"/>
            <a:ext cx="5450208" cy="4473177"/>
          </a:xfrm>
          <a:prstGeom prst="rect">
            <a:avLst/>
          </a:prstGeom>
          <a:noFill/>
          <a:ln w="9525">
            <a:noFill/>
            <a:miter lim="800000"/>
            <a:headEnd/>
            <a:tailEnd/>
          </a:ln>
          <a:effectLst/>
        </p:spPr>
        <p:txBody>
          <a:bodyPr vert="horz" wrap="square" lIns="91586" tIns="45793" rIns="91586" bIns="45793" numCol="1" anchor="t" anchorCtr="0" compatLnSpc="1">
            <a:prstTxWarp prst="textNoShape">
              <a:avLst/>
            </a:prstTxWarp>
          </a:body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p>
        </p:txBody>
      </p:sp>
      <p:sp>
        <p:nvSpPr>
          <p:cNvPr id="4102" name="Rectangle 6"/>
          <p:cNvSpPr>
            <a:spLocks noGrp="1" noChangeArrowheads="1"/>
          </p:cNvSpPr>
          <p:nvPr>
            <p:ph type="ftr" sz="quarter" idx="4"/>
          </p:nvPr>
        </p:nvSpPr>
        <p:spPr bwMode="auto">
          <a:xfrm>
            <a:off x="0" y="9442841"/>
            <a:ext cx="2953126" cy="498081"/>
          </a:xfrm>
          <a:prstGeom prst="rect">
            <a:avLst/>
          </a:prstGeom>
          <a:noFill/>
          <a:ln w="9525">
            <a:noFill/>
            <a:miter lim="800000"/>
            <a:headEnd/>
            <a:tailEnd/>
          </a:ln>
          <a:effectLst/>
        </p:spPr>
        <p:txBody>
          <a:bodyPr vert="horz" wrap="square" lIns="91586" tIns="45793" rIns="91586" bIns="45793" numCol="1" anchor="b" anchorCtr="0" compatLnSpc="1">
            <a:prstTxWarp prst="textNoShape">
              <a:avLst/>
            </a:prstTxWarp>
          </a:bodyPr>
          <a:lstStyle>
            <a:lvl1pPr defTabSz="915734">
              <a:spcBef>
                <a:spcPct val="0"/>
              </a:spcBef>
              <a:buClrTx/>
              <a:buSzTx/>
              <a:buFontTx/>
              <a:buNone/>
              <a:defRPr sz="1200"/>
            </a:lvl1pPr>
          </a:lstStyle>
          <a:p>
            <a:pPr>
              <a:defRPr/>
            </a:pPr>
            <a:endParaRPr lang="en-US"/>
          </a:p>
        </p:txBody>
      </p:sp>
      <p:sp>
        <p:nvSpPr>
          <p:cNvPr id="4103" name="Rectangle 7"/>
          <p:cNvSpPr>
            <a:spLocks noGrp="1" noChangeArrowheads="1"/>
          </p:cNvSpPr>
          <p:nvPr>
            <p:ph type="sldNum" sz="quarter" idx="5"/>
          </p:nvPr>
        </p:nvSpPr>
        <p:spPr bwMode="auto">
          <a:xfrm>
            <a:off x="3857243" y="9442841"/>
            <a:ext cx="2953126" cy="498081"/>
          </a:xfrm>
          <a:prstGeom prst="rect">
            <a:avLst/>
          </a:prstGeom>
          <a:noFill/>
          <a:ln w="9525">
            <a:noFill/>
            <a:miter lim="800000"/>
            <a:headEnd/>
            <a:tailEnd/>
          </a:ln>
          <a:effectLst/>
        </p:spPr>
        <p:txBody>
          <a:bodyPr vert="horz" wrap="square" lIns="91586" tIns="45793" rIns="91586" bIns="45793" numCol="1" anchor="b" anchorCtr="0" compatLnSpc="1">
            <a:prstTxWarp prst="textNoShape">
              <a:avLst/>
            </a:prstTxWarp>
          </a:bodyPr>
          <a:lstStyle>
            <a:lvl1pPr algn="r" defTabSz="915734">
              <a:spcBef>
                <a:spcPct val="0"/>
              </a:spcBef>
              <a:buClrTx/>
              <a:buSzTx/>
              <a:buFontTx/>
              <a:buNone/>
              <a:defRPr sz="1200"/>
            </a:lvl1pPr>
          </a:lstStyle>
          <a:p>
            <a:pPr>
              <a:defRPr/>
            </a:pPr>
            <a:fld id="{8BE37442-99A7-4179-AEC5-EF657A1BE305}" type="slidenum">
              <a:rPr lang="sv-SE"/>
              <a:pPr>
                <a:defRPr/>
              </a:pPr>
              <a:t>‹#›</a:t>
            </a:fld>
            <a:endParaRPr lang="sv-S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65"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dirty="0" smtClean="0"/>
              <a:t>This is a work in process. I have collected</a:t>
            </a:r>
            <a:r>
              <a:rPr lang="sv-SE" baseline="0" dirty="0" smtClean="0"/>
              <a:t> Focus Group Data, and analyzed parts of it. It is a work that is performed in close cooperation with the Municipality of Trondheim and a number of researchers in different areas of expertise. My project handles ”the role of users” or participation, and it is at least partly what I would call action research-based. We have arranged public meetings, focus group interviews with people in the vicinity of the area and others as well as with young people. We learn during the way, but also for the future... And of course,</a:t>
            </a:r>
            <a:r>
              <a:rPr lang="en-US" sz="1200" i="1" kern="1200" dirty="0" smtClean="0">
                <a:solidFill>
                  <a:schemeClr val="tx1"/>
                </a:solidFill>
                <a:latin typeface="Arial" pitchFamily="-65" charset="0"/>
                <a:ea typeface="ＭＳ Ｐゴシック" charset="-128"/>
                <a:cs typeface="ＭＳ Ｐゴシック" charset="-128"/>
              </a:rPr>
              <a:t>we can learn from previous ambitious international examples</a:t>
            </a:r>
            <a:r>
              <a:rPr lang="en-US" sz="1200" i="1" kern="1200" baseline="0" dirty="0" smtClean="0">
                <a:solidFill>
                  <a:schemeClr val="tx1"/>
                </a:solidFill>
                <a:latin typeface="Arial" pitchFamily="-65" charset="0"/>
                <a:ea typeface="ＭＳ Ｐゴシック" charset="-128"/>
                <a:cs typeface="ＭＳ Ｐゴシック" charset="-128"/>
              </a:rPr>
              <a:t>. </a:t>
            </a:r>
            <a:endParaRPr lang="en-US" dirty="0"/>
          </a:p>
        </p:txBody>
      </p:sp>
      <p:sp>
        <p:nvSpPr>
          <p:cNvPr id="4" name="Slide Number Placeholder 3"/>
          <p:cNvSpPr>
            <a:spLocks noGrp="1"/>
          </p:cNvSpPr>
          <p:nvPr>
            <p:ph type="sldNum" sz="quarter" idx="10"/>
          </p:nvPr>
        </p:nvSpPr>
        <p:spPr/>
        <p:txBody>
          <a:bodyPr/>
          <a:lstStyle/>
          <a:p>
            <a:pPr>
              <a:defRPr/>
            </a:pPr>
            <a:fld id="{8BE37442-99A7-4179-AEC5-EF657A1BE305}" type="slidenum">
              <a:rPr lang="sv-SE" smtClean="0"/>
              <a:pPr>
                <a:defRPr/>
              </a:pPr>
              <a:t>2</a:t>
            </a:fld>
            <a:endParaRPr lang="sv-S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i="1" kern="1200" dirty="0" smtClean="0">
                <a:solidFill>
                  <a:schemeClr val="tx1"/>
                </a:solidFill>
                <a:latin typeface="Arial" pitchFamily="-65" charset="0"/>
                <a:ea typeface="ＭＳ Ｐゴシック" charset="-128"/>
                <a:cs typeface="ＭＳ Ｐゴシック" charset="-128"/>
              </a:rPr>
              <a:t>The role of users in the design of residential buildings and areas is far from self-evident. Although today, we seem to know quite a lot about how to make residents of standard residential areas feel comfortable and enjoy their everyday home life. User preferences are constantly being molded into the processes of planning and building our cities, making life - at least in Norway and other wealthier countries - easy. However, facing the fairly new threat of global warming and the energy- and resource saving political targets of today, we need to change direction into a new way of building and living in future cities. User participation in creating these new kinds of “carbon-neutral” residential areas becomes even more crucial than for ordinary projects, since the households will need to adapt not only to new kinds of buildings and infrastructure, but also to adjust and adapt their general lifestyle and consumption patterns. Previous examples of the planning and building of “green” villages and residential areas has shown that if the users are not involved in the process, the projects are less likely to succeed. This is why </a:t>
            </a:r>
            <a:r>
              <a:rPr lang="en-US" sz="1200" i="1" kern="1200" dirty="0" err="1" smtClean="0">
                <a:solidFill>
                  <a:schemeClr val="tx1"/>
                </a:solidFill>
                <a:latin typeface="Arial" pitchFamily="-65" charset="0"/>
                <a:ea typeface="ＭＳ Ｐゴシック" charset="-128"/>
                <a:cs typeface="ＭＳ Ｐゴシック" charset="-128"/>
              </a:rPr>
              <a:t>Bröset</a:t>
            </a:r>
            <a:r>
              <a:rPr lang="en-US" sz="1200" i="1" kern="1200" dirty="0" smtClean="0">
                <a:solidFill>
                  <a:schemeClr val="tx1"/>
                </a:solidFill>
                <a:latin typeface="Arial" pitchFamily="-65" charset="0"/>
                <a:ea typeface="ＭＳ Ｐゴシック" charset="-128"/>
                <a:cs typeface="ＭＳ Ｐゴシック" charset="-128"/>
              </a:rPr>
              <a:t> has a</a:t>
            </a:r>
            <a:r>
              <a:rPr lang="en-US" sz="1200" i="1" kern="1200" baseline="0" dirty="0" smtClean="0">
                <a:solidFill>
                  <a:schemeClr val="tx1"/>
                </a:solidFill>
                <a:latin typeface="Arial" pitchFamily="-65" charset="0"/>
                <a:ea typeface="ＭＳ Ｐゴシック" charset="-128"/>
                <a:cs typeface="ＭＳ Ｐゴシック" charset="-128"/>
              </a:rPr>
              <a:t> research-project for user participation in the process</a:t>
            </a:r>
            <a:endParaRPr lang="en-US" sz="1200" kern="1200" dirty="0" smtClean="0">
              <a:solidFill>
                <a:schemeClr val="tx1"/>
              </a:solidFill>
              <a:latin typeface="Arial" pitchFamily="-65" charset="0"/>
              <a:ea typeface="ＭＳ Ｐゴシック" charset="-128"/>
              <a:cs typeface="ＭＳ Ｐゴシック" charset="-128"/>
            </a:endParaRPr>
          </a:p>
          <a:p>
            <a:endParaRPr lang="en-US" dirty="0"/>
          </a:p>
        </p:txBody>
      </p:sp>
      <p:sp>
        <p:nvSpPr>
          <p:cNvPr id="4" name="Slide Number Placeholder 3"/>
          <p:cNvSpPr>
            <a:spLocks noGrp="1"/>
          </p:cNvSpPr>
          <p:nvPr>
            <p:ph type="sldNum" sz="quarter" idx="10"/>
          </p:nvPr>
        </p:nvSpPr>
        <p:spPr/>
        <p:txBody>
          <a:bodyPr/>
          <a:lstStyle/>
          <a:p>
            <a:pPr>
              <a:defRPr/>
            </a:pPr>
            <a:fld id="{8BE37442-99A7-4179-AEC5-EF657A1BE305}" type="slidenum">
              <a:rPr lang="sv-SE" smtClean="0"/>
              <a:pPr>
                <a:defRPr/>
              </a:pPr>
              <a:t>3</a:t>
            </a:fld>
            <a:endParaRPr lang="sv-S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pitchFamily="-65" charset="0"/>
                <a:ea typeface="ＭＳ Ｐゴシック" charset="-128"/>
                <a:cs typeface="ＭＳ Ｐゴシック" charset="-128"/>
              </a:rPr>
              <a:t>The challenges of global warming makes it a necessity not only for a chosen few enthusiasts to change their lifestyle, transports and housing, but for all to adapt to new ways of handling natural resources as a whole. Consumption patterns need to be adjusted as well as the production of goods; the recycling of materials needs to be efficient and that means that people will have to actively recycle the household waste; not only the technical system for heating houses will need to be different, but people living in these houses need to </a:t>
            </a:r>
            <a:r>
              <a:rPr lang="en-US" sz="1200" i="1" kern="1200" dirty="0" smtClean="0">
                <a:solidFill>
                  <a:schemeClr val="tx1"/>
                </a:solidFill>
                <a:latin typeface="Arial" pitchFamily="-65" charset="0"/>
                <a:ea typeface="ＭＳ Ｐゴシック" charset="-128"/>
                <a:cs typeface="ＭＳ Ｐゴシック" charset="-128"/>
              </a:rPr>
              <a:t>learn to live</a:t>
            </a:r>
            <a:r>
              <a:rPr lang="en-US" sz="1200" kern="1200" dirty="0" smtClean="0">
                <a:solidFill>
                  <a:schemeClr val="tx1"/>
                </a:solidFill>
                <a:latin typeface="Arial" pitchFamily="-65" charset="0"/>
                <a:ea typeface="ＭＳ Ｐゴシック" charset="-128"/>
                <a:cs typeface="ＭＳ Ｐゴシック" charset="-128"/>
              </a:rPr>
              <a:t> with their new heating system </a:t>
            </a:r>
            <a:endParaRPr lang="en-US" dirty="0"/>
          </a:p>
        </p:txBody>
      </p:sp>
      <p:sp>
        <p:nvSpPr>
          <p:cNvPr id="4" name="Slide Number Placeholder 3"/>
          <p:cNvSpPr>
            <a:spLocks noGrp="1"/>
          </p:cNvSpPr>
          <p:nvPr>
            <p:ph type="sldNum" sz="quarter" idx="10"/>
          </p:nvPr>
        </p:nvSpPr>
        <p:spPr/>
        <p:txBody>
          <a:bodyPr/>
          <a:lstStyle/>
          <a:p>
            <a:pPr>
              <a:defRPr/>
            </a:pPr>
            <a:fld id="{8BE37442-99A7-4179-AEC5-EF657A1BE305}" type="slidenum">
              <a:rPr lang="sv-SE" smtClean="0"/>
              <a:pPr>
                <a:defRPr/>
              </a:pPr>
              <a:t>6</a:t>
            </a:fld>
            <a:endParaRPr lang="sv-S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dirty="0" smtClean="0"/>
              <a:t>Even people who are interested in changing life style</a:t>
            </a:r>
            <a:r>
              <a:rPr lang="sv-SE" baseline="0" dirty="0" smtClean="0"/>
              <a:t> are having problems taking the intentions into action. For those who are trying to change, new tools are needed. Tools that are usable and comprehensable. But first, one important question: are we irrational? </a:t>
            </a:r>
          </a:p>
        </p:txBody>
      </p:sp>
      <p:sp>
        <p:nvSpPr>
          <p:cNvPr id="4" name="Slide Number Placeholder 3"/>
          <p:cNvSpPr>
            <a:spLocks noGrp="1"/>
          </p:cNvSpPr>
          <p:nvPr>
            <p:ph type="sldNum" sz="quarter" idx="10"/>
          </p:nvPr>
        </p:nvSpPr>
        <p:spPr/>
        <p:txBody>
          <a:bodyPr/>
          <a:lstStyle/>
          <a:p>
            <a:pPr>
              <a:defRPr/>
            </a:pPr>
            <a:fld id="{8BE37442-99A7-4179-AEC5-EF657A1BE305}" type="slidenum">
              <a:rPr lang="sv-SE" smtClean="0"/>
              <a:pPr>
                <a:defRPr/>
              </a:pPr>
              <a:t>7</a:t>
            </a:fld>
            <a:endParaRPr lang="sv-S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pitchFamily="-65" charset="0"/>
                <a:ea typeface="ＭＳ Ｐゴシック" charset="-128"/>
                <a:cs typeface="ＭＳ Ｐゴシック" charset="-128"/>
              </a:rPr>
              <a:t>However, the challenges for building a carbon-neutral residential</a:t>
            </a:r>
            <a:r>
              <a:rPr lang="en-US" sz="1200" kern="1200" baseline="0" dirty="0" smtClean="0">
                <a:solidFill>
                  <a:schemeClr val="tx1"/>
                </a:solidFill>
                <a:latin typeface="Arial" pitchFamily="-65" charset="0"/>
                <a:ea typeface="ＭＳ Ｐゴシック" charset="-128"/>
                <a:cs typeface="ＭＳ Ｐゴシック" charset="-128"/>
              </a:rPr>
              <a:t> area are not the same for all projects. Also, we need to know what is applicable and preferable for our particular setting, the area of </a:t>
            </a:r>
            <a:r>
              <a:rPr lang="en-US" sz="1200" kern="1200" baseline="0" dirty="0" err="1" smtClean="0">
                <a:solidFill>
                  <a:schemeClr val="tx1"/>
                </a:solidFill>
                <a:latin typeface="Arial" pitchFamily="-65" charset="0"/>
                <a:ea typeface="ＭＳ Ｐゴシック" charset="-128"/>
                <a:cs typeface="ＭＳ Ｐゴシック" charset="-128"/>
              </a:rPr>
              <a:t>Bröset</a:t>
            </a:r>
            <a:r>
              <a:rPr lang="en-US" sz="1200" kern="1200" baseline="0" dirty="0" smtClean="0">
                <a:solidFill>
                  <a:schemeClr val="tx1"/>
                </a:solidFill>
                <a:latin typeface="Arial" pitchFamily="-65" charset="0"/>
                <a:ea typeface="ＭＳ Ｐゴシック" charset="-128"/>
                <a:cs typeface="ＭＳ Ｐゴシック" charset="-128"/>
              </a:rPr>
              <a:t>, in Trondheim, Norway. </a:t>
            </a:r>
            <a:r>
              <a:rPr lang="en-US" sz="1200" kern="1200" dirty="0" smtClean="0">
                <a:solidFill>
                  <a:schemeClr val="tx1"/>
                </a:solidFill>
                <a:latin typeface="Arial" pitchFamily="-65" charset="0"/>
                <a:ea typeface="ＭＳ Ｐゴシック" charset="-128"/>
                <a:cs typeface="ＭＳ Ｐゴシック" charset="-128"/>
              </a:rPr>
              <a:t>Based both on previous research in the field of sustainable or green residential areas and on early focus group interview data, the main challenges for the future carbon-neutral settlement of </a:t>
            </a:r>
            <a:r>
              <a:rPr lang="en-US" sz="1200" kern="1200" dirty="0" err="1" smtClean="0">
                <a:solidFill>
                  <a:schemeClr val="tx1"/>
                </a:solidFill>
                <a:latin typeface="Arial" pitchFamily="-65" charset="0"/>
                <a:ea typeface="ＭＳ Ｐゴシック" charset="-128"/>
                <a:cs typeface="ＭＳ Ｐゴシック" charset="-128"/>
              </a:rPr>
              <a:t>Brøset</a:t>
            </a:r>
            <a:r>
              <a:rPr lang="en-US" sz="1200" kern="1200" dirty="0" smtClean="0">
                <a:solidFill>
                  <a:schemeClr val="tx1"/>
                </a:solidFill>
                <a:latin typeface="Arial" pitchFamily="-65" charset="0"/>
                <a:ea typeface="ＭＳ Ｐゴシック" charset="-128"/>
                <a:cs typeface="ＭＳ Ｐゴシック" charset="-128"/>
              </a:rPr>
              <a:t> can be gathered within the</a:t>
            </a:r>
            <a:r>
              <a:rPr lang="en-US" sz="1200" kern="1200" baseline="0" dirty="0" smtClean="0">
                <a:solidFill>
                  <a:schemeClr val="tx1"/>
                </a:solidFill>
                <a:latin typeface="Arial" pitchFamily="-65" charset="0"/>
                <a:ea typeface="ＭＳ Ｐゴシック" charset="-128"/>
                <a:cs typeface="ＭＳ Ｐゴシック" charset="-128"/>
              </a:rPr>
              <a:t> three categories of; living without a car, living dense and making technology and people compatible in the long run to achieve the ambitious goals </a:t>
            </a:r>
            <a:r>
              <a:rPr lang="en-US" sz="1200" kern="1200" baseline="0" smtClean="0">
                <a:solidFill>
                  <a:schemeClr val="tx1"/>
                </a:solidFill>
                <a:latin typeface="Arial" pitchFamily="-65" charset="0"/>
                <a:ea typeface="ＭＳ Ｐゴシック" charset="-128"/>
                <a:cs typeface="ＭＳ Ｐゴシック" charset="-128"/>
              </a:rPr>
              <a:t>of the area.</a:t>
            </a:r>
            <a:endParaRPr lang="en-US" dirty="0"/>
          </a:p>
        </p:txBody>
      </p:sp>
      <p:sp>
        <p:nvSpPr>
          <p:cNvPr id="4" name="Slide Number Placeholder 3"/>
          <p:cNvSpPr>
            <a:spLocks noGrp="1"/>
          </p:cNvSpPr>
          <p:nvPr>
            <p:ph type="sldNum" sz="quarter" idx="10"/>
          </p:nvPr>
        </p:nvSpPr>
        <p:spPr/>
        <p:txBody>
          <a:bodyPr/>
          <a:lstStyle/>
          <a:p>
            <a:pPr>
              <a:defRPr/>
            </a:pPr>
            <a:fld id="{8BE37442-99A7-4179-AEC5-EF657A1BE305}" type="slidenum">
              <a:rPr lang="sv-SE" smtClean="0"/>
              <a:pPr>
                <a:defRPr/>
              </a:pPr>
              <a:t>8</a:t>
            </a:fld>
            <a:endParaRPr lang="sv-S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pitchFamily="-65" charset="0"/>
                <a:ea typeface="ＭＳ Ｐゴシック" charset="-128"/>
                <a:cs typeface="ＭＳ Ｐゴシック" charset="-128"/>
              </a:rPr>
              <a:t>In connection to the two first categories, living without a car and living in a dense (sub-)urban area, these are both quite challenging for the Norwegians, due to a combination of relatively high demands in relation to comfort and a good personal economy. The Norwegians, as many other countries, are gradually getting used an increasing number of square meters per household at the same time as the total number of household members is steadily decreasing. </a:t>
            </a:r>
            <a:endParaRPr lang="en-US" dirty="0"/>
          </a:p>
        </p:txBody>
      </p:sp>
      <p:sp>
        <p:nvSpPr>
          <p:cNvPr id="4" name="Slide Number Placeholder 3"/>
          <p:cNvSpPr>
            <a:spLocks noGrp="1"/>
          </p:cNvSpPr>
          <p:nvPr>
            <p:ph type="sldNum" sz="quarter" idx="10"/>
          </p:nvPr>
        </p:nvSpPr>
        <p:spPr/>
        <p:txBody>
          <a:bodyPr/>
          <a:lstStyle/>
          <a:p>
            <a:pPr>
              <a:defRPr/>
            </a:pPr>
            <a:fld id="{8BE37442-99A7-4179-AEC5-EF657A1BE305}" type="slidenum">
              <a:rPr lang="sv-SE" smtClean="0"/>
              <a:pPr>
                <a:defRPr/>
              </a:pPr>
              <a:t>9</a:t>
            </a:fld>
            <a:endParaRPr lang="sv-S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dirty="0" smtClean="0"/>
              <a:t>We do not always act the way we intend to. One reason is that</a:t>
            </a:r>
            <a:r>
              <a:rPr lang="sv-SE" baseline="0" dirty="0" smtClean="0"/>
              <a:t> we are so busy living our lives, we do things by routine. Everyday, we do things that we do not reflect much about. This makes it difficult for us to change.</a:t>
            </a:r>
            <a:endParaRPr lang="en-US" dirty="0"/>
          </a:p>
        </p:txBody>
      </p:sp>
      <p:sp>
        <p:nvSpPr>
          <p:cNvPr id="4" name="Slide Number Placeholder 3"/>
          <p:cNvSpPr>
            <a:spLocks noGrp="1"/>
          </p:cNvSpPr>
          <p:nvPr>
            <p:ph type="sldNum" sz="quarter" idx="10"/>
          </p:nvPr>
        </p:nvSpPr>
        <p:spPr/>
        <p:txBody>
          <a:bodyPr/>
          <a:lstStyle/>
          <a:p>
            <a:pPr>
              <a:defRPr/>
            </a:pPr>
            <a:fld id="{8BE37442-99A7-4179-AEC5-EF657A1BE305}" type="slidenum">
              <a:rPr lang="sv-SE" smtClean="0"/>
              <a:pPr>
                <a:defRPr/>
              </a:pPr>
              <a:t>10</a:t>
            </a:fld>
            <a:endParaRPr lang="sv-S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sv-SE" dirty="0" smtClean="0"/>
              <a:t>Illustrating the difficulties in imagining a car-free life style for the informants,</a:t>
            </a:r>
            <a:r>
              <a:rPr lang="sv-SE" baseline="0" dirty="0" smtClean="0"/>
              <a:t> it was suggested in the focus group interviews that, although it was to be ”Carbon neutral and all”, we should build a garage under the whole resídential area so that you always had your car nearby...</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BE37442-99A7-4179-AEC5-EF657A1BE305}" type="slidenum">
              <a:rPr lang="sv-SE" smtClean="0"/>
              <a:pPr>
                <a:defRPr/>
              </a:pPr>
              <a:t>14</a:t>
            </a:fld>
            <a:endParaRPr lang="sv-S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Who should live at </a:t>
            </a:r>
            <a:r>
              <a:rPr lang="en-US" dirty="0" err="1" smtClean="0"/>
              <a:t>Bröset</a:t>
            </a:r>
            <a:r>
              <a:rPr lang="en-US" dirty="0" smtClean="0"/>
              <a:t>?</a:t>
            </a:r>
            <a:r>
              <a:rPr lang="en-US" baseline="0" dirty="0" smtClean="0"/>
              <a:t> In the plan</a:t>
            </a:r>
            <a:r>
              <a:rPr lang="en-US" dirty="0" smtClean="0"/>
              <a:t>, it has been</a:t>
            </a:r>
            <a:r>
              <a:rPr lang="en-US" baseline="0" dirty="0" smtClean="0"/>
              <a:t> stated that </a:t>
            </a:r>
            <a:r>
              <a:rPr lang="en-US" baseline="0" dirty="0" err="1" smtClean="0"/>
              <a:t>Bröset</a:t>
            </a:r>
            <a:r>
              <a:rPr lang="en-US" baseline="0" dirty="0" smtClean="0"/>
              <a:t> should be a residential area for “everybody”, where living carbon neutral should be “easy”. However, we </a:t>
            </a:r>
            <a:r>
              <a:rPr lang="en-US" dirty="0" smtClean="0"/>
              <a:t>may need to adjust this target group? Early data, from the focus group interviews, indicates that the identity of the future residential area of </a:t>
            </a:r>
            <a:r>
              <a:rPr lang="en-US" dirty="0" err="1" smtClean="0"/>
              <a:t>Brøset</a:t>
            </a:r>
            <a:r>
              <a:rPr lang="en-US" dirty="0" smtClean="0"/>
              <a:t> might need to be reconsidered or at least further developed. The profile, or identity, of the area needs to be clarified and developed further. If the ambitious goals and car-free </a:t>
            </a:r>
            <a:r>
              <a:rPr lang="en-US" dirty="0" err="1" smtClean="0"/>
              <a:t>neigbourhood</a:t>
            </a:r>
            <a:r>
              <a:rPr lang="en-US" dirty="0" smtClean="0"/>
              <a:t> is to be kept,</a:t>
            </a:r>
            <a:r>
              <a:rPr lang="en-US" baseline="0" dirty="0" smtClean="0"/>
              <a:t> we might need the target group to be more of the “green people” or eco-village people type. These will then lead the way and show that carbon-neutral car-free living in Trondheim is the way of the future. </a:t>
            </a:r>
            <a:r>
              <a:rPr lang="en-US" baseline="0" dirty="0" err="1" smtClean="0"/>
              <a:t>Bröset</a:t>
            </a:r>
            <a:r>
              <a:rPr lang="en-US" baseline="0" dirty="0" smtClean="0"/>
              <a:t> can then work as a half-way house for carbon-neutrality.</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BE37442-99A7-4179-AEC5-EF657A1BE305}" type="slidenum">
              <a:rPr lang="sv-SE" smtClean="0"/>
              <a:pPr>
                <a:defRPr/>
              </a:pPr>
              <a:t>17</a:t>
            </a:fld>
            <a:endParaRPr lang="sv-S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ln/>
        </p:spPr>
        <p:txBody>
          <a:bodyPr/>
          <a:lstStyle>
            <a:lvl1pPr>
              <a:defRPr/>
            </a:lvl1pPr>
          </a:lstStyle>
          <a:p>
            <a:pPr>
              <a:defRPr/>
            </a:pPr>
            <a:fld id="{1CC4E93C-B430-4794-9F05-668EF98D60BB}" type="datetime1">
              <a:rPr lang="sv-SE"/>
              <a:pPr>
                <a:defRPr/>
              </a:pPr>
              <a:t>2017-08-15</a:t>
            </a:fld>
            <a:endParaRPr lang="sv-SE"/>
          </a:p>
        </p:txBody>
      </p:sp>
      <p:sp>
        <p:nvSpPr>
          <p:cNvPr id="5" name="Rectangle 5"/>
          <p:cNvSpPr>
            <a:spLocks noGrp="1" noChangeArrowheads="1"/>
          </p:cNvSpPr>
          <p:nvPr>
            <p:ph type="ftr" sz="quarter" idx="11"/>
          </p:nvPr>
        </p:nvSpPr>
        <p:spPr>
          <a:ln/>
        </p:spPr>
        <p:txBody>
          <a:bodyPr/>
          <a:lstStyle>
            <a:lvl1pPr>
              <a:defRPr/>
            </a:lvl1pPr>
          </a:lstStyle>
          <a:p>
            <a:pPr>
              <a:defRPr/>
            </a:pPr>
            <a:r>
              <a:rPr lang="sv-SE"/>
              <a:t>www.ntnu.no</a:t>
            </a:r>
          </a:p>
        </p:txBody>
      </p:sp>
      <p:sp>
        <p:nvSpPr>
          <p:cNvPr id="6" name="Rectangle 6"/>
          <p:cNvSpPr>
            <a:spLocks noGrp="1" noChangeArrowheads="1"/>
          </p:cNvSpPr>
          <p:nvPr>
            <p:ph type="sldNum" sz="quarter" idx="12"/>
          </p:nvPr>
        </p:nvSpPr>
        <p:spPr>
          <a:xfrm>
            <a:off x="971550" y="6423025"/>
            <a:ext cx="719138" cy="457200"/>
          </a:xfrm>
          <a:prstGeom prst="rect">
            <a:avLst/>
          </a:prstGeom>
          <a:ln/>
        </p:spPr>
        <p:txBody>
          <a:bodyPr/>
          <a:lstStyle>
            <a:lvl1pPr>
              <a:defRPr/>
            </a:lvl1pPr>
          </a:lstStyle>
          <a:p>
            <a:pPr>
              <a:defRPr/>
            </a:pPr>
            <a:r>
              <a:rPr lang="sv-SE"/>
              <a:t>Sid </a:t>
            </a:r>
            <a:fld id="{EAAEA65A-4D4B-4BFF-B0C4-043F733E2939}" type="slidenum">
              <a:rPr lang="sv-SE"/>
              <a:pPr>
                <a:defRPr/>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Rectangle 4"/>
          <p:cNvSpPr>
            <a:spLocks noGrp="1" noChangeArrowheads="1"/>
          </p:cNvSpPr>
          <p:nvPr>
            <p:ph type="dt" sz="half" idx="10"/>
          </p:nvPr>
        </p:nvSpPr>
        <p:spPr>
          <a:ln/>
        </p:spPr>
        <p:txBody>
          <a:bodyPr/>
          <a:lstStyle>
            <a:lvl1pPr>
              <a:defRPr/>
            </a:lvl1pPr>
          </a:lstStyle>
          <a:p>
            <a:pPr>
              <a:defRPr/>
            </a:pPr>
            <a:fld id="{46C92E67-7DEF-412E-A925-FE90F0B61B5E}" type="datetime1">
              <a:rPr lang="sv-SE"/>
              <a:pPr>
                <a:defRPr/>
              </a:pPr>
              <a:t>2017-08-15</a:t>
            </a:fld>
            <a:endParaRPr lang="sv-SE"/>
          </a:p>
        </p:txBody>
      </p:sp>
      <p:sp>
        <p:nvSpPr>
          <p:cNvPr id="4" name="Rectangle 5"/>
          <p:cNvSpPr>
            <a:spLocks noGrp="1" noChangeArrowheads="1"/>
          </p:cNvSpPr>
          <p:nvPr>
            <p:ph type="ftr" sz="quarter" idx="11"/>
          </p:nvPr>
        </p:nvSpPr>
        <p:spPr>
          <a:ln/>
        </p:spPr>
        <p:txBody>
          <a:bodyPr/>
          <a:lstStyle>
            <a:lvl1pPr>
              <a:defRPr/>
            </a:lvl1pPr>
          </a:lstStyle>
          <a:p>
            <a:pPr>
              <a:defRPr/>
            </a:pPr>
            <a:r>
              <a:rPr lang="sv-SE"/>
              <a:t>www.ntnu.no</a:t>
            </a:r>
          </a:p>
        </p:txBody>
      </p:sp>
      <p:sp>
        <p:nvSpPr>
          <p:cNvPr id="5" name="Rectangle 6"/>
          <p:cNvSpPr>
            <a:spLocks noGrp="1" noChangeArrowheads="1"/>
          </p:cNvSpPr>
          <p:nvPr>
            <p:ph type="sldNum" sz="quarter" idx="12"/>
          </p:nvPr>
        </p:nvSpPr>
        <p:spPr>
          <a:xfrm>
            <a:off x="971550" y="6423025"/>
            <a:ext cx="719138" cy="457200"/>
          </a:xfrm>
          <a:prstGeom prst="rect">
            <a:avLst/>
          </a:prstGeom>
          <a:ln/>
        </p:spPr>
        <p:txBody>
          <a:bodyPr/>
          <a:lstStyle>
            <a:lvl1pPr>
              <a:defRPr/>
            </a:lvl1pPr>
          </a:lstStyle>
          <a:p>
            <a:pPr>
              <a:defRPr/>
            </a:pPr>
            <a:r>
              <a:rPr lang="sv-SE"/>
              <a:t>Sid </a:t>
            </a:r>
            <a:fld id="{A21199BC-BBAE-4359-99C7-885BF2C51164}" type="slidenum">
              <a:rPr lang="sv-SE"/>
              <a:pPr>
                <a:defRPr/>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nn-NO">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nn-NO">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nn-NO">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nn-NO">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37" name="Picture 113" descr="bakgrunn_eng_ny2.jpg                                           000884C7Macintosh HD                   C076225C:"/>
          <p:cNvPicPr>
            <a:picLocks noChangeAspect="1" noChangeArrowheads="1"/>
          </p:cNvPicPr>
          <p:nvPr userDrawn="1"/>
        </p:nvPicPr>
        <p:blipFill>
          <a:blip r:embed="rId4"/>
          <a:srcRect/>
          <a:stretch>
            <a:fillRect/>
          </a:stretch>
        </p:blipFill>
        <p:spPr bwMode="auto">
          <a:xfrm>
            <a:off x="0" y="0"/>
            <a:ext cx="9144000" cy="6859588"/>
          </a:xfrm>
          <a:prstGeom prst="rect">
            <a:avLst/>
          </a:prstGeom>
          <a:noFill/>
        </p:spPr>
      </p:pic>
      <p:sp>
        <p:nvSpPr>
          <p:cNvPr id="1129" name="Rectangle 105"/>
          <p:cNvSpPr>
            <a:spLocks noGrp="1" noChangeArrowheads="1"/>
          </p:cNvSpPr>
          <p:nvPr>
            <p:ph type="title"/>
          </p:nvPr>
        </p:nvSpPr>
        <p:spPr bwMode="auto">
          <a:xfrm>
            <a:off x="546100" y="5334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nn-NO" smtClean="0"/>
              <a:t>Click to edit Master title style</a:t>
            </a:r>
          </a:p>
        </p:txBody>
      </p:sp>
      <p:sp>
        <p:nvSpPr>
          <p:cNvPr id="1130" name="Rectangle 106"/>
          <p:cNvSpPr>
            <a:spLocks noGrp="1" noChangeArrowheads="1"/>
          </p:cNvSpPr>
          <p:nvPr>
            <p:ph type="body" idx="1"/>
          </p:nvPr>
        </p:nvSpPr>
        <p:spPr bwMode="auto">
          <a:xfrm>
            <a:off x="546100" y="1971675"/>
            <a:ext cx="7772400" cy="3432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n-NO" smtClean="0"/>
              <a:t>Click to edit Master text styles</a:t>
            </a:r>
          </a:p>
          <a:p>
            <a:pPr lvl="1"/>
            <a:r>
              <a:rPr lang="nn-NO" smtClean="0"/>
              <a:t>Second level</a:t>
            </a:r>
          </a:p>
          <a:p>
            <a:pPr lvl="2"/>
            <a:r>
              <a:rPr lang="nn-NO" smtClean="0"/>
              <a:t>Third level</a:t>
            </a:r>
          </a:p>
          <a:p>
            <a:pPr lvl="3"/>
            <a:r>
              <a:rPr lang="nn-NO" smtClean="0"/>
              <a:t>Fourth level</a:t>
            </a:r>
          </a:p>
          <a:p>
            <a:pPr lvl="4"/>
            <a:r>
              <a:rPr lang="nn-NO" smtClean="0"/>
              <a:t>Fifth level</a:t>
            </a:r>
          </a:p>
        </p:txBody>
      </p:sp>
      <p:sp>
        <p:nvSpPr>
          <p:cNvPr id="1131" name="Rectangle 107"/>
          <p:cNvSpPr>
            <a:spLocks noGrp="1" noChangeArrowheads="1"/>
          </p:cNvSpPr>
          <p:nvPr>
            <p:ph type="dt" sz="half" idx="2"/>
          </p:nvPr>
        </p:nvSpPr>
        <p:spPr bwMode="auto">
          <a:xfrm>
            <a:off x="3581400" y="6008688"/>
            <a:ext cx="1752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0" hangingPunct="0">
              <a:spcBef>
                <a:spcPct val="0"/>
              </a:spcBef>
              <a:buClrTx/>
              <a:buSzTx/>
              <a:buFontTx/>
              <a:buNone/>
            </a:pPr>
            <a:endParaRPr lang="nn-NO" smtClean="0">
              <a:solidFill>
                <a:srgbClr val="000000"/>
              </a:solidFill>
              <a:ea typeface="+mn-ea"/>
            </a:endParaRPr>
          </a:p>
        </p:txBody>
      </p:sp>
      <p:sp>
        <p:nvSpPr>
          <p:cNvPr id="1132" name="Rectangle 108"/>
          <p:cNvSpPr>
            <a:spLocks noGrp="1" noChangeArrowheads="1"/>
          </p:cNvSpPr>
          <p:nvPr>
            <p:ph type="ftr" sz="quarter" idx="3"/>
          </p:nvPr>
        </p:nvSpPr>
        <p:spPr bwMode="auto">
          <a:xfrm>
            <a:off x="533400" y="601345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0" hangingPunct="0">
              <a:spcBef>
                <a:spcPct val="0"/>
              </a:spcBef>
              <a:buClrTx/>
              <a:buSzTx/>
              <a:buFontTx/>
              <a:buNone/>
            </a:pPr>
            <a:endParaRPr lang="nn-NO" smtClean="0">
              <a:solidFill>
                <a:srgbClr val="000000"/>
              </a:solidFill>
              <a:ea typeface="+mn-ea"/>
            </a:endParaRPr>
          </a:p>
        </p:txBody>
      </p:sp>
      <p:sp>
        <p:nvSpPr>
          <p:cNvPr id="1133" name="Rectangle 109"/>
          <p:cNvSpPr>
            <a:spLocks noChangeArrowheads="1"/>
          </p:cNvSpPr>
          <p:nvPr userDrawn="1"/>
        </p:nvSpPr>
        <p:spPr bwMode="auto">
          <a:xfrm>
            <a:off x="0" y="0"/>
            <a:ext cx="420688" cy="381000"/>
          </a:xfrm>
          <a:prstGeom prst="rect">
            <a:avLst/>
          </a:prstGeom>
          <a:noFill/>
          <a:ln w="9525">
            <a:noFill/>
            <a:miter lim="800000"/>
            <a:headEnd/>
            <a:tailEnd/>
          </a:ln>
          <a:effectLst/>
        </p:spPr>
        <p:txBody>
          <a:bodyPr/>
          <a:lstStyle/>
          <a:p>
            <a:pPr algn="ctr" eaLnBrk="0" hangingPunct="0">
              <a:spcBef>
                <a:spcPct val="0"/>
              </a:spcBef>
              <a:buClrTx/>
              <a:buSzTx/>
              <a:buFontTx/>
              <a:buNone/>
            </a:pPr>
            <a:fld id="{B53950C6-6D61-421C-A707-3A0DF47039F3}" type="slidenum">
              <a:rPr lang="nn-NO" sz="1400" b="1" smtClean="0">
                <a:solidFill>
                  <a:srgbClr val="BFD9E6"/>
                </a:solidFill>
                <a:ea typeface="+mn-ea"/>
              </a:rPr>
              <a:pPr algn="ctr" eaLnBrk="0" hangingPunct="0">
                <a:spcBef>
                  <a:spcPct val="0"/>
                </a:spcBef>
                <a:buClrTx/>
                <a:buSzTx/>
                <a:buFontTx/>
                <a:buNone/>
              </a:pPr>
              <a:t>‹#›</a:t>
            </a:fld>
            <a:endParaRPr lang="nn-NO" sz="1400" smtClean="0">
              <a:solidFill>
                <a:srgbClr val="BFD9E6"/>
              </a:solidFill>
              <a:ea typeface="+mn-ea"/>
            </a:endParaRPr>
          </a:p>
        </p:txBody>
      </p:sp>
    </p:spTree>
  </p:cSld>
  <p:clrMap bg1="lt1" tx1="dk1" bg2="lt2" tx2="dk2" accent1="accent1" accent2="accent2" accent3="accent3" accent4="accent4" accent5="accent5" accent6="accent6" hlink="hlink" folHlink="folHlink"/>
  <p:sldLayoutIdLst>
    <p:sldLayoutId id="2147483998" r:id="rId1"/>
    <p:sldLayoutId id="2147484000" r:id="rId2"/>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defRPr>
      </a:lvl2pPr>
      <a:lvl3pPr algn="l" rtl="0" eaLnBrk="0" fontAlgn="base" hangingPunct="0">
        <a:spcBef>
          <a:spcPct val="0"/>
        </a:spcBef>
        <a:spcAft>
          <a:spcPct val="0"/>
        </a:spcAft>
        <a:defRPr sz="4400">
          <a:solidFill>
            <a:schemeClr val="tx2"/>
          </a:solidFill>
          <a:latin typeface="Arial" charset="0"/>
        </a:defRPr>
      </a:lvl3pPr>
      <a:lvl4pPr algn="l" rtl="0" eaLnBrk="0" fontAlgn="base" hangingPunct="0">
        <a:spcBef>
          <a:spcPct val="0"/>
        </a:spcBef>
        <a:spcAft>
          <a:spcPct val="0"/>
        </a:spcAft>
        <a:defRPr sz="4400">
          <a:solidFill>
            <a:schemeClr val="tx2"/>
          </a:solidFill>
          <a:latin typeface="Arial" charset="0"/>
        </a:defRPr>
      </a:lvl4pPr>
      <a:lvl5pPr algn="l" rtl="0" eaLnBrk="0" fontAlgn="base" hangingPunct="0">
        <a:spcBef>
          <a:spcPct val="0"/>
        </a:spcBef>
        <a:spcAft>
          <a:spcPct val="0"/>
        </a:spcAft>
        <a:defRPr sz="4400">
          <a:solidFill>
            <a:schemeClr val="tx2"/>
          </a:solidFill>
          <a:latin typeface="Arial" charset="0"/>
        </a:defRPr>
      </a:lvl5pPr>
      <a:lvl6pPr marL="457200" algn="l" rtl="0" eaLnBrk="0" fontAlgn="base" hangingPunct="0">
        <a:spcBef>
          <a:spcPct val="0"/>
        </a:spcBef>
        <a:spcAft>
          <a:spcPct val="0"/>
        </a:spcAft>
        <a:defRPr sz="4400">
          <a:solidFill>
            <a:schemeClr val="tx2"/>
          </a:solidFill>
          <a:latin typeface="Arial" charset="0"/>
        </a:defRPr>
      </a:lvl6pPr>
      <a:lvl7pPr marL="914400" algn="l" rtl="0" eaLnBrk="0" fontAlgn="base" hangingPunct="0">
        <a:spcBef>
          <a:spcPct val="0"/>
        </a:spcBef>
        <a:spcAft>
          <a:spcPct val="0"/>
        </a:spcAft>
        <a:defRPr sz="4400">
          <a:solidFill>
            <a:schemeClr val="tx2"/>
          </a:solidFill>
          <a:latin typeface="Arial" charset="0"/>
        </a:defRPr>
      </a:lvl7pPr>
      <a:lvl8pPr marL="1371600" algn="l" rtl="0" eaLnBrk="0" fontAlgn="base" hangingPunct="0">
        <a:spcBef>
          <a:spcPct val="0"/>
        </a:spcBef>
        <a:spcAft>
          <a:spcPct val="0"/>
        </a:spcAft>
        <a:defRPr sz="4400">
          <a:solidFill>
            <a:schemeClr val="tx2"/>
          </a:solidFill>
          <a:latin typeface="Arial" charset="0"/>
        </a:defRPr>
      </a:lvl8pPr>
      <a:lvl9pPr marL="1828800" algn="l"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562100" indent="-228600" algn="l" rtl="0" eaLnBrk="0" fontAlgn="base" hangingPunct="0">
        <a:spcBef>
          <a:spcPct val="20000"/>
        </a:spcBef>
        <a:spcAft>
          <a:spcPct val="0"/>
        </a:spcAft>
        <a:buChar char="–"/>
        <a:defRPr sz="1600">
          <a:solidFill>
            <a:schemeClr val="tx1"/>
          </a:solidFill>
          <a:latin typeface="+mn-lt"/>
        </a:defRPr>
      </a:lvl4pPr>
      <a:lvl5pPr marL="1981200" indent="-228600" algn="l" rtl="0" eaLnBrk="0" fontAlgn="base" hangingPunct="0">
        <a:spcBef>
          <a:spcPct val="20000"/>
        </a:spcBef>
        <a:spcAft>
          <a:spcPct val="0"/>
        </a:spcAft>
        <a:buChar char="•"/>
        <a:defRPr sz="1600">
          <a:solidFill>
            <a:schemeClr val="tx1"/>
          </a:solidFill>
          <a:latin typeface="+mn-lt"/>
        </a:defRPr>
      </a:lvl5pPr>
      <a:lvl6pPr marL="2438400" indent="-228600" algn="l" rtl="0" eaLnBrk="0" fontAlgn="base" hangingPunct="0">
        <a:spcBef>
          <a:spcPct val="20000"/>
        </a:spcBef>
        <a:spcAft>
          <a:spcPct val="0"/>
        </a:spcAft>
        <a:buChar char="•"/>
        <a:defRPr sz="1600">
          <a:solidFill>
            <a:schemeClr val="tx1"/>
          </a:solidFill>
          <a:latin typeface="+mn-lt"/>
        </a:defRPr>
      </a:lvl6pPr>
      <a:lvl7pPr marL="2895600" indent="-228600" algn="l" rtl="0" eaLnBrk="0" fontAlgn="base" hangingPunct="0">
        <a:spcBef>
          <a:spcPct val="20000"/>
        </a:spcBef>
        <a:spcAft>
          <a:spcPct val="0"/>
        </a:spcAft>
        <a:buChar char="•"/>
        <a:defRPr sz="1600">
          <a:solidFill>
            <a:schemeClr val="tx1"/>
          </a:solidFill>
          <a:latin typeface="+mn-lt"/>
        </a:defRPr>
      </a:lvl7pPr>
      <a:lvl8pPr marL="3352800" indent="-228600" algn="l" rtl="0" eaLnBrk="0" fontAlgn="base" hangingPunct="0">
        <a:spcBef>
          <a:spcPct val="20000"/>
        </a:spcBef>
        <a:spcAft>
          <a:spcPct val="0"/>
        </a:spcAft>
        <a:buChar char="•"/>
        <a:defRPr sz="1600">
          <a:solidFill>
            <a:schemeClr val="tx1"/>
          </a:solidFill>
          <a:latin typeface="+mn-lt"/>
        </a:defRPr>
      </a:lvl8pPr>
      <a:lvl9pPr marL="381000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37" name="Picture 113" descr="bakgrunn_eng_ny2.jpg                                           000884C7Macintosh HD                   C076225C:"/>
          <p:cNvPicPr>
            <a:picLocks noChangeAspect="1" noChangeArrowheads="1"/>
          </p:cNvPicPr>
          <p:nvPr userDrawn="1"/>
        </p:nvPicPr>
        <p:blipFill>
          <a:blip r:embed="rId3"/>
          <a:srcRect/>
          <a:stretch>
            <a:fillRect/>
          </a:stretch>
        </p:blipFill>
        <p:spPr bwMode="auto">
          <a:xfrm>
            <a:off x="0" y="0"/>
            <a:ext cx="9144000" cy="6859588"/>
          </a:xfrm>
          <a:prstGeom prst="rect">
            <a:avLst/>
          </a:prstGeom>
          <a:noFill/>
        </p:spPr>
      </p:pic>
      <p:sp>
        <p:nvSpPr>
          <p:cNvPr id="1129" name="Rectangle 105"/>
          <p:cNvSpPr>
            <a:spLocks noGrp="1" noChangeArrowheads="1"/>
          </p:cNvSpPr>
          <p:nvPr>
            <p:ph type="title"/>
          </p:nvPr>
        </p:nvSpPr>
        <p:spPr bwMode="auto">
          <a:xfrm>
            <a:off x="546100" y="5334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nn-NO" smtClean="0"/>
              <a:t>Click to edit Master title style</a:t>
            </a:r>
          </a:p>
        </p:txBody>
      </p:sp>
      <p:sp>
        <p:nvSpPr>
          <p:cNvPr id="1130" name="Rectangle 106"/>
          <p:cNvSpPr>
            <a:spLocks noGrp="1" noChangeArrowheads="1"/>
          </p:cNvSpPr>
          <p:nvPr>
            <p:ph type="body" idx="1"/>
          </p:nvPr>
        </p:nvSpPr>
        <p:spPr bwMode="auto">
          <a:xfrm>
            <a:off x="546100" y="1971675"/>
            <a:ext cx="7772400" cy="3432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n-NO" smtClean="0"/>
              <a:t>Click to edit Master text styles</a:t>
            </a:r>
          </a:p>
          <a:p>
            <a:pPr lvl="1"/>
            <a:r>
              <a:rPr lang="nn-NO" smtClean="0"/>
              <a:t>Second level</a:t>
            </a:r>
          </a:p>
          <a:p>
            <a:pPr lvl="2"/>
            <a:r>
              <a:rPr lang="nn-NO" smtClean="0"/>
              <a:t>Third level</a:t>
            </a:r>
          </a:p>
          <a:p>
            <a:pPr lvl="3"/>
            <a:r>
              <a:rPr lang="nn-NO" smtClean="0"/>
              <a:t>Fourth level</a:t>
            </a:r>
          </a:p>
          <a:p>
            <a:pPr lvl="4"/>
            <a:r>
              <a:rPr lang="nn-NO" smtClean="0"/>
              <a:t>Fifth level</a:t>
            </a:r>
          </a:p>
        </p:txBody>
      </p:sp>
      <p:sp>
        <p:nvSpPr>
          <p:cNvPr id="1131" name="Rectangle 107"/>
          <p:cNvSpPr>
            <a:spLocks noGrp="1" noChangeArrowheads="1"/>
          </p:cNvSpPr>
          <p:nvPr>
            <p:ph type="dt" sz="half" idx="2"/>
          </p:nvPr>
        </p:nvSpPr>
        <p:spPr bwMode="auto">
          <a:xfrm>
            <a:off x="3581400" y="6008688"/>
            <a:ext cx="1752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0" hangingPunct="0">
              <a:spcBef>
                <a:spcPct val="0"/>
              </a:spcBef>
              <a:buClrTx/>
              <a:buSzTx/>
              <a:buFontTx/>
              <a:buNone/>
            </a:pPr>
            <a:endParaRPr lang="nn-NO" smtClean="0">
              <a:solidFill>
                <a:srgbClr val="000000"/>
              </a:solidFill>
              <a:ea typeface="+mn-ea"/>
            </a:endParaRPr>
          </a:p>
        </p:txBody>
      </p:sp>
      <p:sp>
        <p:nvSpPr>
          <p:cNvPr id="1132" name="Rectangle 108"/>
          <p:cNvSpPr>
            <a:spLocks noGrp="1" noChangeArrowheads="1"/>
          </p:cNvSpPr>
          <p:nvPr>
            <p:ph type="ftr" sz="quarter" idx="3"/>
          </p:nvPr>
        </p:nvSpPr>
        <p:spPr bwMode="auto">
          <a:xfrm>
            <a:off x="533400" y="601345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0" hangingPunct="0">
              <a:spcBef>
                <a:spcPct val="0"/>
              </a:spcBef>
              <a:buClrTx/>
              <a:buSzTx/>
              <a:buFontTx/>
              <a:buNone/>
            </a:pPr>
            <a:endParaRPr lang="nn-NO" smtClean="0">
              <a:solidFill>
                <a:srgbClr val="000000"/>
              </a:solidFill>
              <a:ea typeface="+mn-ea"/>
            </a:endParaRPr>
          </a:p>
        </p:txBody>
      </p:sp>
      <p:sp>
        <p:nvSpPr>
          <p:cNvPr id="1133" name="Rectangle 109"/>
          <p:cNvSpPr>
            <a:spLocks noChangeArrowheads="1"/>
          </p:cNvSpPr>
          <p:nvPr userDrawn="1"/>
        </p:nvSpPr>
        <p:spPr bwMode="auto">
          <a:xfrm>
            <a:off x="0" y="0"/>
            <a:ext cx="420688" cy="381000"/>
          </a:xfrm>
          <a:prstGeom prst="rect">
            <a:avLst/>
          </a:prstGeom>
          <a:noFill/>
          <a:ln w="9525">
            <a:noFill/>
            <a:miter lim="800000"/>
            <a:headEnd/>
            <a:tailEnd/>
          </a:ln>
          <a:effectLst/>
        </p:spPr>
        <p:txBody>
          <a:bodyPr/>
          <a:lstStyle/>
          <a:p>
            <a:pPr algn="ctr" eaLnBrk="0" hangingPunct="0">
              <a:spcBef>
                <a:spcPct val="0"/>
              </a:spcBef>
              <a:buClrTx/>
              <a:buSzTx/>
              <a:buFontTx/>
              <a:buNone/>
            </a:pPr>
            <a:fld id="{B53950C6-6D61-421C-A707-3A0DF47039F3}" type="slidenum">
              <a:rPr lang="nn-NO" sz="1400" b="1" smtClean="0">
                <a:solidFill>
                  <a:srgbClr val="BFD9E6"/>
                </a:solidFill>
                <a:ea typeface="+mn-ea"/>
              </a:rPr>
              <a:pPr algn="ctr" eaLnBrk="0" hangingPunct="0">
                <a:spcBef>
                  <a:spcPct val="0"/>
                </a:spcBef>
                <a:buClrTx/>
                <a:buSzTx/>
                <a:buFontTx/>
                <a:buNone/>
              </a:pPr>
              <a:t>‹#›</a:t>
            </a:fld>
            <a:endParaRPr lang="nn-NO" sz="1400" smtClean="0">
              <a:solidFill>
                <a:srgbClr val="BFD9E6"/>
              </a:solidFill>
              <a:ea typeface="+mn-ea"/>
            </a:endParaRPr>
          </a:p>
        </p:txBody>
      </p:sp>
    </p:spTree>
  </p:cSld>
  <p:clrMap bg1="lt1" tx1="dk1" bg2="lt2" tx2="dk2" accent1="accent1" accent2="accent2" accent3="accent3" accent4="accent4" accent5="accent5" accent6="accent6" hlink="hlink" folHlink="folHlink"/>
  <p:sldLayoutIdLst>
    <p:sldLayoutId id="2147484007" r:id="rId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defRPr>
      </a:lvl2pPr>
      <a:lvl3pPr algn="l" rtl="0" eaLnBrk="0" fontAlgn="base" hangingPunct="0">
        <a:spcBef>
          <a:spcPct val="0"/>
        </a:spcBef>
        <a:spcAft>
          <a:spcPct val="0"/>
        </a:spcAft>
        <a:defRPr sz="4400">
          <a:solidFill>
            <a:schemeClr val="tx2"/>
          </a:solidFill>
          <a:latin typeface="Arial" charset="0"/>
        </a:defRPr>
      </a:lvl3pPr>
      <a:lvl4pPr algn="l" rtl="0" eaLnBrk="0" fontAlgn="base" hangingPunct="0">
        <a:spcBef>
          <a:spcPct val="0"/>
        </a:spcBef>
        <a:spcAft>
          <a:spcPct val="0"/>
        </a:spcAft>
        <a:defRPr sz="4400">
          <a:solidFill>
            <a:schemeClr val="tx2"/>
          </a:solidFill>
          <a:latin typeface="Arial" charset="0"/>
        </a:defRPr>
      </a:lvl4pPr>
      <a:lvl5pPr algn="l" rtl="0" eaLnBrk="0" fontAlgn="base" hangingPunct="0">
        <a:spcBef>
          <a:spcPct val="0"/>
        </a:spcBef>
        <a:spcAft>
          <a:spcPct val="0"/>
        </a:spcAft>
        <a:defRPr sz="4400">
          <a:solidFill>
            <a:schemeClr val="tx2"/>
          </a:solidFill>
          <a:latin typeface="Arial" charset="0"/>
        </a:defRPr>
      </a:lvl5pPr>
      <a:lvl6pPr marL="457200" algn="l" rtl="0" eaLnBrk="0" fontAlgn="base" hangingPunct="0">
        <a:spcBef>
          <a:spcPct val="0"/>
        </a:spcBef>
        <a:spcAft>
          <a:spcPct val="0"/>
        </a:spcAft>
        <a:defRPr sz="4400">
          <a:solidFill>
            <a:schemeClr val="tx2"/>
          </a:solidFill>
          <a:latin typeface="Arial" charset="0"/>
        </a:defRPr>
      </a:lvl6pPr>
      <a:lvl7pPr marL="914400" algn="l" rtl="0" eaLnBrk="0" fontAlgn="base" hangingPunct="0">
        <a:spcBef>
          <a:spcPct val="0"/>
        </a:spcBef>
        <a:spcAft>
          <a:spcPct val="0"/>
        </a:spcAft>
        <a:defRPr sz="4400">
          <a:solidFill>
            <a:schemeClr val="tx2"/>
          </a:solidFill>
          <a:latin typeface="Arial" charset="0"/>
        </a:defRPr>
      </a:lvl7pPr>
      <a:lvl8pPr marL="1371600" algn="l" rtl="0" eaLnBrk="0" fontAlgn="base" hangingPunct="0">
        <a:spcBef>
          <a:spcPct val="0"/>
        </a:spcBef>
        <a:spcAft>
          <a:spcPct val="0"/>
        </a:spcAft>
        <a:defRPr sz="4400">
          <a:solidFill>
            <a:schemeClr val="tx2"/>
          </a:solidFill>
          <a:latin typeface="Arial" charset="0"/>
        </a:defRPr>
      </a:lvl8pPr>
      <a:lvl9pPr marL="1828800" algn="l"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562100" indent="-228600" algn="l" rtl="0" eaLnBrk="0" fontAlgn="base" hangingPunct="0">
        <a:spcBef>
          <a:spcPct val="20000"/>
        </a:spcBef>
        <a:spcAft>
          <a:spcPct val="0"/>
        </a:spcAft>
        <a:buChar char="–"/>
        <a:defRPr sz="1600">
          <a:solidFill>
            <a:schemeClr val="tx1"/>
          </a:solidFill>
          <a:latin typeface="+mn-lt"/>
        </a:defRPr>
      </a:lvl4pPr>
      <a:lvl5pPr marL="1981200" indent="-228600" algn="l" rtl="0" eaLnBrk="0" fontAlgn="base" hangingPunct="0">
        <a:spcBef>
          <a:spcPct val="20000"/>
        </a:spcBef>
        <a:spcAft>
          <a:spcPct val="0"/>
        </a:spcAft>
        <a:buChar char="•"/>
        <a:defRPr sz="1600">
          <a:solidFill>
            <a:schemeClr val="tx1"/>
          </a:solidFill>
          <a:latin typeface="+mn-lt"/>
        </a:defRPr>
      </a:lvl5pPr>
      <a:lvl6pPr marL="2438400" indent="-228600" algn="l" rtl="0" eaLnBrk="0" fontAlgn="base" hangingPunct="0">
        <a:spcBef>
          <a:spcPct val="20000"/>
        </a:spcBef>
        <a:spcAft>
          <a:spcPct val="0"/>
        </a:spcAft>
        <a:buChar char="•"/>
        <a:defRPr sz="1600">
          <a:solidFill>
            <a:schemeClr val="tx1"/>
          </a:solidFill>
          <a:latin typeface="+mn-lt"/>
        </a:defRPr>
      </a:lvl6pPr>
      <a:lvl7pPr marL="2895600" indent="-228600" algn="l" rtl="0" eaLnBrk="0" fontAlgn="base" hangingPunct="0">
        <a:spcBef>
          <a:spcPct val="20000"/>
        </a:spcBef>
        <a:spcAft>
          <a:spcPct val="0"/>
        </a:spcAft>
        <a:buChar char="•"/>
        <a:defRPr sz="1600">
          <a:solidFill>
            <a:schemeClr val="tx1"/>
          </a:solidFill>
          <a:latin typeface="+mn-lt"/>
        </a:defRPr>
      </a:lvl7pPr>
      <a:lvl8pPr marL="3352800" indent="-228600" algn="l" rtl="0" eaLnBrk="0" fontAlgn="base" hangingPunct="0">
        <a:spcBef>
          <a:spcPct val="20000"/>
        </a:spcBef>
        <a:spcAft>
          <a:spcPct val="0"/>
        </a:spcAft>
        <a:buChar char="•"/>
        <a:defRPr sz="1600">
          <a:solidFill>
            <a:schemeClr val="tx1"/>
          </a:solidFill>
          <a:latin typeface="+mn-lt"/>
        </a:defRPr>
      </a:lvl8pPr>
      <a:lvl9pPr marL="381000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37" name="Picture 113" descr="bakgrunn_eng_ny2.jpg                                           000884C7Macintosh HD                   C076225C:"/>
          <p:cNvPicPr>
            <a:picLocks noChangeAspect="1" noChangeArrowheads="1"/>
          </p:cNvPicPr>
          <p:nvPr userDrawn="1"/>
        </p:nvPicPr>
        <p:blipFill>
          <a:blip r:embed="rId3"/>
          <a:srcRect/>
          <a:stretch>
            <a:fillRect/>
          </a:stretch>
        </p:blipFill>
        <p:spPr bwMode="auto">
          <a:xfrm>
            <a:off x="0" y="0"/>
            <a:ext cx="9144000" cy="6859588"/>
          </a:xfrm>
          <a:prstGeom prst="rect">
            <a:avLst/>
          </a:prstGeom>
          <a:noFill/>
        </p:spPr>
      </p:pic>
      <p:sp>
        <p:nvSpPr>
          <p:cNvPr id="1129" name="Rectangle 105"/>
          <p:cNvSpPr>
            <a:spLocks noGrp="1" noChangeArrowheads="1"/>
          </p:cNvSpPr>
          <p:nvPr>
            <p:ph type="title"/>
          </p:nvPr>
        </p:nvSpPr>
        <p:spPr bwMode="auto">
          <a:xfrm>
            <a:off x="546100" y="5334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nn-NO" smtClean="0"/>
              <a:t>Click to edit Master title style</a:t>
            </a:r>
          </a:p>
        </p:txBody>
      </p:sp>
      <p:sp>
        <p:nvSpPr>
          <p:cNvPr id="1130" name="Rectangle 106"/>
          <p:cNvSpPr>
            <a:spLocks noGrp="1" noChangeArrowheads="1"/>
          </p:cNvSpPr>
          <p:nvPr>
            <p:ph type="body" idx="1"/>
          </p:nvPr>
        </p:nvSpPr>
        <p:spPr bwMode="auto">
          <a:xfrm>
            <a:off x="546100" y="1971675"/>
            <a:ext cx="7772400" cy="3432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n-NO" smtClean="0"/>
              <a:t>Click to edit Master text styles</a:t>
            </a:r>
          </a:p>
          <a:p>
            <a:pPr lvl="1"/>
            <a:r>
              <a:rPr lang="nn-NO" smtClean="0"/>
              <a:t>Second level</a:t>
            </a:r>
          </a:p>
          <a:p>
            <a:pPr lvl="2"/>
            <a:r>
              <a:rPr lang="nn-NO" smtClean="0"/>
              <a:t>Third level</a:t>
            </a:r>
          </a:p>
          <a:p>
            <a:pPr lvl="3"/>
            <a:r>
              <a:rPr lang="nn-NO" smtClean="0"/>
              <a:t>Fourth level</a:t>
            </a:r>
          </a:p>
          <a:p>
            <a:pPr lvl="4"/>
            <a:r>
              <a:rPr lang="nn-NO" smtClean="0"/>
              <a:t>Fifth level</a:t>
            </a:r>
          </a:p>
        </p:txBody>
      </p:sp>
      <p:sp>
        <p:nvSpPr>
          <p:cNvPr id="1131" name="Rectangle 107"/>
          <p:cNvSpPr>
            <a:spLocks noGrp="1" noChangeArrowheads="1"/>
          </p:cNvSpPr>
          <p:nvPr>
            <p:ph type="dt" sz="half" idx="2"/>
          </p:nvPr>
        </p:nvSpPr>
        <p:spPr bwMode="auto">
          <a:xfrm>
            <a:off x="3581400" y="6008688"/>
            <a:ext cx="1752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0" hangingPunct="0">
              <a:spcBef>
                <a:spcPct val="0"/>
              </a:spcBef>
              <a:buClrTx/>
              <a:buSzTx/>
              <a:buFontTx/>
              <a:buNone/>
            </a:pPr>
            <a:endParaRPr lang="nn-NO" smtClean="0">
              <a:solidFill>
                <a:srgbClr val="000000"/>
              </a:solidFill>
              <a:ea typeface="+mn-ea"/>
            </a:endParaRPr>
          </a:p>
        </p:txBody>
      </p:sp>
      <p:sp>
        <p:nvSpPr>
          <p:cNvPr id="1132" name="Rectangle 108"/>
          <p:cNvSpPr>
            <a:spLocks noGrp="1" noChangeArrowheads="1"/>
          </p:cNvSpPr>
          <p:nvPr>
            <p:ph type="ftr" sz="quarter" idx="3"/>
          </p:nvPr>
        </p:nvSpPr>
        <p:spPr bwMode="auto">
          <a:xfrm>
            <a:off x="533400" y="601345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0" hangingPunct="0">
              <a:spcBef>
                <a:spcPct val="0"/>
              </a:spcBef>
              <a:buClrTx/>
              <a:buSzTx/>
              <a:buFontTx/>
              <a:buNone/>
            </a:pPr>
            <a:endParaRPr lang="nn-NO" smtClean="0">
              <a:solidFill>
                <a:srgbClr val="000000"/>
              </a:solidFill>
              <a:ea typeface="+mn-ea"/>
            </a:endParaRPr>
          </a:p>
        </p:txBody>
      </p:sp>
      <p:sp>
        <p:nvSpPr>
          <p:cNvPr id="1133" name="Rectangle 109"/>
          <p:cNvSpPr>
            <a:spLocks noChangeArrowheads="1"/>
          </p:cNvSpPr>
          <p:nvPr userDrawn="1"/>
        </p:nvSpPr>
        <p:spPr bwMode="auto">
          <a:xfrm>
            <a:off x="0" y="0"/>
            <a:ext cx="420688" cy="381000"/>
          </a:xfrm>
          <a:prstGeom prst="rect">
            <a:avLst/>
          </a:prstGeom>
          <a:noFill/>
          <a:ln w="9525">
            <a:noFill/>
            <a:miter lim="800000"/>
            <a:headEnd/>
            <a:tailEnd/>
          </a:ln>
          <a:effectLst/>
        </p:spPr>
        <p:txBody>
          <a:bodyPr/>
          <a:lstStyle/>
          <a:p>
            <a:pPr algn="ctr" eaLnBrk="0" hangingPunct="0">
              <a:spcBef>
                <a:spcPct val="0"/>
              </a:spcBef>
              <a:buClrTx/>
              <a:buSzTx/>
              <a:buFontTx/>
              <a:buNone/>
            </a:pPr>
            <a:fld id="{B53950C6-6D61-421C-A707-3A0DF47039F3}" type="slidenum">
              <a:rPr lang="nn-NO" sz="1400" b="1" smtClean="0">
                <a:solidFill>
                  <a:srgbClr val="BFD9E6"/>
                </a:solidFill>
                <a:ea typeface="+mn-ea"/>
              </a:rPr>
              <a:pPr algn="ctr" eaLnBrk="0" hangingPunct="0">
                <a:spcBef>
                  <a:spcPct val="0"/>
                </a:spcBef>
                <a:buClrTx/>
                <a:buSzTx/>
                <a:buFontTx/>
                <a:buNone/>
              </a:pPr>
              <a:t>‹#›</a:t>
            </a:fld>
            <a:endParaRPr lang="nn-NO" sz="1400" smtClean="0">
              <a:solidFill>
                <a:srgbClr val="BFD9E6"/>
              </a:solidFill>
              <a:ea typeface="+mn-ea"/>
            </a:endParaRPr>
          </a:p>
        </p:txBody>
      </p:sp>
    </p:spTree>
  </p:cSld>
  <p:clrMap bg1="lt1" tx1="dk1" bg2="lt2" tx2="dk2" accent1="accent1" accent2="accent2" accent3="accent3" accent4="accent4" accent5="accent5" accent6="accent6" hlink="hlink" folHlink="folHlink"/>
  <p:sldLayoutIdLst>
    <p:sldLayoutId id="2147484009" r:id="rId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defRPr>
      </a:lvl2pPr>
      <a:lvl3pPr algn="l" rtl="0" eaLnBrk="0" fontAlgn="base" hangingPunct="0">
        <a:spcBef>
          <a:spcPct val="0"/>
        </a:spcBef>
        <a:spcAft>
          <a:spcPct val="0"/>
        </a:spcAft>
        <a:defRPr sz="4400">
          <a:solidFill>
            <a:schemeClr val="tx2"/>
          </a:solidFill>
          <a:latin typeface="Arial" charset="0"/>
        </a:defRPr>
      </a:lvl3pPr>
      <a:lvl4pPr algn="l" rtl="0" eaLnBrk="0" fontAlgn="base" hangingPunct="0">
        <a:spcBef>
          <a:spcPct val="0"/>
        </a:spcBef>
        <a:spcAft>
          <a:spcPct val="0"/>
        </a:spcAft>
        <a:defRPr sz="4400">
          <a:solidFill>
            <a:schemeClr val="tx2"/>
          </a:solidFill>
          <a:latin typeface="Arial" charset="0"/>
        </a:defRPr>
      </a:lvl4pPr>
      <a:lvl5pPr algn="l" rtl="0" eaLnBrk="0" fontAlgn="base" hangingPunct="0">
        <a:spcBef>
          <a:spcPct val="0"/>
        </a:spcBef>
        <a:spcAft>
          <a:spcPct val="0"/>
        </a:spcAft>
        <a:defRPr sz="4400">
          <a:solidFill>
            <a:schemeClr val="tx2"/>
          </a:solidFill>
          <a:latin typeface="Arial" charset="0"/>
        </a:defRPr>
      </a:lvl5pPr>
      <a:lvl6pPr marL="457200" algn="l" rtl="0" eaLnBrk="0" fontAlgn="base" hangingPunct="0">
        <a:spcBef>
          <a:spcPct val="0"/>
        </a:spcBef>
        <a:spcAft>
          <a:spcPct val="0"/>
        </a:spcAft>
        <a:defRPr sz="4400">
          <a:solidFill>
            <a:schemeClr val="tx2"/>
          </a:solidFill>
          <a:latin typeface="Arial" charset="0"/>
        </a:defRPr>
      </a:lvl6pPr>
      <a:lvl7pPr marL="914400" algn="l" rtl="0" eaLnBrk="0" fontAlgn="base" hangingPunct="0">
        <a:spcBef>
          <a:spcPct val="0"/>
        </a:spcBef>
        <a:spcAft>
          <a:spcPct val="0"/>
        </a:spcAft>
        <a:defRPr sz="4400">
          <a:solidFill>
            <a:schemeClr val="tx2"/>
          </a:solidFill>
          <a:latin typeface="Arial" charset="0"/>
        </a:defRPr>
      </a:lvl7pPr>
      <a:lvl8pPr marL="1371600" algn="l" rtl="0" eaLnBrk="0" fontAlgn="base" hangingPunct="0">
        <a:spcBef>
          <a:spcPct val="0"/>
        </a:spcBef>
        <a:spcAft>
          <a:spcPct val="0"/>
        </a:spcAft>
        <a:defRPr sz="4400">
          <a:solidFill>
            <a:schemeClr val="tx2"/>
          </a:solidFill>
          <a:latin typeface="Arial" charset="0"/>
        </a:defRPr>
      </a:lvl8pPr>
      <a:lvl9pPr marL="1828800" algn="l"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562100" indent="-228600" algn="l" rtl="0" eaLnBrk="0" fontAlgn="base" hangingPunct="0">
        <a:spcBef>
          <a:spcPct val="20000"/>
        </a:spcBef>
        <a:spcAft>
          <a:spcPct val="0"/>
        </a:spcAft>
        <a:buChar char="–"/>
        <a:defRPr sz="1600">
          <a:solidFill>
            <a:schemeClr val="tx1"/>
          </a:solidFill>
          <a:latin typeface="+mn-lt"/>
        </a:defRPr>
      </a:lvl4pPr>
      <a:lvl5pPr marL="1981200" indent="-228600" algn="l" rtl="0" eaLnBrk="0" fontAlgn="base" hangingPunct="0">
        <a:spcBef>
          <a:spcPct val="20000"/>
        </a:spcBef>
        <a:spcAft>
          <a:spcPct val="0"/>
        </a:spcAft>
        <a:buChar char="•"/>
        <a:defRPr sz="1600">
          <a:solidFill>
            <a:schemeClr val="tx1"/>
          </a:solidFill>
          <a:latin typeface="+mn-lt"/>
        </a:defRPr>
      </a:lvl5pPr>
      <a:lvl6pPr marL="2438400" indent="-228600" algn="l" rtl="0" eaLnBrk="0" fontAlgn="base" hangingPunct="0">
        <a:spcBef>
          <a:spcPct val="20000"/>
        </a:spcBef>
        <a:spcAft>
          <a:spcPct val="0"/>
        </a:spcAft>
        <a:buChar char="•"/>
        <a:defRPr sz="1600">
          <a:solidFill>
            <a:schemeClr val="tx1"/>
          </a:solidFill>
          <a:latin typeface="+mn-lt"/>
        </a:defRPr>
      </a:lvl6pPr>
      <a:lvl7pPr marL="2895600" indent="-228600" algn="l" rtl="0" eaLnBrk="0" fontAlgn="base" hangingPunct="0">
        <a:spcBef>
          <a:spcPct val="20000"/>
        </a:spcBef>
        <a:spcAft>
          <a:spcPct val="0"/>
        </a:spcAft>
        <a:buChar char="•"/>
        <a:defRPr sz="1600">
          <a:solidFill>
            <a:schemeClr val="tx1"/>
          </a:solidFill>
          <a:latin typeface="+mn-lt"/>
        </a:defRPr>
      </a:lvl7pPr>
      <a:lvl8pPr marL="3352800" indent="-228600" algn="l" rtl="0" eaLnBrk="0" fontAlgn="base" hangingPunct="0">
        <a:spcBef>
          <a:spcPct val="20000"/>
        </a:spcBef>
        <a:spcAft>
          <a:spcPct val="0"/>
        </a:spcAft>
        <a:buChar char="•"/>
        <a:defRPr sz="1600">
          <a:solidFill>
            <a:schemeClr val="tx1"/>
          </a:solidFill>
          <a:latin typeface="+mn-lt"/>
        </a:defRPr>
      </a:lvl8pPr>
      <a:lvl9pPr marL="381000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erica.lofstrom@ntnu.no" TargetMode="External"/><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hyperlink" Target="mailto:Judith.thomsen@sintef.no"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_ftn2"/><Relationship Id="rId2" Type="http://schemas.openxmlformats.org/officeDocument/2006/relationships/hyperlink" Target="#_ftn1"/><Relationship Id="rId1" Type="http://schemas.openxmlformats.org/officeDocument/2006/relationships/slideLayout" Target="../slideLayouts/slideLayout4.xml"/><Relationship Id="rId4" Type="http://schemas.openxmlformats.org/officeDocument/2006/relationships/hyperlink" Target="#_ftn3"/></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81" name="Picture 25" descr="bakgrunn_eng_ny.jpg                                            000884C7Macintosh HD                   C076225C:"/>
          <p:cNvPicPr>
            <a:picLocks noChangeAspect="1" noChangeArrowheads="1"/>
          </p:cNvPicPr>
          <p:nvPr/>
        </p:nvPicPr>
        <p:blipFill>
          <a:blip r:embed="rId2"/>
          <a:srcRect/>
          <a:stretch>
            <a:fillRect/>
          </a:stretch>
        </p:blipFill>
        <p:spPr bwMode="auto">
          <a:xfrm>
            <a:off x="251520" y="0"/>
            <a:ext cx="9144000" cy="6858000"/>
          </a:xfrm>
          <a:prstGeom prst="rect">
            <a:avLst/>
          </a:prstGeom>
          <a:noFill/>
        </p:spPr>
      </p:pic>
      <p:sp>
        <p:nvSpPr>
          <p:cNvPr id="19476" name="Text Box 20"/>
          <p:cNvSpPr txBox="1">
            <a:spLocks noChangeArrowheads="1"/>
          </p:cNvSpPr>
          <p:nvPr/>
        </p:nvSpPr>
        <p:spPr bwMode="auto">
          <a:xfrm>
            <a:off x="1565275" y="3203575"/>
            <a:ext cx="7697941" cy="1569660"/>
          </a:xfrm>
          <a:prstGeom prst="rect">
            <a:avLst/>
          </a:prstGeom>
          <a:noFill/>
          <a:ln w="9525">
            <a:noFill/>
            <a:miter lim="800000"/>
            <a:headEnd/>
            <a:tailEnd/>
          </a:ln>
          <a:effectLst/>
        </p:spPr>
        <p:txBody>
          <a:bodyPr wrap="square">
            <a:spAutoFit/>
          </a:bodyPr>
          <a:lstStyle/>
          <a:p>
            <a:pPr marL="457200" indent="-457200" algn="ctr" eaLnBrk="0" hangingPunct="0">
              <a:spcBef>
                <a:spcPct val="0"/>
              </a:spcBef>
              <a:buClrTx/>
              <a:buSzTx/>
              <a:buFontTx/>
              <a:buNone/>
            </a:pPr>
            <a:r>
              <a:rPr lang="en-US" sz="2400" b="1" dirty="0" smtClean="0">
                <a:solidFill>
                  <a:srgbClr val="92D050"/>
                </a:solidFill>
                <a:latin typeface="+mn-lt"/>
              </a:rPr>
              <a:t>The Challenge of Carbon Neutral Settlements: </a:t>
            </a:r>
          </a:p>
          <a:p>
            <a:pPr marL="457200" indent="-457200" algn="ctr" eaLnBrk="0" hangingPunct="0">
              <a:spcBef>
                <a:spcPct val="0"/>
              </a:spcBef>
              <a:buClrTx/>
              <a:buSzTx/>
              <a:buFontTx/>
              <a:buNone/>
            </a:pPr>
            <a:r>
              <a:rPr lang="en-US" sz="2400" b="1" i="1" dirty="0" smtClean="0">
                <a:solidFill>
                  <a:srgbClr val="92D050"/>
                </a:solidFill>
                <a:latin typeface="+mn-lt"/>
              </a:rPr>
              <a:t>User Participation in the Planning and Development Process of a Residential Area</a:t>
            </a:r>
          </a:p>
          <a:p>
            <a:pPr marL="457200" indent="-457200" algn="ctr" eaLnBrk="0" hangingPunct="0">
              <a:spcBef>
                <a:spcPct val="0"/>
              </a:spcBef>
              <a:buClrTx/>
              <a:buSzTx/>
              <a:buFontTx/>
              <a:buNone/>
            </a:pPr>
            <a:r>
              <a:rPr lang="sv-SE" sz="2400" b="1" i="1" dirty="0" smtClean="0">
                <a:solidFill>
                  <a:srgbClr val="FF0000"/>
                </a:solidFill>
                <a:latin typeface="+mn-lt"/>
                <a:ea typeface="+mn-ea"/>
              </a:rPr>
              <a:t>Car or no car?</a:t>
            </a:r>
            <a:endParaRPr lang="nb-NO" sz="2200" b="1" dirty="0" smtClean="0">
              <a:solidFill>
                <a:srgbClr val="FF0000"/>
              </a:solidFill>
              <a:latin typeface="+mn-lt"/>
              <a:ea typeface="+mn-ea"/>
            </a:endParaRPr>
          </a:p>
        </p:txBody>
      </p:sp>
      <p:sp>
        <p:nvSpPr>
          <p:cNvPr id="19477" name="Text Box 21"/>
          <p:cNvSpPr txBox="1">
            <a:spLocks noChangeArrowheads="1"/>
          </p:cNvSpPr>
          <p:nvPr/>
        </p:nvSpPr>
        <p:spPr bwMode="auto">
          <a:xfrm>
            <a:off x="6991350" y="6553200"/>
            <a:ext cx="2000250" cy="244475"/>
          </a:xfrm>
          <a:prstGeom prst="rect">
            <a:avLst/>
          </a:prstGeom>
          <a:noFill/>
          <a:ln w="9525">
            <a:noFill/>
            <a:miter lim="800000"/>
            <a:headEnd/>
            <a:tailEnd/>
          </a:ln>
          <a:effectLst/>
        </p:spPr>
        <p:txBody>
          <a:bodyPr wrap="none">
            <a:spAutoFit/>
          </a:bodyPr>
          <a:lstStyle/>
          <a:p>
            <a:pPr algn="r" eaLnBrk="0" hangingPunct="0">
              <a:spcBef>
                <a:spcPct val="0"/>
              </a:spcBef>
              <a:buClrTx/>
              <a:buSzTx/>
              <a:buFontTx/>
              <a:buNone/>
            </a:pPr>
            <a:r>
              <a:rPr lang="nb-NO" sz="1000" b="1" smtClean="0">
                <a:solidFill>
                  <a:srgbClr val="FFFFFF"/>
                </a:solidFill>
                <a:ea typeface="+mn-ea"/>
              </a:rPr>
              <a:t>Name, title of the presentation</a:t>
            </a:r>
          </a:p>
        </p:txBody>
      </p:sp>
      <p:sp>
        <p:nvSpPr>
          <p:cNvPr id="5" name="TextBox 4"/>
          <p:cNvSpPr txBox="1"/>
          <p:nvPr/>
        </p:nvSpPr>
        <p:spPr>
          <a:xfrm>
            <a:off x="2987824" y="4869160"/>
            <a:ext cx="4536504" cy="1815882"/>
          </a:xfrm>
          <a:prstGeom prst="rect">
            <a:avLst/>
          </a:prstGeom>
          <a:noFill/>
        </p:spPr>
        <p:txBody>
          <a:bodyPr wrap="square" rtlCol="0">
            <a:spAutoFit/>
          </a:bodyPr>
          <a:lstStyle/>
          <a:p>
            <a:pPr algn="ctr"/>
            <a:r>
              <a:rPr lang="sv-SE" b="1" dirty="0" smtClean="0">
                <a:latin typeface="Bradley Hand ITC" pitchFamily="66" charset="0"/>
              </a:rPr>
              <a:t>Erica Löfström</a:t>
            </a:r>
          </a:p>
          <a:p>
            <a:pPr algn="ctr"/>
            <a:r>
              <a:rPr lang="sv-SE" b="1" dirty="0" smtClean="0">
                <a:latin typeface="Bradley Hand ITC" pitchFamily="66" charset="0"/>
                <a:hlinkClick r:id="rId3"/>
              </a:rPr>
              <a:t>erica.lofstrom@ntnu.no</a:t>
            </a:r>
            <a:endParaRPr lang="sv-SE" b="1" dirty="0" smtClean="0">
              <a:latin typeface="Bradley Hand ITC" pitchFamily="66" charset="0"/>
            </a:endParaRPr>
          </a:p>
          <a:p>
            <a:pPr algn="ctr"/>
            <a:r>
              <a:rPr lang="sv-SE" b="1" dirty="0" smtClean="0">
                <a:latin typeface="Bradley Hand ITC" pitchFamily="66" charset="0"/>
              </a:rPr>
              <a:t>&amp;</a:t>
            </a:r>
          </a:p>
          <a:p>
            <a:pPr algn="ctr"/>
            <a:r>
              <a:rPr lang="sv-SE" b="1" dirty="0" smtClean="0">
                <a:latin typeface="Bradley Hand ITC" pitchFamily="66" charset="0"/>
              </a:rPr>
              <a:t>Judith Thomsen</a:t>
            </a:r>
          </a:p>
          <a:p>
            <a:pPr algn="ctr"/>
            <a:r>
              <a:rPr lang="sv-SE" b="1" dirty="0" smtClean="0">
                <a:latin typeface="Bradley Hand ITC" pitchFamily="66" charset="0"/>
                <a:hlinkClick r:id="rId4"/>
              </a:rPr>
              <a:t>Judith.thomsen@sintef.no</a:t>
            </a:r>
            <a:endParaRPr lang="sv-SE" b="1" dirty="0" smtClean="0">
              <a:latin typeface="Bradley Hand ITC" pitchFamily="66" charset="0"/>
            </a:endParaRPr>
          </a:p>
          <a:p>
            <a:pPr algn="ctr"/>
            <a:endParaRPr lang="en-US" b="1" dirty="0">
              <a:latin typeface="Bradley Hand ITC" pitchFamily="66"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484785"/>
            <a:ext cx="8064896" cy="1080120"/>
          </a:xfrm>
        </p:spPr>
        <p:txBody>
          <a:bodyPr/>
          <a:lstStyle/>
          <a:p>
            <a:pPr algn="just"/>
            <a:r>
              <a:rPr lang="en-GB" sz="2000" dirty="0" smtClean="0">
                <a:latin typeface="+mn-lt"/>
              </a:rPr>
              <a:t>In a joint effort, we (</a:t>
            </a:r>
            <a:r>
              <a:rPr lang="en-GB" sz="2000" dirty="0" err="1" smtClean="0">
                <a:latin typeface="+mn-lt"/>
              </a:rPr>
              <a:t>Löfström</a:t>
            </a:r>
            <a:r>
              <a:rPr lang="en-GB" sz="2000" dirty="0" smtClean="0">
                <a:latin typeface="+mn-lt"/>
              </a:rPr>
              <a:t> and Thomsen) focus on the potential of promoting walking, cycling, and improved public transport for reducing the amount of motorized transportation in housing settlements. The </a:t>
            </a:r>
            <a:r>
              <a:rPr lang="en-GB" sz="2000" dirty="0" smtClean="0">
                <a:solidFill>
                  <a:schemeClr val="tx1"/>
                </a:solidFill>
                <a:latin typeface="+mn-lt"/>
              </a:rPr>
              <a:t>background for this interest is the ongoing research project (</a:t>
            </a:r>
            <a:r>
              <a:rPr lang="nb-NO" sz="2000" dirty="0" err="1" smtClean="0">
                <a:solidFill>
                  <a:schemeClr val="tx1"/>
                </a:solidFill>
                <a:latin typeface="+mn-lt"/>
              </a:rPr>
              <a:t>Brøset</a:t>
            </a:r>
            <a:r>
              <a:rPr lang="nb-NO" sz="2000" dirty="0" smtClean="0">
                <a:solidFill>
                  <a:schemeClr val="tx1"/>
                </a:solidFill>
                <a:latin typeface="+mn-lt"/>
              </a:rPr>
              <a:t>)</a:t>
            </a:r>
            <a:r>
              <a:rPr lang="en-GB" sz="2000" dirty="0" smtClean="0">
                <a:latin typeface="+mn-lt"/>
              </a:rPr>
              <a:t>.</a:t>
            </a:r>
            <a:r>
              <a:rPr lang="sv-SE" sz="2000" dirty="0" smtClean="0">
                <a:latin typeface="+mn-lt"/>
              </a:rPr>
              <a:t/>
            </a:r>
            <a:br>
              <a:rPr lang="sv-SE" sz="2000" dirty="0" smtClean="0">
                <a:latin typeface="+mn-lt"/>
              </a:rPr>
            </a:br>
            <a:r>
              <a:rPr lang="en-US" sz="2000" dirty="0" smtClean="0">
                <a:latin typeface="+mn-lt"/>
              </a:rPr>
              <a:t/>
            </a:r>
            <a:br>
              <a:rPr lang="en-US" sz="2000" dirty="0" smtClean="0">
                <a:latin typeface="+mn-lt"/>
              </a:rPr>
            </a:br>
            <a:endParaRPr lang="en-US" sz="2000" dirty="0">
              <a:solidFill>
                <a:schemeClr val="tx1"/>
              </a:solidFill>
              <a:latin typeface="+mn-lt"/>
            </a:endParaRPr>
          </a:p>
        </p:txBody>
      </p:sp>
      <p:pic>
        <p:nvPicPr>
          <p:cNvPr id="5" name="Content Placeholder 4" descr="see-no-evil-hear-no-evil-speak-no-evil-jeannie-burleson.jpg"/>
          <p:cNvPicPr>
            <a:picLocks noGrp="1" noChangeAspect="1"/>
          </p:cNvPicPr>
          <p:nvPr>
            <p:ph idx="1"/>
          </p:nvPr>
        </p:nvPicPr>
        <p:blipFill>
          <a:blip r:embed="rId3"/>
          <a:stretch>
            <a:fillRect/>
          </a:stretch>
        </p:blipFill>
        <p:spPr>
          <a:xfrm>
            <a:off x="1547664" y="2492896"/>
            <a:ext cx="5335526" cy="3557017"/>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132856"/>
            <a:ext cx="7772400" cy="1143000"/>
          </a:xfrm>
        </p:spPr>
        <p:txBody>
          <a:bodyPr/>
          <a:lstStyle/>
          <a:p>
            <a:r>
              <a:rPr lang="en-GB" sz="2400" dirty="0" smtClean="0"/>
              <a:t/>
            </a:r>
            <a:br>
              <a:rPr lang="en-GB" sz="2400" dirty="0" smtClean="0"/>
            </a:br>
            <a:r>
              <a:rPr lang="en-GB" sz="2400" dirty="0" smtClean="0"/>
              <a:t/>
            </a:r>
            <a:br>
              <a:rPr lang="en-GB" sz="2400" dirty="0" smtClean="0"/>
            </a:br>
            <a:r>
              <a:rPr lang="en-GB" sz="2400" dirty="0" smtClean="0"/>
              <a:t/>
            </a:r>
            <a:br>
              <a:rPr lang="en-GB" sz="2400" dirty="0" smtClean="0"/>
            </a:br>
            <a:r>
              <a:rPr lang="en-GB" sz="2400" dirty="0" smtClean="0"/>
              <a:t/>
            </a:r>
            <a:br>
              <a:rPr lang="en-GB" sz="2400" dirty="0" smtClean="0"/>
            </a:br>
            <a:r>
              <a:rPr lang="en-GB" sz="2400" dirty="0" smtClean="0"/>
              <a:t/>
            </a:r>
            <a:br>
              <a:rPr lang="en-GB" sz="2400" dirty="0" smtClean="0"/>
            </a:br>
            <a:r>
              <a:rPr lang="en-GB" sz="2400" dirty="0" smtClean="0"/>
              <a:t>Research in the field of transport shows that </a:t>
            </a:r>
            <a:r>
              <a:rPr lang="en-GB" sz="2400" dirty="0" smtClean="0">
                <a:solidFill>
                  <a:srgbClr val="FF0000"/>
                </a:solidFill>
              </a:rPr>
              <a:t>urban form </a:t>
            </a:r>
            <a:r>
              <a:rPr lang="en-GB" sz="2400" dirty="0" smtClean="0"/>
              <a:t>has an important influence on people’s preferred modes of transport, identifying urban form aspects relevant for planning car-free or nearly car-free housing settlements. </a:t>
            </a:r>
            <a:br>
              <a:rPr lang="en-GB" sz="2400" dirty="0" smtClean="0"/>
            </a:br>
            <a:r>
              <a:rPr lang="en-GB" sz="2400" dirty="0" smtClean="0"/>
              <a:t/>
            </a:r>
            <a:br>
              <a:rPr lang="en-GB" sz="2400" dirty="0" smtClean="0"/>
            </a:br>
            <a:r>
              <a:rPr lang="en-GB" sz="2400" dirty="0" smtClean="0"/>
              <a:t> 1) distances to daily destinations such as schools and grocery stores, 2) Routes: the accessibility of destinations given by short and direct connections through walk and cycle paths, and 3) residential density which provides the basis for retail and public transport. </a:t>
            </a:r>
            <a:br>
              <a:rPr lang="en-GB" sz="2400" dirty="0" smtClean="0"/>
            </a:br>
            <a:r>
              <a:rPr lang="en-GB" sz="2400" dirty="0" smtClean="0"/>
              <a:t/>
            </a:r>
            <a:br>
              <a:rPr lang="en-GB" sz="2400" dirty="0" smtClean="0"/>
            </a:br>
            <a:r>
              <a:rPr lang="en-GB" sz="2400" dirty="0" smtClean="0"/>
              <a:t>However, academic and policy discussions on the influence of urban form on travel behaviour are sometimes controversial. </a:t>
            </a:r>
            <a:endParaRPr lang="en-US"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79512" y="1135413"/>
            <a:ext cx="8496944"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spcBef>
                <a:spcPct val="0"/>
              </a:spcBef>
              <a:buClrTx/>
              <a:buSzTx/>
            </a:pPr>
            <a:r>
              <a:rPr kumimoji="0" lang="en-US" sz="2000" b="0" i="0" u="none" strike="noStrike" cap="none" normalizeH="0" baseline="0" dirty="0" smtClean="0">
                <a:ln>
                  <a:noFill/>
                </a:ln>
                <a:solidFill>
                  <a:schemeClr val="tx1"/>
                </a:solidFill>
                <a:effectLst/>
                <a:latin typeface="+mn-lt"/>
                <a:ea typeface="Calibri" pitchFamily="34" charset="0"/>
                <a:cs typeface="Times New Roman" pitchFamily="18" charset="0"/>
              </a:rPr>
              <a:t>An </a:t>
            </a:r>
            <a:r>
              <a:rPr kumimoji="0" lang="en-US" sz="2000" b="0" i="0" u="none" strike="noStrike" cap="none" normalizeH="0" baseline="0" dirty="0" smtClean="0">
                <a:ln>
                  <a:noFill/>
                </a:ln>
                <a:solidFill>
                  <a:srgbClr val="FF0000"/>
                </a:solidFill>
                <a:effectLst/>
                <a:latin typeface="+mn-lt"/>
                <a:ea typeface="Calibri" pitchFamily="34" charset="0"/>
                <a:cs typeface="Times New Roman" pitchFamily="18" charset="0"/>
              </a:rPr>
              <a:t>Urban Form Analysis </a:t>
            </a:r>
            <a:r>
              <a:rPr kumimoji="0" lang="en-US" sz="2000" b="0" i="0" u="none" strike="noStrike" cap="none" normalizeH="0" baseline="0" dirty="0" smtClean="0">
                <a:ln>
                  <a:noFill/>
                </a:ln>
                <a:solidFill>
                  <a:schemeClr val="tx1"/>
                </a:solidFill>
                <a:effectLst/>
                <a:latin typeface="+mn-lt"/>
                <a:ea typeface="Calibri" pitchFamily="34" charset="0"/>
                <a:cs typeface="Times New Roman" pitchFamily="18" charset="0"/>
              </a:rPr>
              <a:t>of the current situation at </a:t>
            </a:r>
            <a:r>
              <a:rPr kumimoji="0" lang="en-US" sz="2000" b="0" i="0" u="none" strike="noStrike" cap="none" normalizeH="0" baseline="0" dirty="0" err="1" smtClean="0">
                <a:ln>
                  <a:noFill/>
                </a:ln>
                <a:solidFill>
                  <a:schemeClr val="tx1"/>
                </a:solidFill>
                <a:effectLst/>
                <a:latin typeface="+mn-lt"/>
                <a:ea typeface="Calibri" pitchFamily="34" charset="0"/>
                <a:cs typeface="Times New Roman" pitchFamily="18" charset="0"/>
              </a:rPr>
              <a:t>Brøset</a:t>
            </a:r>
            <a:r>
              <a:rPr kumimoji="0" lang="en-US" sz="2000" b="0" i="0" u="none" strike="noStrike" cap="none" normalizeH="0" baseline="0" dirty="0" smtClean="0">
                <a:ln>
                  <a:noFill/>
                </a:ln>
                <a:solidFill>
                  <a:schemeClr val="tx1"/>
                </a:solidFill>
                <a:effectLst/>
                <a:latin typeface="+mn-lt"/>
                <a:ea typeface="Calibri" pitchFamily="34" charset="0"/>
                <a:cs typeface="Times New Roman" pitchFamily="18" charset="0"/>
              </a:rPr>
              <a:t> has been conducted using f</a:t>
            </a:r>
            <a:r>
              <a:rPr kumimoji="0" lang="en-US" sz="2000" b="0" i="0" u="none" strike="noStrike" cap="none" normalizeH="0" dirty="0" smtClean="0">
                <a:ln>
                  <a:noFill/>
                </a:ln>
                <a:solidFill>
                  <a:schemeClr val="tx1"/>
                </a:solidFill>
                <a:effectLst/>
                <a:latin typeface="+mn-lt"/>
                <a:ea typeface="Calibri" pitchFamily="34" charset="0"/>
                <a:cs typeface="Times New Roman" pitchFamily="18" charset="0"/>
              </a:rPr>
              <a:t> ex </a:t>
            </a:r>
            <a:r>
              <a:rPr kumimoji="0" lang="en-US" sz="2000" b="0" i="0" u="none" strike="noStrike" cap="none" normalizeH="0" baseline="0" dirty="0" err="1" smtClean="0">
                <a:ln>
                  <a:noFill/>
                </a:ln>
                <a:solidFill>
                  <a:schemeClr val="tx1"/>
                </a:solidFill>
                <a:effectLst/>
                <a:latin typeface="+mn-lt"/>
                <a:ea typeface="Calibri" pitchFamily="34" charset="0"/>
                <a:cs typeface="Times New Roman" pitchFamily="18" charset="0"/>
              </a:rPr>
              <a:t>SpaceScape</a:t>
            </a:r>
            <a:r>
              <a:rPr kumimoji="0" lang="en-US" sz="2000" b="0" i="0" u="none" strike="noStrike" cap="none" normalizeH="0" baseline="0" dirty="0" smtClean="0">
                <a:ln>
                  <a:noFill/>
                </a:ln>
                <a:solidFill>
                  <a:schemeClr val="tx1"/>
                </a:solidFill>
                <a:effectLst/>
                <a:latin typeface="+mn-lt"/>
                <a:ea typeface="Calibri" pitchFamily="34" charset="0"/>
                <a:cs typeface="Times New Roman" pitchFamily="18" charset="0"/>
              </a:rPr>
              <a:t> (2009) and </a:t>
            </a:r>
            <a:r>
              <a:rPr lang="en-US" sz="2000" dirty="0" smtClean="0">
                <a:latin typeface="+mn-lt"/>
                <a:ea typeface="Calibri" pitchFamily="34" charset="0"/>
                <a:cs typeface="Times New Roman" pitchFamily="18" charset="0"/>
              </a:rPr>
              <a:t>the </a:t>
            </a:r>
            <a:r>
              <a:rPr kumimoji="0" lang="en-US" sz="2000" b="0" i="0" u="none" strike="noStrike" cap="none" normalizeH="0" dirty="0" smtClean="0">
                <a:ln>
                  <a:noFill/>
                </a:ln>
                <a:solidFill>
                  <a:schemeClr val="tx1"/>
                </a:solidFill>
                <a:effectLst/>
                <a:latin typeface="+mn-lt"/>
                <a:ea typeface="Calibri" pitchFamily="34" charset="0"/>
                <a:cs typeface="Times New Roman" pitchFamily="18" charset="0"/>
              </a:rPr>
              <a:t>results are </a:t>
            </a:r>
            <a:r>
              <a:rPr lang="en-US" sz="2000" dirty="0" smtClean="0">
                <a:latin typeface="+mn-lt"/>
                <a:ea typeface="Calibri" pitchFamily="34" charset="0"/>
                <a:cs typeface="Times New Roman" pitchFamily="18" charset="0"/>
              </a:rPr>
              <a:t>consistent with that of the </a:t>
            </a:r>
            <a:r>
              <a:rPr kumimoji="0" lang="en-US" sz="2000" b="0" i="0" u="none" strike="noStrike" cap="none" normalizeH="0" dirty="0" smtClean="0">
                <a:ln>
                  <a:noFill/>
                </a:ln>
                <a:solidFill>
                  <a:srgbClr val="FF0000"/>
                </a:solidFill>
                <a:effectLst/>
                <a:latin typeface="+mn-lt"/>
                <a:ea typeface="Calibri" pitchFamily="34" charset="0"/>
                <a:cs typeface="Times New Roman" pitchFamily="18" charset="0"/>
              </a:rPr>
              <a:t>Focus Group Interview Data</a:t>
            </a:r>
            <a:r>
              <a:rPr kumimoji="0" lang="en-US" sz="2000" b="0" i="0" u="none" strike="noStrike" cap="none" normalizeH="0" baseline="0" dirty="0" smtClean="0">
                <a:ln>
                  <a:noFill/>
                </a:ln>
                <a:solidFill>
                  <a:schemeClr val="tx1"/>
                </a:solidFill>
                <a:effectLst/>
                <a:latin typeface="+mn-lt"/>
                <a:ea typeface="Calibri" pitchFamily="34"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mn-lt"/>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lang="en-US" sz="2000" dirty="0" smtClean="0">
                <a:latin typeface="+mn-lt"/>
                <a:ea typeface="Calibri" pitchFamily="34" charset="0"/>
                <a:cs typeface="Times New Roman" pitchFamily="18" charset="0"/>
              </a:rPr>
              <a:t>-</a:t>
            </a:r>
            <a:r>
              <a:rPr kumimoji="0" lang="en-US" sz="2000" b="0" i="0" u="none" strike="noStrike" cap="none" normalizeH="0" baseline="0" dirty="0" smtClean="0">
                <a:ln>
                  <a:noFill/>
                </a:ln>
                <a:solidFill>
                  <a:schemeClr val="tx1"/>
                </a:solidFill>
                <a:effectLst/>
                <a:latin typeface="+mn-lt"/>
                <a:ea typeface="Calibri" pitchFamily="34" charset="0"/>
                <a:cs typeface="Times New Roman" pitchFamily="18" charset="0"/>
              </a:rPr>
              <a:t>The results show that there is a lack of local services, especially of grocery stores and schools within the 500 - 1000 m radius around </a:t>
            </a:r>
            <a:r>
              <a:rPr kumimoji="0" lang="en-US" sz="2000" b="0" i="0" u="none" strike="noStrike" cap="none" normalizeH="0" baseline="0" dirty="0" err="1" smtClean="0">
                <a:ln>
                  <a:noFill/>
                </a:ln>
                <a:solidFill>
                  <a:schemeClr val="tx1"/>
                </a:solidFill>
                <a:effectLst/>
                <a:latin typeface="+mn-lt"/>
                <a:ea typeface="Calibri" pitchFamily="34" charset="0"/>
                <a:cs typeface="Times New Roman" pitchFamily="18" charset="0"/>
              </a:rPr>
              <a:t>Brøset</a:t>
            </a:r>
            <a:r>
              <a:rPr kumimoji="0" lang="en-US" sz="2000" b="0" i="0" u="none" strike="noStrike" cap="none" normalizeH="0" baseline="0" dirty="0" smtClean="0">
                <a:ln>
                  <a:noFill/>
                </a:ln>
                <a:solidFill>
                  <a:schemeClr val="tx1"/>
                </a:solidFill>
                <a:effectLst/>
                <a:latin typeface="+mn-lt"/>
                <a:ea typeface="Calibri" pitchFamily="34" charset="0"/>
                <a:cs typeface="Times New Roman" pitchFamily="18" charset="0"/>
              </a:rPr>
              <a:t>, which is defined as a convenient walking distance.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mn-lt"/>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ea typeface="Calibri" pitchFamily="34" charset="0"/>
                <a:cs typeface="Times New Roman" pitchFamily="18" charset="0"/>
              </a:rPr>
              <a:t>-There is a great potential for improvements of the cycle network, both in terms of network distance and of the standard of the cycle lanes. </a:t>
            </a:r>
          </a:p>
          <a:p>
            <a:pPr lvl="0" algn="just">
              <a:spcBef>
                <a:spcPct val="0"/>
              </a:spcBef>
              <a:buClrTx/>
              <a:buSzTx/>
            </a:pPr>
            <a:endParaRPr lang="en-US" sz="2000" dirty="0" smtClean="0"/>
          </a:p>
          <a:p>
            <a:pPr lvl="0" algn="just">
              <a:spcBef>
                <a:spcPct val="0"/>
              </a:spcBef>
              <a:buClrTx/>
              <a:buSzTx/>
            </a:pPr>
            <a:r>
              <a:rPr lang="en-US" sz="2000" dirty="0" smtClean="0"/>
              <a:t>- In addition, there is also no direct connection to the closest neighborhood centre, which is stated to have a negative effect on traveling there by walking or cycling.</a:t>
            </a:r>
            <a:endParaRPr kumimoji="0" lang="en-US" sz="2000" b="0" i="0" u="none" strike="noStrike" cap="none" normalizeH="0" baseline="0" dirty="0" smtClean="0">
              <a:ln>
                <a:noFill/>
              </a:ln>
              <a:solidFill>
                <a:schemeClr val="tx1"/>
              </a:solidFill>
              <a:effectLst/>
              <a:latin typeface="+mn-l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C</a:t>
            </a:r>
            <a:r>
              <a:rPr kumimoji="0" lang="en-GB" sz="1100" b="0" i="0" u="none" strike="noStrike" cap="none" normalizeH="0" baseline="0" smtClean="0">
                <a:ln>
                  <a:noFill/>
                </a:ln>
                <a:solidFill>
                  <a:srgbClr val="000000"/>
                </a:solidFill>
                <a:effectLst/>
                <a:latin typeface="Calibri" pitchFamily="34" charset="0"/>
                <a:ea typeface="Times New Roman" pitchFamily="18" charset="0"/>
                <a:cs typeface="Times New Roman" pitchFamily="18" charset="0"/>
              </a:rPr>
              <a:t>onvincing people to give up their cars has proven to be a difficult task and it clearly is not a question of urban form alone. Focus Group Interviews with people living in the vicinity of the actual building site have been performed in order to find out what the main challenges will be for a car-free or nearly car-free residential area at Brøset. The collected data will be used to pinpoint the main challenges of living in a car-free area, as perceived by the future residents</a:t>
            </a:r>
            <a:r>
              <a:rPr kumimoji="0" lang="en-GB" sz="1100" b="0" i="0" u="none" strike="noStrike" cap="none" normalizeH="0" baseline="30000" smtClean="0">
                <a:ln>
                  <a:noFill/>
                </a:ln>
                <a:solidFill>
                  <a:srgbClr val="000000"/>
                </a:solidFill>
                <a:effectLst/>
                <a:latin typeface="Calibri" pitchFamily="34" charset="0"/>
                <a:ea typeface="Times New Roman" pitchFamily="18" charset="0"/>
                <a:cs typeface="Times New Roman" pitchFamily="18" charset="0"/>
                <a:hlinkClick r:id="rId2"/>
              </a:rPr>
              <a:t>[</a:t>
            </a:r>
            <a:r>
              <a:rPr kumimoji="0" lang="en-GB" sz="1100" b="0" i="0" u="none" strike="noStrike" cap="none" normalizeH="0" baseline="30000" smtClean="0" bmk="">
                <a:ln>
                  <a:noFill/>
                </a:ln>
                <a:solidFill>
                  <a:srgbClr val="000000"/>
                </a:solidFill>
                <a:effectLst/>
                <a:latin typeface="Calibri" pitchFamily="34" charset="0"/>
                <a:ea typeface="Times New Roman" pitchFamily="18" charset="0"/>
                <a:cs typeface="Times New Roman" pitchFamily="18" charset="0"/>
                <a:hlinkClick r:id="rId2"/>
              </a:rPr>
              <a:t>1]</a:t>
            </a:r>
            <a:r>
              <a:rPr kumimoji="0" lang="en-GB" sz="1100" b="0" i="0" u="none" strike="noStrike" cap="none" normalizeH="0" baseline="0" smtClean="0" bmk="">
                <a:ln>
                  <a:noFill/>
                </a:ln>
                <a:solidFill>
                  <a:srgbClr val="000000"/>
                </a:solidFill>
                <a:effectLst/>
                <a:latin typeface="Calibri" pitchFamily="34" charset="0"/>
                <a:ea typeface="Times New Roman" pitchFamily="18" charset="0"/>
                <a:cs typeface="Times New Roman" pitchFamily="18" charset="0"/>
              </a:rPr>
              <a:t>. Two Focus Group interviews</a:t>
            </a:r>
            <a:r>
              <a:rPr kumimoji="0" lang="en-GB" sz="1100" b="0" i="0" u="none" strike="noStrike" cap="none" normalizeH="0" baseline="30000" smtClean="0" bmk="">
                <a:ln>
                  <a:noFill/>
                </a:ln>
                <a:solidFill>
                  <a:srgbClr val="000000"/>
                </a:solidFill>
                <a:effectLst/>
                <a:latin typeface="Calibri" pitchFamily="34" charset="0"/>
                <a:ea typeface="Times New Roman" pitchFamily="18" charset="0"/>
                <a:cs typeface="Times New Roman" pitchFamily="18" charset="0"/>
                <a:hlinkClick r:id="rId3"/>
              </a:rPr>
              <a:t>[2]</a:t>
            </a:r>
            <a:r>
              <a:rPr kumimoji="0" lang="en-GB" sz="1100" b="0" i="0" u="none" strike="noStrike" cap="none" normalizeH="0" baseline="0" smtClean="0" bmk="">
                <a:ln>
                  <a:noFill/>
                </a:ln>
                <a:solidFill>
                  <a:srgbClr val="000000"/>
                </a:solidFill>
                <a:effectLst/>
                <a:latin typeface="Calibri" pitchFamily="34" charset="0"/>
                <a:ea typeface="Times New Roman" pitchFamily="18" charset="0"/>
                <a:cs typeface="Times New Roman" pitchFamily="18" charset="0"/>
              </a:rPr>
              <a:t> with young adults (5-7 high school pupils/each + interviewer) have been performed focusing on the participants view on their future life style, housing and transports and possibilities for change. Also, two different Focus Groups (5-8 persons/each + interviewer) have been gathered at three separate occasions each discussing the future residential area of Brøset. One occasion for each group focused specifically on choices and possibilities for everyday transports</a:t>
            </a:r>
            <a:r>
              <a:rPr kumimoji="0" lang="en-GB" sz="1100" b="0" i="0" u="none" strike="noStrike" cap="none" normalizeH="0" baseline="30000" smtClean="0" bmk="">
                <a:ln>
                  <a:noFill/>
                </a:ln>
                <a:solidFill>
                  <a:srgbClr val="000000"/>
                </a:solidFill>
                <a:effectLst/>
                <a:latin typeface="Calibri" pitchFamily="34" charset="0"/>
                <a:ea typeface="Times New Roman" pitchFamily="18" charset="0"/>
                <a:cs typeface="Times New Roman" pitchFamily="18" charset="0"/>
                <a:hlinkClick r:id="rId4"/>
              </a:rPr>
              <a:t>[3]</a:t>
            </a:r>
            <a:r>
              <a:rPr kumimoji="0" lang="en-GB" sz="1100" b="0" i="0" u="none" strike="noStrike" cap="none" normalizeH="0" baseline="0" smtClean="0">
                <a:ln>
                  <a:noFill/>
                </a:ln>
                <a:solidFill>
                  <a:srgbClr val="000000"/>
                </a:solidFill>
                <a:effectLst/>
                <a:latin typeface="Calibri" pitchFamily="34" charset="0"/>
                <a:ea typeface="Times New Roman" pitchFamily="18" charset="0"/>
                <a:cs typeface="Times New Roman" pitchFamily="18" charset="0"/>
              </a:rPr>
              <a:t>. </a:t>
            </a:r>
            <a:endParaRPr kumimoji="0" lang="en-US" sz="9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
            </a:r>
            <a:br>
              <a:rPr kumimoji="0" lang="en-US" sz="1800" b="0" i="0" u="none" strike="noStrike" cap="none" normalizeH="0" baseline="0" smtClean="0">
                <a:ln>
                  <a:noFill/>
                </a:ln>
                <a:solidFill>
                  <a:schemeClr val="tx1"/>
                </a:solidFill>
                <a:effectLst/>
                <a:latin typeface="Arial" pitchFamily="34" charset="0"/>
              </a:rPr>
            </a:br>
            <a:endParaRPr kumimoji="0" lang="en-US" sz="1800" b="0" i="0" u="none" strike="noStrike" cap="none" normalizeH="0" baseline="0" smtClean="0">
              <a:ln>
                <a:noFill/>
              </a:ln>
              <a:solidFill>
                <a:schemeClr val="tx1"/>
              </a:solidFill>
              <a:effectLst/>
              <a:latin typeface="Arial" pitchFamily="34" charset="0"/>
            </a:endParaRPr>
          </a:p>
        </p:txBody>
      </p:sp>
      <p:sp>
        <p:nvSpPr>
          <p:cNvPr id="35842" name="Rectangle 2"/>
          <p:cNvSpPr>
            <a:spLocks noChangeArrowheads="1"/>
          </p:cNvSpPr>
          <p:nvPr/>
        </p:nvSpPr>
        <p:spPr bwMode="auto">
          <a:xfrm>
            <a:off x="0" y="0"/>
            <a:ext cx="3017838" cy="7938"/>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p:cNvSpPr/>
          <p:nvPr/>
        </p:nvSpPr>
        <p:spPr>
          <a:xfrm>
            <a:off x="251520" y="332656"/>
            <a:ext cx="8496944" cy="5201424"/>
          </a:xfrm>
          <a:prstGeom prst="rect">
            <a:avLst/>
          </a:prstGeom>
        </p:spPr>
        <p:txBody>
          <a:bodyPr wrap="square">
            <a:spAutoFit/>
          </a:bodyPr>
          <a:lstStyle/>
          <a:p>
            <a:endParaRPr lang="en-GB" dirty="0" smtClean="0"/>
          </a:p>
          <a:p>
            <a:r>
              <a:rPr lang="en-GB" sz="2000" dirty="0" smtClean="0"/>
              <a:t>Urban Form: Overcoming these Obstacles is Not the Whole Story:</a:t>
            </a:r>
          </a:p>
          <a:p>
            <a:endParaRPr lang="en-GB" sz="2000" dirty="0" smtClean="0"/>
          </a:p>
          <a:p>
            <a:r>
              <a:rPr lang="en-GB" sz="2000" dirty="0" smtClean="0"/>
              <a:t>Convincing people to give up their cars has proven to be a difficult task and it clearly is not a question of urban form alone </a:t>
            </a:r>
          </a:p>
          <a:p>
            <a:endParaRPr lang="en-GB" dirty="0" smtClean="0"/>
          </a:p>
          <a:p>
            <a:r>
              <a:rPr lang="en-GB" dirty="0" smtClean="0"/>
              <a:t>The main obstacle of people joining a car-pool as an alternative to a privately owned car may be to “become a person without a car”. (Harold </a:t>
            </a:r>
            <a:r>
              <a:rPr lang="en-GB" dirty="0" err="1" smtClean="0"/>
              <a:t>Wilhite</a:t>
            </a:r>
            <a:r>
              <a:rPr lang="en-GB" dirty="0" smtClean="0"/>
              <a:t>) </a:t>
            </a:r>
          </a:p>
          <a:p>
            <a:endParaRPr lang="en-US" dirty="0" smtClean="0"/>
          </a:p>
          <a:p>
            <a:r>
              <a:rPr lang="en-GB" dirty="0" smtClean="0"/>
              <a:t>Questions that we are currently working on: </a:t>
            </a:r>
          </a:p>
          <a:p>
            <a:endParaRPr lang="en-GB" dirty="0" smtClean="0"/>
          </a:p>
          <a:p>
            <a:r>
              <a:rPr lang="en-GB" dirty="0" smtClean="0"/>
              <a:t>What are the preferred modes of travel of the future residents of </a:t>
            </a:r>
            <a:r>
              <a:rPr lang="en-GB" dirty="0" err="1" smtClean="0"/>
              <a:t>Brøset</a:t>
            </a:r>
            <a:r>
              <a:rPr lang="en-GB" dirty="0" smtClean="0"/>
              <a:t> , and how can we influence these preferences. </a:t>
            </a:r>
          </a:p>
          <a:p>
            <a:endParaRPr lang="en-GB" dirty="0" smtClean="0"/>
          </a:p>
          <a:p>
            <a:r>
              <a:rPr lang="en-GB" dirty="0" smtClean="0"/>
              <a:t>What would be possible to obtain and how? </a:t>
            </a:r>
          </a:p>
          <a:p>
            <a:endParaRPr lang="en-GB" dirty="0" smtClean="0"/>
          </a:p>
          <a:p>
            <a:r>
              <a:rPr lang="en-GB" dirty="0" smtClean="0"/>
              <a:t>And not least, how should the car-free, carbon-neutral residential area be marketed?</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no_way_signP1012669.jpg"/>
          <p:cNvPicPr>
            <a:picLocks noChangeAspect="1"/>
          </p:cNvPicPr>
          <p:nvPr/>
        </p:nvPicPr>
        <p:blipFill>
          <a:blip r:embed="rId3"/>
          <a:stretch>
            <a:fillRect/>
          </a:stretch>
        </p:blipFill>
        <p:spPr>
          <a:xfrm>
            <a:off x="755576" y="188640"/>
            <a:ext cx="7416824" cy="5473779"/>
          </a:xfrm>
          <a:prstGeom prst="rect">
            <a:avLst/>
          </a:prstGeom>
        </p:spPr>
      </p:pic>
      <p:sp>
        <p:nvSpPr>
          <p:cNvPr id="65539" name="Rectangle 3"/>
          <p:cNvSpPr>
            <a:spLocks noGrp="1" noChangeArrowheads="1"/>
          </p:cNvSpPr>
          <p:nvPr>
            <p:ph idx="1"/>
          </p:nvPr>
        </p:nvSpPr>
        <p:spPr>
          <a:xfrm>
            <a:off x="4427984" y="4581128"/>
            <a:ext cx="4286280" cy="1071570"/>
          </a:xfrm>
        </p:spPr>
        <p:txBody>
          <a:bodyPr/>
          <a:lstStyle/>
          <a:p>
            <a:pPr algn="ctr">
              <a:lnSpc>
                <a:spcPct val="90000"/>
              </a:lnSpc>
              <a:buFontTx/>
              <a:buNone/>
            </a:pPr>
            <a:r>
              <a:rPr lang="sv-SE" sz="1800" b="1" dirty="0" smtClean="0">
                <a:solidFill>
                  <a:schemeClr val="bg1"/>
                </a:solidFill>
              </a:rPr>
              <a:t>” Nowhere to park your car: </a:t>
            </a:r>
          </a:p>
          <a:p>
            <a:pPr algn="ctr">
              <a:lnSpc>
                <a:spcPct val="90000"/>
              </a:lnSpc>
              <a:buFontTx/>
              <a:buNone/>
            </a:pPr>
            <a:r>
              <a:rPr lang="sv-SE" sz="1800" b="1" dirty="0" smtClean="0">
                <a:solidFill>
                  <a:schemeClr val="bg1"/>
                </a:solidFill>
              </a:rPr>
              <a:t>You can forget about that!”</a:t>
            </a:r>
            <a:endParaRPr lang="sv-SE" sz="1800" dirty="0" smtClean="0">
              <a:solidFill>
                <a:schemeClr val="bg1"/>
              </a:solidFill>
            </a:endParaRPr>
          </a:p>
          <a:p>
            <a:pPr>
              <a:lnSpc>
                <a:spcPct val="90000"/>
              </a:lnSpc>
              <a:buFontTx/>
              <a:buNone/>
            </a:pPr>
            <a:endParaRPr lang="en-US" sz="1800" dirty="0"/>
          </a:p>
        </p:txBody>
      </p:sp>
      <p:sp>
        <p:nvSpPr>
          <p:cNvPr id="7" name="TextBox 6"/>
          <p:cNvSpPr txBox="1"/>
          <p:nvPr/>
        </p:nvSpPr>
        <p:spPr>
          <a:xfrm>
            <a:off x="4499992" y="188640"/>
            <a:ext cx="3528392" cy="1495794"/>
          </a:xfrm>
          <a:prstGeom prst="rect">
            <a:avLst/>
          </a:prstGeom>
          <a:noFill/>
        </p:spPr>
        <p:txBody>
          <a:bodyPr wrap="square" rtlCol="0">
            <a:spAutoFit/>
          </a:bodyPr>
          <a:lstStyle/>
          <a:p>
            <a:pPr algn="ctr"/>
            <a:r>
              <a:rPr lang="sv-SE" sz="1800" b="1" dirty="0" smtClean="0">
                <a:solidFill>
                  <a:schemeClr val="bg1"/>
                </a:solidFill>
                <a:latin typeface="Arial" pitchFamily="34" charset="0"/>
                <a:cs typeface="Arial" pitchFamily="34" charset="0"/>
              </a:rPr>
              <a:t>”Why not dig out the whole 350 da and build a garage for cars under the whole area?” (Everyone agrees)</a:t>
            </a:r>
            <a:endParaRPr lang="en-US" sz="1800" b="1" dirty="0" smtClean="0">
              <a:solidFill>
                <a:schemeClr val="bg1"/>
              </a:solidFill>
              <a:latin typeface="Arial" pitchFamily="34" charset="0"/>
              <a:cs typeface="Arial" pitchFamily="34" charset="0"/>
            </a:endParaRPr>
          </a:p>
          <a:p>
            <a:endParaRPr lang="en-US" dirty="0"/>
          </a:p>
        </p:txBody>
      </p:sp>
      <p:sp>
        <p:nvSpPr>
          <p:cNvPr id="10" name="Rectangle 9"/>
          <p:cNvSpPr/>
          <p:nvPr/>
        </p:nvSpPr>
        <p:spPr>
          <a:xfrm>
            <a:off x="2411760" y="5301208"/>
            <a:ext cx="3500462" cy="1077218"/>
          </a:xfrm>
          <a:prstGeom prst="rect">
            <a:avLst/>
          </a:prstGeom>
        </p:spPr>
        <p:txBody>
          <a:bodyPr wrap="square">
            <a:spAutoFit/>
          </a:bodyPr>
          <a:lstStyle/>
          <a:p>
            <a:pPr algn="ctr"/>
            <a:r>
              <a:rPr lang="sv-SE" sz="2400" b="1" dirty="0" smtClean="0">
                <a:latin typeface="Bradley Hand ITC" pitchFamily="66" charset="0"/>
              </a:rPr>
              <a:t>”</a:t>
            </a:r>
            <a:r>
              <a:rPr lang="sv-SE" sz="2000" b="1" dirty="0" smtClean="0">
                <a:latin typeface="+mn-lt"/>
                <a:cs typeface="Arial" pitchFamily="34" charset="0"/>
              </a:rPr>
              <a:t>But then you might have to walk more than 200 meters to your car”</a:t>
            </a:r>
            <a:endParaRPr lang="en-US" sz="2000" b="1" dirty="0">
              <a:latin typeface="+mn-lt"/>
              <a:cs typeface="Arial" pitchFamily="34" charset="0"/>
            </a:endParaRPr>
          </a:p>
        </p:txBody>
      </p:sp>
      <p:sp>
        <p:nvSpPr>
          <p:cNvPr id="6" name="TextBox 5"/>
          <p:cNvSpPr txBox="1"/>
          <p:nvPr/>
        </p:nvSpPr>
        <p:spPr>
          <a:xfrm>
            <a:off x="755576" y="1340768"/>
            <a:ext cx="1643074" cy="1372683"/>
          </a:xfrm>
          <a:prstGeom prst="rect">
            <a:avLst/>
          </a:prstGeom>
          <a:noFill/>
        </p:spPr>
        <p:txBody>
          <a:bodyPr wrap="square" rtlCol="0">
            <a:spAutoFit/>
          </a:bodyPr>
          <a:lstStyle/>
          <a:p>
            <a:pPr algn="ctr"/>
            <a:r>
              <a:rPr lang="sv-SE" b="1" dirty="0" smtClean="0">
                <a:solidFill>
                  <a:schemeClr val="bg1"/>
                </a:solidFill>
              </a:rPr>
              <a:t>”No parking spaces? </a:t>
            </a:r>
          </a:p>
          <a:p>
            <a:pPr algn="ctr"/>
            <a:r>
              <a:rPr lang="sv-SE" b="1" dirty="0" smtClean="0">
                <a:solidFill>
                  <a:schemeClr val="bg1"/>
                </a:solidFill>
              </a:rPr>
              <a:t>But where shall I park my car then?”</a:t>
            </a:r>
            <a:endParaRPr lang="en-US" b="1" dirty="0">
              <a:solidFill>
                <a:schemeClr val="bg1"/>
              </a:solidFill>
            </a:endParaRPr>
          </a:p>
        </p:txBody>
      </p:sp>
      <p:sp>
        <p:nvSpPr>
          <p:cNvPr id="8" name="Rectangle 7"/>
          <p:cNvSpPr/>
          <p:nvPr/>
        </p:nvSpPr>
        <p:spPr>
          <a:xfrm>
            <a:off x="0" y="332656"/>
            <a:ext cx="4572000" cy="584775"/>
          </a:xfrm>
          <a:prstGeom prst="rect">
            <a:avLst/>
          </a:prstGeom>
        </p:spPr>
        <p:txBody>
          <a:bodyPr>
            <a:spAutoFit/>
          </a:bodyPr>
          <a:lstStyle/>
          <a:p>
            <a:pPr algn="ctr"/>
            <a:r>
              <a:rPr lang="sv-SE" b="1" dirty="0" smtClean="0">
                <a:solidFill>
                  <a:srgbClr val="FF0000"/>
                </a:solidFill>
              </a:rPr>
              <a:t>- Informants expect a garden and a car with parking facilities close by</a:t>
            </a:r>
          </a:p>
        </p:txBody>
      </p:sp>
      <p:sp>
        <p:nvSpPr>
          <p:cNvPr id="9" name="Rectangle 8"/>
          <p:cNvSpPr/>
          <p:nvPr/>
        </p:nvSpPr>
        <p:spPr>
          <a:xfrm>
            <a:off x="6588224" y="2060848"/>
            <a:ext cx="1656184" cy="1569660"/>
          </a:xfrm>
          <a:prstGeom prst="rect">
            <a:avLst/>
          </a:prstGeom>
        </p:spPr>
        <p:txBody>
          <a:bodyPr wrap="square">
            <a:spAutoFit/>
          </a:bodyPr>
          <a:lstStyle/>
          <a:p>
            <a:r>
              <a:rPr lang="en-US" b="1" dirty="0" smtClean="0">
                <a:solidFill>
                  <a:srgbClr val="F8F8F8"/>
                </a:solidFill>
              </a:rPr>
              <a:t>“</a:t>
            </a:r>
            <a:r>
              <a:rPr lang="en-US" b="1" dirty="0" err="1" smtClean="0">
                <a:solidFill>
                  <a:srgbClr val="F8F8F8"/>
                </a:solidFill>
              </a:rPr>
              <a:t>Trondheims</a:t>
            </a:r>
            <a:r>
              <a:rPr lang="en-US" b="1" dirty="0" smtClean="0">
                <a:solidFill>
                  <a:srgbClr val="F8F8F8"/>
                </a:solidFill>
              </a:rPr>
              <a:t> whole Public Transport System needs to be transformed”</a:t>
            </a:r>
            <a:endParaRPr lang="en-US" b="1" dirty="0">
              <a:solidFill>
                <a:srgbClr val="F8F8F8"/>
              </a:solidFill>
            </a:endParaRPr>
          </a:p>
        </p:txBody>
      </p:sp>
      <p:sp>
        <p:nvSpPr>
          <p:cNvPr id="11" name="Rectangle 10"/>
          <p:cNvSpPr/>
          <p:nvPr/>
        </p:nvSpPr>
        <p:spPr>
          <a:xfrm>
            <a:off x="899592" y="3573016"/>
            <a:ext cx="2952328" cy="1477328"/>
          </a:xfrm>
          <a:prstGeom prst="rect">
            <a:avLst/>
          </a:prstGeom>
        </p:spPr>
        <p:txBody>
          <a:bodyPr wrap="square">
            <a:spAutoFit/>
          </a:bodyPr>
          <a:lstStyle/>
          <a:p>
            <a:r>
              <a:rPr lang="en-US" sz="1800" b="1" dirty="0" smtClean="0"/>
              <a:t>“When I grow up I expect to have at least one car, maybe two… and a detached house, and a summer house…”</a:t>
            </a:r>
            <a:endParaRPr lang="en-US" sz="1800" b="1"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7" y="1052736"/>
            <a:ext cx="7200800" cy="4031873"/>
          </a:xfrm>
          <a:prstGeom prst="rect">
            <a:avLst/>
          </a:prstGeom>
          <a:noFill/>
        </p:spPr>
        <p:txBody>
          <a:bodyPr wrap="square" rtlCol="0">
            <a:spAutoFit/>
          </a:bodyPr>
          <a:lstStyle/>
          <a:p>
            <a:r>
              <a:rPr lang="sv-SE" dirty="0" smtClean="0"/>
              <a:t>Hardest for families with children living at home</a:t>
            </a:r>
          </a:p>
          <a:p>
            <a:endParaRPr lang="sv-SE" dirty="0" smtClean="0"/>
          </a:p>
          <a:p>
            <a:r>
              <a:rPr lang="sv-SE" sz="2000" dirty="0" smtClean="0">
                <a:latin typeface="+mn-lt"/>
              </a:rPr>
              <a:t>Situations of Opportunity:</a:t>
            </a:r>
          </a:p>
          <a:p>
            <a:endParaRPr lang="sv-SE" dirty="0" smtClean="0"/>
          </a:p>
          <a:p>
            <a:r>
              <a:rPr lang="sv-SE" dirty="0" smtClean="0"/>
              <a:t>-Shift of Stage of Life </a:t>
            </a:r>
          </a:p>
          <a:p>
            <a:r>
              <a:rPr lang="sv-SE" dirty="0" smtClean="0"/>
              <a:t>Student life...  Retired Life... Green Life (being in the forefront)</a:t>
            </a:r>
          </a:p>
          <a:p>
            <a:endParaRPr lang="sv-SE" dirty="0" smtClean="0"/>
          </a:p>
          <a:p>
            <a:pPr>
              <a:buFontTx/>
              <a:buChar char="-"/>
            </a:pPr>
            <a:r>
              <a:rPr lang="sv-SE" dirty="0" smtClean="0"/>
              <a:t>Positive not to have to Own a car Car free = Care free?</a:t>
            </a:r>
          </a:p>
          <a:p>
            <a:pPr>
              <a:buFontTx/>
              <a:buChar char="-"/>
            </a:pPr>
            <a:endParaRPr lang="sv-SE" dirty="0" smtClean="0"/>
          </a:p>
          <a:p>
            <a:pPr>
              <a:buFontTx/>
              <a:buChar char="-"/>
            </a:pPr>
            <a:r>
              <a:rPr lang="sv-SE" sz="2000" dirty="0" smtClean="0"/>
              <a:t>How does it become Normal Not to Own a Car?</a:t>
            </a:r>
          </a:p>
          <a:p>
            <a:pPr>
              <a:buFontTx/>
              <a:buChar char="-"/>
            </a:pPr>
            <a:endParaRPr lang="sv-SE" dirty="0" smtClean="0"/>
          </a:p>
          <a:p>
            <a:endParaRPr lang="sv-SE" dirty="0" smtClean="0"/>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3136613"/>
            <a:ext cx="4572000" cy="707886"/>
          </a:xfrm>
          <a:prstGeom prst="rect">
            <a:avLst/>
          </a:prstGeom>
        </p:spPr>
        <p:txBody>
          <a:bodyPr>
            <a:spAutoFit/>
          </a:bodyPr>
          <a:lstStyle/>
          <a:p>
            <a:r>
              <a:rPr lang="sv-SE" sz="2000" dirty="0" smtClean="0"/>
              <a:t>Data is currently being analyzed, but starting with the obvious...</a:t>
            </a:r>
            <a:endParaRPr lang="en-US" sz="2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764704"/>
            <a:ext cx="7772400" cy="1431032"/>
          </a:xfrm>
        </p:spPr>
        <p:txBody>
          <a:bodyPr/>
          <a:lstStyle/>
          <a:p>
            <a:pPr algn="ctr"/>
            <a:r>
              <a:rPr lang="nb-NO" sz="3200" dirty="0" err="1" smtClean="0">
                <a:solidFill>
                  <a:srgbClr val="92D050"/>
                </a:solidFill>
                <a:latin typeface="+mn-lt"/>
              </a:rPr>
              <a:t>Brøset</a:t>
            </a:r>
            <a:r>
              <a:rPr lang="nb-NO" sz="3200" dirty="0" smtClean="0">
                <a:solidFill>
                  <a:srgbClr val="92D050"/>
                </a:solidFill>
                <a:latin typeface="+mn-lt"/>
              </a:rPr>
              <a:t> – for </a:t>
            </a:r>
            <a:r>
              <a:rPr lang="nb-NO" sz="3200" dirty="0" err="1" smtClean="0">
                <a:solidFill>
                  <a:srgbClr val="92D050"/>
                </a:solidFill>
                <a:latin typeface="+mn-lt"/>
              </a:rPr>
              <a:t>everybody</a:t>
            </a:r>
            <a:r>
              <a:rPr lang="nb-NO" sz="3200" dirty="0" smtClean="0">
                <a:solidFill>
                  <a:srgbClr val="92D050"/>
                </a:solidFill>
                <a:latin typeface="+mn-lt"/>
              </a:rPr>
              <a:t>?</a:t>
            </a:r>
            <a:br>
              <a:rPr lang="nb-NO" sz="3200" dirty="0" smtClean="0">
                <a:solidFill>
                  <a:srgbClr val="92D050"/>
                </a:solidFill>
                <a:latin typeface="+mn-lt"/>
              </a:rPr>
            </a:br>
            <a:r>
              <a:rPr lang="nb-NO" sz="3200" dirty="0" smtClean="0">
                <a:solidFill>
                  <a:srgbClr val="92D050"/>
                </a:solidFill>
                <a:latin typeface="+mn-lt"/>
              </a:rPr>
              <a:t/>
            </a:r>
            <a:br>
              <a:rPr lang="nb-NO" sz="3200" dirty="0" smtClean="0">
                <a:solidFill>
                  <a:srgbClr val="92D050"/>
                </a:solidFill>
                <a:latin typeface="+mn-lt"/>
              </a:rPr>
            </a:br>
            <a:r>
              <a:rPr lang="nb-NO" sz="2800" dirty="0" err="1" smtClean="0">
                <a:solidFill>
                  <a:srgbClr val="92D050"/>
                </a:solidFill>
                <a:latin typeface="+mn-lt"/>
              </a:rPr>
              <a:t>Yes</a:t>
            </a:r>
            <a:r>
              <a:rPr lang="nb-NO" sz="2800" dirty="0" smtClean="0">
                <a:solidFill>
                  <a:srgbClr val="92D050"/>
                </a:solidFill>
                <a:latin typeface="+mn-lt"/>
              </a:rPr>
              <a:t> (</a:t>
            </a:r>
            <a:r>
              <a:rPr lang="nb-NO" sz="2800" dirty="0" err="1" smtClean="0">
                <a:solidFill>
                  <a:srgbClr val="92D050"/>
                </a:solidFill>
                <a:latin typeface="+mn-lt"/>
              </a:rPr>
              <a:t>eventually</a:t>
            </a:r>
            <a:r>
              <a:rPr lang="nb-NO" sz="2800" dirty="0" smtClean="0">
                <a:solidFill>
                  <a:srgbClr val="92D050"/>
                </a:solidFill>
                <a:latin typeface="+mn-lt"/>
              </a:rPr>
              <a:t>) and </a:t>
            </a:r>
            <a:r>
              <a:rPr lang="nb-NO" sz="2800" dirty="0" smtClean="0">
                <a:solidFill>
                  <a:srgbClr val="FF0000"/>
                </a:solidFill>
                <a:latin typeface="+mn-lt"/>
              </a:rPr>
              <a:t>No</a:t>
            </a:r>
            <a:r>
              <a:rPr lang="nb-NO" sz="2800" dirty="0" smtClean="0">
                <a:solidFill>
                  <a:srgbClr val="92D050"/>
                </a:solidFill>
                <a:latin typeface="+mn-lt"/>
              </a:rPr>
              <a:t> (not just </a:t>
            </a:r>
            <a:r>
              <a:rPr lang="nb-NO" sz="2800" dirty="0" err="1" smtClean="0">
                <a:solidFill>
                  <a:srgbClr val="92D050"/>
                </a:solidFill>
                <a:latin typeface="+mn-lt"/>
              </a:rPr>
              <a:t>yet</a:t>
            </a:r>
            <a:r>
              <a:rPr lang="nb-NO" sz="2800" dirty="0" smtClean="0">
                <a:solidFill>
                  <a:srgbClr val="92D050"/>
                </a:solidFill>
                <a:latin typeface="+mn-lt"/>
              </a:rPr>
              <a:t>)</a:t>
            </a:r>
            <a:br>
              <a:rPr lang="nb-NO" sz="2800" dirty="0" smtClean="0">
                <a:solidFill>
                  <a:srgbClr val="92D050"/>
                </a:solidFill>
                <a:latin typeface="+mn-lt"/>
              </a:rPr>
            </a:br>
            <a:endParaRPr lang="en-US" sz="2800" dirty="0">
              <a:latin typeface="+mn-lt"/>
            </a:endParaRPr>
          </a:p>
        </p:txBody>
      </p:sp>
      <p:sp>
        <p:nvSpPr>
          <p:cNvPr id="3" name="Content Placeholder 2"/>
          <p:cNvSpPr>
            <a:spLocks noGrp="1"/>
          </p:cNvSpPr>
          <p:nvPr>
            <p:ph idx="1"/>
          </p:nvPr>
        </p:nvSpPr>
        <p:spPr>
          <a:xfrm>
            <a:off x="611560" y="2132856"/>
            <a:ext cx="7772400" cy="3432175"/>
          </a:xfrm>
        </p:spPr>
        <p:txBody>
          <a:bodyPr/>
          <a:lstStyle/>
          <a:p>
            <a:pPr>
              <a:buNone/>
            </a:pPr>
            <a:r>
              <a:rPr lang="sv-SE" sz="2000" dirty="0" smtClean="0"/>
              <a:t>	We might need to </a:t>
            </a:r>
            <a:r>
              <a:rPr lang="en-US" sz="2000" dirty="0" smtClean="0"/>
              <a:t>adjust this target group for the area: </a:t>
            </a:r>
          </a:p>
          <a:p>
            <a:pPr>
              <a:buNone/>
            </a:pPr>
            <a:r>
              <a:rPr lang="en-US" sz="2000" dirty="0" smtClean="0"/>
              <a:t>	I suggest that it should be </a:t>
            </a:r>
            <a:r>
              <a:rPr lang="en-US" sz="2000" i="1" dirty="0" smtClean="0"/>
              <a:t>for</a:t>
            </a:r>
            <a:r>
              <a:rPr lang="en-US" sz="2000" dirty="0" smtClean="0"/>
              <a:t> everybody, but with a </a:t>
            </a:r>
            <a:r>
              <a:rPr lang="en-US" sz="2000" i="1" dirty="0" smtClean="0"/>
              <a:t>target group </a:t>
            </a:r>
            <a:r>
              <a:rPr lang="en-US" sz="2000" dirty="0" smtClean="0"/>
              <a:t>and sales pitch aiming towards more “green people”</a:t>
            </a:r>
            <a:endParaRPr lang="en-US" sz="2000" dirty="0"/>
          </a:p>
        </p:txBody>
      </p:sp>
      <p:pic>
        <p:nvPicPr>
          <p:cNvPr id="8" name="Picture 3" descr="untitled.bmp"/>
          <p:cNvPicPr>
            <a:picLocks noChangeAspect="1"/>
          </p:cNvPicPr>
          <p:nvPr/>
        </p:nvPicPr>
        <p:blipFill>
          <a:blip r:embed="rId3"/>
          <a:srcRect/>
          <a:stretch>
            <a:fillRect/>
          </a:stretch>
        </p:blipFill>
        <p:spPr bwMode="auto">
          <a:xfrm>
            <a:off x="2071688" y="3214688"/>
            <a:ext cx="3857625" cy="2843212"/>
          </a:xfrm>
          <a:prstGeom prst="rect">
            <a:avLst/>
          </a:prstGeom>
          <a:noFill/>
          <a:ln w="9525">
            <a:noFill/>
            <a:miter lim="800000"/>
            <a:headEnd/>
            <a:tailEnd/>
          </a:ln>
        </p:spPr>
      </p:pic>
      <p:sp>
        <p:nvSpPr>
          <p:cNvPr id="9" name="TextBox 8"/>
          <p:cNvSpPr txBox="1"/>
          <p:nvPr/>
        </p:nvSpPr>
        <p:spPr>
          <a:xfrm>
            <a:off x="2428860" y="4214818"/>
            <a:ext cx="1285884" cy="338554"/>
          </a:xfrm>
          <a:prstGeom prst="rect">
            <a:avLst/>
          </a:prstGeom>
          <a:solidFill>
            <a:schemeClr val="bg1"/>
          </a:solidFill>
        </p:spPr>
        <p:txBody>
          <a:bodyPr wrap="square" rtlCol="0">
            <a:spAutoFit/>
          </a:bodyPr>
          <a:lstStyle/>
          <a:p>
            <a:r>
              <a:rPr lang="nb-NO" b="1" dirty="0" smtClean="0">
                <a:latin typeface="Bradley Hand ITC" pitchFamily="66" charset="0"/>
              </a:rPr>
              <a:t>So </a:t>
            </a:r>
            <a:r>
              <a:rPr lang="nb-NO" b="1" dirty="0" err="1" smtClean="0">
                <a:latin typeface="Bradley Hand ITC" pitchFamily="66" charset="0"/>
              </a:rPr>
              <a:t>easy</a:t>
            </a:r>
            <a:r>
              <a:rPr lang="nb-NO" dirty="0" smtClean="0"/>
              <a:t>?</a:t>
            </a:r>
            <a:endParaRPr lang="en-US" dirty="0"/>
          </a:p>
        </p:txBody>
      </p:sp>
      <p:sp>
        <p:nvSpPr>
          <p:cNvPr id="10" name="TextBox 9"/>
          <p:cNvSpPr txBox="1"/>
          <p:nvPr/>
        </p:nvSpPr>
        <p:spPr>
          <a:xfrm>
            <a:off x="6516216" y="4581128"/>
            <a:ext cx="2232248" cy="338554"/>
          </a:xfrm>
          <a:prstGeom prst="rect">
            <a:avLst/>
          </a:prstGeom>
          <a:noFill/>
        </p:spPr>
        <p:txBody>
          <a:bodyPr wrap="square" rtlCol="0">
            <a:spAutoFit/>
          </a:bodyPr>
          <a:lstStyle/>
          <a:p>
            <a:r>
              <a:rPr lang="sv-SE" dirty="0" smtClean="0"/>
              <a:t>To be continued...</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81" name="Picture 25" descr="bakgrunn_eng_ny.jpg                                            000884C7Macintosh HD                   C076225C:"/>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19476" name="Text Box 20"/>
          <p:cNvSpPr txBox="1">
            <a:spLocks noChangeArrowheads="1"/>
          </p:cNvSpPr>
          <p:nvPr/>
        </p:nvSpPr>
        <p:spPr bwMode="auto">
          <a:xfrm>
            <a:off x="1115616" y="2996952"/>
            <a:ext cx="6820488" cy="2234458"/>
          </a:xfrm>
          <a:prstGeom prst="rect">
            <a:avLst/>
          </a:prstGeom>
          <a:noFill/>
          <a:ln w="9525">
            <a:noFill/>
            <a:miter lim="800000"/>
            <a:headEnd/>
            <a:tailEnd/>
          </a:ln>
          <a:effectLst/>
        </p:spPr>
        <p:txBody>
          <a:bodyPr wrap="square">
            <a:spAutoFit/>
          </a:bodyPr>
          <a:lstStyle/>
          <a:p>
            <a:pPr algn="ctr"/>
            <a:r>
              <a:rPr lang="sv-SE" sz="2400" dirty="0" smtClean="0">
                <a:solidFill>
                  <a:srgbClr val="92D050"/>
                </a:solidFill>
                <a:latin typeface="+mn-lt"/>
              </a:rPr>
              <a:t>Thanks for Your Attention!</a:t>
            </a:r>
          </a:p>
          <a:p>
            <a:pPr algn="ctr"/>
            <a:endParaRPr lang="sv-SE" sz="2400" dirty="0" smtClean="0">
              <a:latin typeface="+mn-lt"/>
            </a:endParaRPr>
          </a:p>
          <a:p>
            <a:pPr algn="ctr"/>
            <a:r>
              <a:rPr lang="sv-SE" sz="2400" dirty="0" smtClean="0">
                <a:latin typeface="+mn-lt"/>
              </a:rPr>
              <a:t>Erica.Lofstrom@ntnu.no</a:t>
            </a:r>
          </a:p>
          <a:p>
            <a:pPr algn="ctr"/>
            <a:r>
              <a:rPr lang="sv-SE" sz="2400" dirty="0" smtClean="0">
                <a:latin typeface="+mn-lt"/>
              </a:rPr>
              <a:t>&amp;</a:t>
            </a:r>
          </a:p>
          <a:p>
            <a:pPr algn="ctr"/>
            <a:r>
              <a:rPr lang="sv-SE" sz="2400" dirty="0" smtClean="0">
                <a:latin typeface="+mn-lt"/>
              </a:rPr>
              <a:t>Judith.Thomsen@sintef.no</a:t>
            </a:r>
          </a:p>
        </p:txBody>
      </p:sp>
      <p:sp>
        <p:nvSpPr>
          <p:cNvPr id="19477" name="Text Box 21"/>
          <p:cNvSpPr txBox="1">
            <a:spLocks noChangeArrowheads="1"/>
          </p:cNvSpPr>
          <p:nvPr/>
        </p:nvSpPr>
        <p:spPr bwMode="auto">
          <a:xfrm>
            <a:off x="6991350" y="6553200"/>
            <a:ext cx="2000250" cy="244475"/>
          </a:xfrm>
          <a:prstGeom prst="rect">
            <a:avLst/>
          </a:prstGeom>
          <a:noFill/>
          <a:ln w="9525">
            <a:noFill/>
            <a:miter lim="800000"/>
            <a:headEnd/>
            <a:tailEnd/>
          </a:ln>
          <a:effectLst/>
        </p:spPr>
        <p:txBody>
          <a:bodyPr wrap="none">
            <a:spAutoFit/>
          </a:bodyPr>
          <a:lstStyle/>
          <a:p>
            <a:pPr algn="r" eaLnBrk="0" hangingPunct="0">
              <a:spcBef>
                <a:spcPct val="0"/>
              </a:spcBef>
              <a:buClrTx/>
              <a:buSzTx/>
              <a:buFontTx/>
              <a:buNone/>
            </a:pPr>
            <a:r>
              <a:rPr lang="nb-NO" sz="1000" b="1" smtClean="0">
                <a:solidFill>
                  <a:srgbClr val="FFFFFF"/>
                </a:solidFill>
                <a:ea typeface="+mn-ea"/>
              </a:rPr>
              <a:t>Name, title of the presentation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714356"/>
            <a:ext cx="7704138" cy="1139825"/>
          </a:xfrm>
        </p:spPr>
        <p:txBody>
          <a:bodyPr/>
          <a:lstStyle/>
          <a:p>
            <a:r>
              <a:rPr lang="nb-NO" sz="2800" dirty="0" smtClean="0">
                <a:solidFill>
                  <a:srgbClr val="92D050"/>
                </a:solidFill>
                <a:latin typeface="Tempus Sans ITC" pitchFamily="82" charset="0"/>
              </a:rPr>
              <a:t>The </a:t>
            </a:r>
            <a:r>
              <a:rPr lang="nb-NO" sz="2800" dirty="0" err="1" smtClean="0">
                <a:solidFill>
                  <a:srgbClr val="92D050"/>
                </a:solidFill>
                <a:latin typeface="Tempus Sans ITC" pitchFamily="82" charset="0"/>
              </a:rPr>
              <a:t>Brøset</a:t>
            </a:r>
            <a:r>
              <a:rPr lang="nb-NO" sz="2800" dirty="0" smtClean="0">
                <a:solidFill>
                  <a:srgbClr val="92D050"/>
                </a:solidFill>
                <a:latin typeface="Tempus Sans ITC" pitchFamily="82" charset="0"/>
              </a:rPr>
              <a:t> case:  </a:t>
            </a:r>
            <a:r>
              <a:rPr lang="nb-NO" sz="2800" dirty="0" err="1" smtClean="0">
                <a:solidFill>
                  <a:srgbClr val="92D050"/>
                </a:solidFill>
                <a:latin typeface="Tempus Sans ITC" pitchFamily="82" charset="0"/>
              </a:rPr>
              <a:t>approximately</a:t>
            </a:r>
            <a:r>
              <a:rPr lang="nb-NO" sz="2800" dirty="0" smtClean="0">
                <a:solidFill>
                  <a:srgbClr val="92D050"/>
                </a:solidFill>
                <a:latin typeface="Tempus Sans ITC" pitchFamily="82" charset="0"/>
              </a:rPr>
              <a:t> 1200 </a:t>
            </a:r>
            <a:r>
              <a:rPr lang="nb-NO" sz="2800" dirty="0" err="1" smtClean="0">
                <a:solidFill>
                  <a:srgbClr val="92D050"/>
                </a:solidFill>
                <a:latin typeface="Tempus Sans ITC" pitchFamily="82" charset="0"/>
              </a:rPr>
              <a:t>households</a:t>
            </a:r>
            <a:r>
              <a:rPr lang="nb-NO" sz="2800" dirty="0" smtClean="0">
                <a:solidFill>
                  <a:srgbClr val="92D050"/>
                </a:solidFill>
                <a:latin typeface="Tempus Sans ITC" pitchFamily="82" charset="0"/>
              </a:rPr>
              <a:t> </a:t>
            </a:r>
            <a:r>
              <a:rPr lang="nb-NO" sz="2800" dirty="0" err="1" smtClean="0">
                <a:solidFill>
                  <a:srgbClr val="92D050"/>
                </a:solidFill>
                <a:latin typeface="Tempus Sans ITC" pitchFamily="82" charset="0"/>
              </a:rPr>
              <a:t>on</a:t>
            </a:r>
            <a:r>
              <a:rPr lang="nb-NO" sz="2800" dirty="0" smtClean="0">
                <a:solidFill>
                  <a:srgbClr val="92D050"/>
                </a:solidFill>
                <a:latin typeface="Tempus Sans ITC" pitchFamily="82" charset="0"/>
              </a:rPr>
              <a:t> 350 da to be </a:t>
            </a:r>
            <a:r>
              <a:rPr lang="nb-NO" sz="2800" dirty="0" err="1" smtClean="0">
                <a:solidFill>
                  <a:srgbClr val="92D050"/>
                </a:solidFill>
                <a:latin typeface="Tempus Sans ITC" pitchFamily="82" charset="0"/>
              </a:rPr>
              <a:t>built</a:t>
            </a:r>
            <a:endParaRPr lang="en-US" sz="2800" dirty="0">
              <a:solidFill>
                <a:srgbClr val="92D050"/>
              </a:solidFill>
              <a:latin typeface="Tempus Sans ITC" pitchFamily="82" charset="0"/>
            </a:endParaRPr>
          </a:p>
        </p:txBody>
      </p:sp>
      <p:sp>
        <p:nvSpPr>
          <p:cNvPr id="3" name="Content Placeholder 2"/>
          <p:cNvSpPr>
            <a:spLocks noGrp="1"/>
          </p:cNvSpPr>
          <p:nvPr>
            <p:ph idx="1"/>
          </p:nvPr>
        </p:nvSpPr>
        <p:spPr>
          <a:xfrm>
            <a:off x="539552" y="2204864"/>
            <a:ext cx="6357982" cy="3929090"/>
          </a:xfrm>
        </p:spPr>
        <p:txBody>
          <a:bodyPr/>
          <a:lstStyle/>
          <a:p>
            <a:r>
              <a:rPr lang="en-GB" sz="2000" dirty="0" smtClean="0"/>
              <a:t>Ongoing research project “</a:t>
            </a:r>
            <a:r>
              <a:rPr lang="en-GB" sz="2000" dirty="0" err="1" smtClean="0"/>
              <a:t>Brøset</a:t>
            </a:r>
            <a:r>
              <a:rPr lang="en-GB" sz="2000" dirty="0" smtClean="0"/>
              <a:t>, towards carbon neutral settlements” in the city of Trondheim, Norway</a:t>
            </a:r>
            <a:endParaRPr lang="en-US" sz="2000" dirty="0" smtClean="0"/>
          </a:p>
          <a:p>
            <a:r>
              <a:rPr lang="nb-NO" sz="2000" dirty="0" smtClean="0"/>
              <a:t>Project </a:t>
            </a:r>
            <a:r>
              <a:rPr lang="nb-NO" sz="2000" dirty="0" err="1" smtClean="0"/>
              <a:t>involves</a:t>
            </a:r>
            <a:r>
              <a:rPr lang="nb-NO" sz="2000" dirty="0" smtClean="0"/>
              <a:t> Trondheim </a:t>
            </a:r>
            <a:r>
              <a:rPr lang="nb-NO" sz="2000" dirty="0" err="1" smtClean="0"/>
              <a:t>Municipality</a:t>
            </a:r>
            <a:r>
              <a:rPr lang="nb-NO" sz="2000" dirty="0" smtClean="0"/>
              <a:t> and </a:t>
            </a:r>
            <a:r>
              <a:rPr lang="nb-NO" sz="2000" dirty="0" err="1" smtClean="0"/>
              <a:t>Researchers</a:t>
            </a:r>
            <a:r>
              <a:rPr lang="nb-NO" sz="2000" dirty="0" smtClean="0"/>
              <a:t> at NTNU and SINTEF</a:t>
            </a:r>
          </a:p>
          <a:p>
            <a:r>
              <a:rPr lang="nb-NO" sz="2000" dirty="0" err="1" smtClean="0"/>
              <a:t>Focus</a:t>
            </a:r>
            <a:r>
              <a:rPr lang="nb-NO" sz="2000" dirty="0" smtClean="0"/>
              <a:t> Group </a:t>
            </a:r>
            <a:r>
              <a:rPr lang="nb-NO" sz="2000" dirty="0" err="1" smtClean="0"/>
              <a:t>Interviews</a:t>
            </a:r>
            <a:r>
              <a:rPr lang="nb-NO" sz="2000" dirty="0" smtClean="0"/>
              <a:t> – as part </a:t>
            </a:r>
            <a:r>
              <a:rPr lang="nb-NO" sz="2000" dirty="0" err="1" smtClean="0"/>
              <a:t>of</a:t>
            </a:r>
            <a:r>
              <a:rPr lang="nb-NO" sz="2000" dirty="0" smtClean="0"/>
              <a:t> </a:t>
            </a:r>
            <a:r>
              <a:rPr lang="nb-NO" sz="2000" dirty="0" err="1" smtClean="0"/>
              <a:t>ambitious</a:t>
            </a:r>
            <a:r>
              <a:rPr lang="nb-NO" sz="2000" dirty="0" smtClean="0"/>
              <a:t> goals for </a:t>
            </a:r>
            <a:r>
              <a:rPr lang="nb-NO" sz="2000" dirty="0" err="1" smtClean="0"/>
              <a:t>user</a:t>
            </a:r>
            <a:r>
              <a:rPr lang="nb-NO" sz="2000" dirty="0" smtClean="0"/>
              <a:t> </a:t>
            </a:r>
            <a:r>
              <a:rPr lang="nb-NO" sz="2000" dirty="0" err="1" smtClean="0"/>
              <a:t>participation</a:t>
            </a:r>
            <a:r>
              <a:rPr lang="nb-NO" sz="2000" dirty="0" smtClean="0"/>
              <a:t> </a:t>
            </a:r>
          </a:p>
          <a:p>
            <a:r>
              <a:rPr lang="nb-NO" sz="2000" dirty="0" smtClean="0"/>
              <a:t>Data from </a:t>
            </a:r>
            <a:r>
              <a:rPr lang="nb-NO" sz="2000" dirty="0" err="1" smtClean="0"/>
              <a:t>Focus</a:t>
            </a:r>
            <a:r>
              <a:rPr lang="nb-NO" sz="2000" dirty="0" smtClean="0"/>
              <a:t> Groups to be used in </a:t>
            </a:r>
            <a:r>
              <a:rPr lang="nb-NO" sz="2000" dirty="0" err="1" smtClean="0"/>
              <a:t>the</a:t>
            </a:r>
            <a:r>
              <a:rPr lang="nb-NO" sz="2000" dirty="0" smtClean="0"/>
              <a:t> Plan- </a:t>
            </a:r>
            <a:r>
              <a:rPr lang="nb-NO" sz="2000" dirty="0" err="1" smtClean="0"/>
              <a:t>process</a:t>
            </a:r>
            <a:endParaRPr lang="nb-NO" sz="2000" dirty="0" smtClean="0"/>
          </a:p>
          <a:p>
            <a:r>
              <a:rPr lang="nb-NO" sz="2000" dirty="0" err="1" smtClean="0"/>
              <a:t>Learning</a:t>
            </a:r>
            <a:r>
              <a:rPr lang="nb-NO" sz="2000" dirty="0" smtClean="0"/>
              <a:t> for </a:t>
            </a:r>
            <a:r>
              <a:rPr lang="nb-NO" sz="2000" dirty="0" err="1" smtClean="0"/>
              <a:t>the</a:t>
            </a:r>
            <a:r>
              <a:rPr lang="nb-NO" sz="2000" dirty="0" smtClean="0"/>
              <a:t> </a:t>
            </a:r>
            <a:r>
              <a:rPr lang="nb-NO" sz="2000" dirty="0" err="1" smtClean="0"/>
              <a:t>future</a:t>
            </a:r>
            <a:endParaRPr lang="nb-NO" sz="2000" dirty="0" smtClean="0"/>
          </a:p>
          <a:p>
            <a:r>
              <a:rPr lang="nb-NO" sz="2000" dirty="0" smtClean="0"/>
              <a:t>And … </a:t>
            </a:r>
            <a:r>
              <a:rPr lang="nb-NO" sz="2000" dirty="0" err="1" smtClean="0"/>
              <a:t>seeing</a:t>
            </a:r>
            <a:r>
              <a:rPr lang="nb-NO" sz="2000" dirty="0" smtClean="0"/>
              <a:t> </a:t>
            </a:r>
            <a:r>
              <a:rPr lang="nb-NO" sz="2000" dirty="0" err="1" smtClean="0"/>
              <a:t>how</a:t>
            </a:r>
            <a:r>
              <a:rPr lang="nb-NO" sz="2000" dirty="0" smtClean="0"/>
              <a:t> far </a:t>
            </a:r>
            <a:r>
              <a:rPr lang="nb-NO" sz="2000" dirty="0" err="1" smtClean="0"/>
              <a:t>we</a:t>
            </a:r>
            <a:r>
              <a:rPr lang="nb-NO" sz="2000" dirty="0" smtClean="0"/>
              <a:t> </a:t>
            </a:r>
            <a:r>
              <a:rPr lang="nb-NO" sz="2000" dirty="0" err="1" smtClean="0"/>
              <a:t>can</a:t>
            </a:r>
            <a:r>
              <a:rPr lang="nb-NO" sz="2000" dirty="0" smtClean="0"/>
              <a:t> </a:t>
            </a:r>
            <a:r>
              <a:rPr lang="nb-NO" sz="2000" dirty="0" err="1" smtClean="0"/>
              <a:t>take</a:t>
            </a:r>
            <a:r>
              <a:rPr lang="nb-NO" sz="2000" dirty="0" smtClean="0"/>
              <a:t> it </a:t>
            </a:r>
            <a:r>
              <a:rPr lang="nb-NO" sz="2000" dirty="0" err="1" smtClean="0">
                <a:solidFill>
                  <a:srgbClr val="92D050"/>
                </a:solidFill>
              </a:rPr>
              <a:t>socio-technically</a:t>
            </a:r>
            <a:r>
              <a:rPr lang="nb-NO" sz="2000" dirty="0" smtClean="0"/>
              <a:t>, </a:t>
            </a:r>
            <a:r>
              <a:rPr lang="nb-NO" sz="2000" dirty="0" err="1" smtClean="0"/>
              <a:t>today</a:t>
            </a:r>
            <a:endParaRPr lang="nb-NO" sz="2000" dirty="0" smtClean="0"/>
          </a:p>
          <a:p>
            <a:pPr>
              <a:buNone/>
            </a:pPr>
            <a:endParaRPr lang="nb-NO" sz="2000" dirty="0" smtClean="0"/>
          </a:p>
          <a:p>
            <a:pPr>
              <a:buNone/>
            </a:pPr>
            <a:endParaRPr lang="nb-NO" sz="2000" dirty="0" smtClean="0"/>
          </a:p>
          <a:p>
            <a:endParaRPr lang="en-US"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z="2400" dirty="0" smtClean="0">
                <a:solidFill>
                  <a:srgbClr val="92D050"/>
                </a:solidFill>
                <a:latin typeface="+mn-lt"/>
              </a:rPr>
              <a:t>The </a:t>
            </a:r>
            <a:r>
              <a:rPr lang="nb-NO" sz="2400" dirty="0" err="1" smtClean="0">
                <a:solidFill>
                  <a:srgbClr val="92D050"/>
                </a:solidFill>
                <a:latin typeface="+mn-lt"/>
              </a:rPr>
              <a:t>Future</a:t>
            </a:r>
            <a:r>
              <a:rPr lang="nb-NO" sz="2400" dirty="0" smtClean="0">
                <a:solidFill>
                  <a:srgbClr val="92D050"/>
                </a:solidFill>
                <a:latin typeface="+mn-lt"/>
              </a:rPr>
              <a:t> </a:t>
            </a:r>
            <a:r>
              <a:rPr lang="nb-NO" sz="2400" dirty="0" err="1" smtClean="0">
                <a:solidFill>
                  <a:srgbClr val="92D050"/>
                </a:solidFill>
                <a:latin typeface="+mn-lt"/>
              </a:rPr>
              <a:t>Carbon</a:t>
            </a:r>
            <a:r>
              <a:rPr lang="nb-NO" sz="2400" dirty="0" smtClean="0">
                <a:solidFill>
                  <a:srgbClr val="92D050"/>
                </a:solidFill>
                <a:latin typeface="+mn-lt"/>
              </a:rPr>
              <a:t> </a:t>
            </a:r>
            <a:r>
              <a:rPr lang="nb-NO" sz="2400" dirty="0" err="1" smtClean="0">
                <a:solidFill>
                  <a:srgbClr val="92D050"/>
                </a:solidFill>
                <a:latin typeface="+mn-lt"/>
              </a:rPr>
              <a:t>Neutral</a:t>
            </a:r>
            <a:r>
              <a:rPr lang="nb-NO" sz="2400" dirty="0" smtClean="0">
                <a:solidFill>
                  <a:srgbClr val="92D050"/>
                </a:solidFill>
                <a:latin typeface="+mn-lt"/>
              </a:rPr>
              <a:t> Settlements </a:t>
            </a:r>
            <a:r>
              <a:rPr lang="nb-NO" sz="2400" dirty="0" err="1" smtClean="0">
                <a:solidFill>
                  <a:srgbClr val="92D050"/>
                </a:solidFill>
                <a:latin typeface="+mn-lt"/>
              </a:rPr>
              <a:t>of</a:t>
            </a:r>
            <a:r>
              <a:rPr lang="nb-NO" sz="2400" dirty="0" smtClean="0">
                <a:solidFill>
                  <a:srgbClr val="92D050"/>
                </a:solidFill>
                <a:latin typeface="+mn-lt"/>
              </a:rPr>
              <a:t> </a:t>
            </a:r>
            <a:r>
              <a:rPr lang="nb-NO" sz="2400" dirty="0" err="1" smtClean="0">
                <a:solidFill>
                  <a:srgbClr val="92D050"/>
                </a:solidFill>
                <a:latin typeface="+mn-lt"/>
              </a:rPr>
              <a:t>Brøset</a:t>
            </a:r>
            <a:r>
              <a:rPr lang="nb-NO" sz="2400" dirty="0" smtClean="0">
                <a:solidFill>
                  <a:srgbClr val="92D050"/>
                </a:solidFill>
                <a:latin typeface="+mn-lt"/>
              </a:rPr>
              <a:t>: </a:t>
            </a:r>
            <a:r>
              <a:rPr lang="nb-NO" sz="2400" dirty="0" err="1" smtClean="0">
                <a:solidFill>
                  <a:srgbClr val="92D050"/>
                </a:solidFill>
                <a:latin typeface="+mn-lt"/>
              </a:rPr>
              <a:t>Why</a:t>
            </a:r>
            <a:r>
              <a:rPr lang="nb-NO" sz="2400" dirty="0" smtClean="0">
                <a:solidFill>
                  <a:srgbClr val="92D050"/>
                </a:solidFill>
                <a:latin typeface="+mn-lt"/>
              </a:rPr>
              <a:t> </a:t>
            </a:r>
            <a:r>
              <a:rPr lang="nb-NO" sz="2400" dirty="0" err="1" smtClean="0">
                <a:solidFill>
                  <a:srgbClr val="92D050"/>
                </a:solidFill>
                <a:latin typeface="+mn-lt"/>
              </a:rPr>
              <a:t>users</a:t>
            </a:r>
            <a:r>
              <a:rPr lang="nb-NO" sz="2400" dirty="0" smtClean="0">
                <a:solidFill>
                  <a:srgbClr val="92D050"/>
                </a:solidFill>
                <a:latin typeface="+mn-lt"/>
              </a:rPr>
              <a:t>?</a:t>
            </a:r>
            <a:endParaRPr lang="en-US" sz="2400" dirty="0">
              <a:solidFill>
                <a:srgbClr val="92D050"/>
              </a:solidFill>
              <a:latin typeface="+mn-lt"/>
            </a:endParaRPr>
          </a:p>
        </p:txBody>
      </p:sp>
      <p:sp>
        <p:nvSpPr>
          <p:cNvPr id="3" name="Content Placeholder 2"/>
          <p:cNvSpPr>
            <a:spLocks noGrp="1"/>
          </p:cNvSpPr>
          <p:nvPr>
            <p:ph idx="1"/>
          </p:nvPr>
        </p:nvSpPr>
        <p:spPr/>
        <p:txBody>
          <a:bodyPr/>
          <a:lstStyle/>
          <a:p>
            <a:r>
              <a:rPr lang="en-GB" sz="2000" dirty="0" smtClean="0"/>
              <a:t>End-users are an important factor in the creation and maintenance of a long-term sustainable resource use </a:t>
            </a:r>
          </a:p>
          <a:p>
            <a:r>
              <a:rPr lang="en-GB" sz="2000" dirty="0" smtClean="0"/>
              <a:t>How and when resources are consumed obviously determines the ability to create long-term sustainable systems </a:t>
            </a:r>
          </a:p>
          <a:p>
            <a:r>
              <a:rPr lang="en-GB" sz="2000" dirty="0" smtClean="0"/>
              <a:t>Users are also ultimately the ones who profit or suffer from the successful or failing transformation of socio-technical systems, which increases their importance as a key component of the system</a:t>
            </a:r>
            <a:endParaRPr lang="en-US" sz="2000" dirty="0"/>
          </a:p>
        </p:txBody>
      </p:sp>
      <p:sp>
        <p:nvSpPr>
          <p:cNvPr id="4" name="Footer Placeholder 3"/>
          <p:cNvSpPr>
            <a:spLocks noGrp="1"/>
          </p:cNvSpPr>
          <p:nvPr>
            <p:ph type="ftr" sz="quarter" idx="11"/>
          </p:nvPr>
        </p:nvSpPr>
        <p:spPr/>
        <p:txBody>
          <a:bodyPr/>
          <a:lstStyle/>
          <a:p>
            <a:pPr>
              <a:defRPr/>
            </a:pPr>
            <a:endParaRPr lang="sv-SE"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620688"/>
            <a:ext cx="8136904" cy="4154984"/>
          </a:xfrm>
          <a:prstGeom prst="rect">
            <a:avLst/>
          </a:prstGeom>
        </p:spPr>
        <p:txBody>
          <a:bodyPr wrap="square">
            <a:spAutoFit/>
          </a:bodyPr>
          <a:lstStyle/>
          <a:p>
            <a:pPr lvl="0">
              <a:spcBef>
                <a:spcPct val="0"/>
              </a:spcBef>
              <a:buClrTx/>
              <a:buSzTx/>
            </a:pPr>
            <a:endParaRPr lang="en-US" baseline="30000" dirty="0" smtClean="0">
              <a:latin typeface="+mn-lt"/>
              <a:ea typeface="Calibri" pitchFamily="34" charset="0"/>
              <a:cs typeface="Times New Roman" pitchFamily="18" charset="0"/>
            </a:endParaRPr>
          </a:p>
          <a:p>
            <a:pPr lvl="0">
              <a:spcBef>
                <a:spcPct val="0"/>
              </a:spcBef>
              <a:buClrTx/>
              <a:buSzTx/>
            </a:pPr>
            <a:endParaRPr lang="en-US" sz="2000" baseline="30000" dirty="0" smtClean="0" bmk="">
              <a:latin typeface="+mn-lt"/>
              <a:ea typeface="Calibri" pitchFamily="34" charset="0"/>
              <a:cs typeface="Times New Roman" pitchFamily="18" charset="0"/>
            </a:endParaRPr>
          </a:p>
          <a:p>
            <a:pPr lvl="0">
              <a:spcBef>
                <a:spcPct val="0"/>
              </a:spcBef>
              <a:buClrTx/>
              <a:buSzTx/>
            </a:pPr>
            <a:r>
              <a:rPr lang="en-US" sz="2000" dirty="0" smtClean="0" bmk="">
                <a:latin typeface="+mn-lt"/>
                <a:ea typeface="Calibri" pitchFamily="34" charset="0"/>
                <a:cs typeface="Times New Roman" pitchFamily="18" charset="0"/>
              </a:rPr>
              <a:t>the Focus Group participants have been chosen to cover relevant groups that are familiar (living in the vicinity of the area) with the area and/or interested in moving in to the area in the future. </a:t>
            </a:r>
          </a:p>
          <a:p>
            <a:pPr lvl="0">
              <a:spcBef>
                <a:spcPct val="0"/>
              </a:spcBef>
              <a:buClrTx/>
              <a:buSzTx/>
            </a:pPr>
            <a:endParaRPr lang="sv-SE" sz="1800" dirty="0" smtClean="0" bmk="">
              <a:latin typeface="+mn-lt"/>
              <a:cs typeface="Times New Roman" pitchFamily="18" charset="0"/>
            </a:endParaRPr>
          </a:p>
          <a:p>
            <a:pPr lvl="0">
              <a:spcBef>
                <a:spcPct val="0"/>
              </a:spcBef>
              <a:buClrTx/>
              <a:buSzTx/>
            </a:pPr>
            <a:r>
              <a:rPr lang="sv-SE" sz="1800" dirty="0" smtClean="0" bmk="">
                <a:latin typeface="+mn-lt"/>
                <a:cs typeface="Times New Roman" pitchFamily="18" charset="0"/>
              </a:rPr>
              <a:t>2 groups of 6-8 persons that met on 3 different occasions</a:t>
            </a:r>
          </a:p>
          <a:p>
            <a:pPr lvl="0">
              <a:spcBef>
                <a:spcPct val="0"/>
              </a:spcBef>
              <a:buClrTx/>
              <a:buSzTx/>
            </a:pPr>
            <a:endParaRPr lang="sv-SE" sz="1800" dirty="0" smtClean="0" bmk="">
              <a:latin typeface="+mn-lt"/>
              <a:cs typeface="Times New Roman" pitchFamily="18" charset="0"/>
            </a:endParaRPr>
          </a:p>
          <a:p>
            <a:pPr lvl="0">
              <a:spcBef>
                <a:spcPct val="0"/>
              </a:spcBef>
              <a:buClrTx/>
              <a:buSzTx/>
            </a:pPr>
            <a:r>
              <a:rPr lang="sv-SE" sz="1800" dirty="0" smtClean="0" bmk="">
                <a:latin typeface="+mn-lt"/>
                <a:cs typeface="Times New Roman" pitchFamily="18" charset="0"/>
              </a:rPr>
              <a:t>And </a:t>
            </a:r>
          </a:p>
          <a:p>
            <a:pPr lvl="0">
              <a:spcBef>
                <a:spcPct val="0"/>
              </a:spcBef>
              <a:buClrTx/>
              <a:buSzTx/>
            </a:pPr>
            <a:endParaRPr lang="sv-SE" sz="1800" dirty="0" smtClean="0" bmk="">
              <a:latin typeface="+mn-lt"/>
              <a:cs typeface="Times New Roman" pitchFamily="18" charset="0"/>
            </a:endParaRPr>
          </a:p>
          <a:p>
            <a:pPr lvl="0">
              <a:spcBef>
                <a:spcPct val="0"/>
              </a:spcBef>
              <a:buClrTx/>
              <a:buSzTx/>
            </a:pPr>
            <a:r>
              <a:rPr lang="sv-SE" sz="1800" dirty="0" smtClean="0" bmk="">
                <a:latin typeface="+mn-lt"/>
                <a:cs typeface="Times New Roman" pitchFamily="18" charset="0"/>
              </a:rPr>
              <a:t>2 groups of 5-7 </a:t>
            </a:r>
            <a:r>
              <a:rPr lang="en-US" sz="1800" dirty="0" smtClean="0" bmk="">
                <a:latin typeface="+mn-lt"/>
                <a:ea typeface="Calibri" pitchFamily="34" charset="0"/>
                <a:cs typeface="Times New Roman" pitchFamily="18" charset="0"/>
              </a:rPr>
              <a:t>young adults (living in the vicinity of the area) on 1 separate occasion each</a:t>
            </a:r>
          </a:p>
          <a:p>
            <a:pPr lvl="0">
              <a:spcBef>
                <a:spcPct val="0"/>
              </a:spcBef>
              <a:buClrTx/>
              <a:buSzTx/>
            </a:pPr>
            <a:endParaRPr lang="en-US" sz="1800" dirty="0" smtClean="0" bmk="">
              <a:latin typeface="+mn-lt"/>
              <a:ea typeface="Calibri" pitchFamily="34" charset="0"/>
              <a:cs typeface="Times New Roman" pitchFamily="18" charset="0"/>
            </a:endParaRPr>
          </a:p>
          <a:p>
            <a:pPr lvl="0">
              <a:spcBef>
                <a:spcPct val="0"/>
              </a:spcBef>
              <a:buClrTx/>
              <a:buSzTx/>
            </a:pPr>
            <a:r>
              <a:rPr lang="en-US" sz="1800" dirty="0" smtClean="0" bmk="">
                <a:latin typeface="+mn-lt"/>
                <a:ea typeface="Calibri" pitchFamily="34" charset="0"/>
                <a:cs typeface="Times New Roman" pitchFamily="18" charset="0"/>
              </a:rPr>
              <a:t>( all </a:t>
            </a:r>
            <a:r>
              <a:rPr lang="en-US" sz="1800" dirty="0" smtClean="0">
                <a:latin typeface="+mn-lt"/>
                <a:ea typeface="Calibri" pitchFamily="34" charset="0"/>
                <a:cs typeface="Times New Roman" pitchFamily="18" charset="0"/>
              </a:rPr>
              <a:t>Focus Group Interviews ca 1 hour 40 </a:t>
            </a:r>
            <a:r>
              <a:rPr lang="en-US" sz="1800" dirty="0" err="1" smtClean="0">
                <a:latin typeface="+mn-lt"/>
                <a:ea typeface="Calibri" pitchFamily="34" charset="0"/>
                <a:cs typeface="Times New Roman" pitchFamily="18" charset="0"/>
              </a:rPr>
              <a:t>mins</a:t>
            </a:r>
            <a:r>
              <a:rPr lang="en-US" sz="1800" dirty="0" smtClean="0">
                <a:latin typeface="+mn-lt"/>
                <a:ea typeface="Calibri" pitchFamily="34" charset="0"/>
                <a:cs typeface="Times New Roman" pitchFamily="18" charset="0"/>
              </a:rPr>
              <a:t>)</a:t>
            </a:r>
          </a:p>
          <a:p>
            <a:pPr lvl="0">
              <a:spcBef>
                <a:spcPct val="0"/>
              </a:spcBef>
              <a:buClrTx/>
              <a:buSzTx/>
            </a:pPr>
            <a:endParaRPr lang="sv-SE" sz="1800" dirty="0" smtClean="0">
              <a:latin typeface="+mn-lt"/>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1700808"/>
            <a:ext cx="7344816" cy="3256276"/>
          </a:xfrm>
          <a:prstGeom prst="rect">
            <a:avLst/>
          </a:prstGeom>
          <a:noFill/>
        </p:spPr>
        <p:txBody>
          <a:bodyPr wrap="square" rtlCol="0">
            <a:spAutoFit/>
          </a:bodyPr>
          <a:lstStyle/>
          <a:p>
            <a:pPr lvl="1" algn="ctr"/>
            <a:r>
              <a:rPr lang="en-GB" sz="2000" dirty="0" smtClean="0"/>
              <a:t>If users are not actively participating in the technology developed, they might even “sabotage” the technological system, installing separate technologies (ventilation, heating etc.) competing with the system, or try to “manipulate the system” into giving them what they want… </a:t>
            </a:r>
          </a:p>
          <a:p>
            <a:pPr algn="ctr">
              <a:buFont typeface="Arial" pitchFamily="34" charset="0"/>
              <a:buChar char="•"/>
            </a:pPr>
            <a:endParaRPr lang="en-GB" sz="2000" dirty="0" smtClean="0"/>
          </a:p>
          <a:p>
            <a:pPr algn="ctr">
              <a:buFont typeface="Arial" pitchFamily="34" charset="0"/>
              <a:buChar char="•"/>
            </a:pPr>
            <a:r>
              <a:rPr lang="en-GB" sz="2000" dirty="0" smtClean="0"/>
              <a:t>- </a:t>
            </a:r>
            <a:r>
              <a:rPr lang="en-GB" sz="2000" i="1" dirty="0" smtClean="0"/>
              <a:t>even if they are positive to the system!</a:t>
            </a:r>
            <a:endParaRPr lang="en-US" sz="2000" i="1" dirty="0" smtClean="0"/>
          </a:p>
          <a:p>
            <a:endParaRPr lang="en-US" dirty="0" smtClean="0"/>
          </a:p>
          <a:p>
            <a:endParaRPr lang="en-US" dirty="0" smtClean="0"/>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een-People.jpg"/>
          <p:cNvPicPr>
            <a:picLocks noChangeAspect="1"/>
          </p:cNvPicPr>
          <p:nvPr/>
        </p:nvPicPr>
        <p:blipFill>
          <a:blip r:embed="rId3"/>
          <a:stretch>
            <a:fillRect/>
          </a:stretch>
        </p:blipFill>
        <p:spPr>
          <a:xfrm>
            <a:off x="1835696" y="1340768"/>
            <a:ext cx="4824536" cy="3044510"/>
          </a:xfrm>
          <a:prstGeom prst="rect">
            <a:avLst/>
          </a:prstGeom>
        </p:spPr>
      </p:pic>
      <p:sp>
        <p:nvSpPr>
          <p:cNvPr id="2" name="Title 1"/>
          <p:cNvSpPr>
            <a:spLocks noGrp="1"/>
          </p:cNvSpPr>
          <p:nvPr>
            <p:ph type="title"/>
          </p:nvPr>
        </p:nvSpPr>
        <p:spPr>
          <a:xfrm>
            <a:off x="539552" y="404664"/>
            <a:ext cx="7704856" cy="1440160"/>
          </a:xfrm>
        </p:spPr>
        <p:txBody>
          <a:bodyPr/>
          <a:lstStyle/>
          <a:p>
            <a:r>
              <a:rPr lang="nb-NO" sz="2000" dirty="0" err="1" smtClean="0">
                <a:solidFill>
                  <a:schemeClr val="tx1"/>
                </a:solidFill>
                <a:latin typeface="+mn-lt"/>
              </a:rPr>
              <a:t>Carbon</a:t>
            </a:r>
            <a:r>
              <a:rPr lang="nb-NO" sz="2000" dirty="0" smtClean="0">
                <a:solidFill>
                  <a:schemeClr val="tx1"/>
                </a:solidFill>
                <a:latin typeface="+mn-lt"/>
              </a:rPr>
              <a:t> </a:t>
            </a:r>
            <a:r>
              <a:rPr lang="nb-NO" sz="2000" dirty="0" err="1" smtClean="0">
                <a:solidFill>
                  <a:schemeClr val="tx1"/>
                </a:solidFill>
                <a:latin typeface="+mn-lt"/>
              </a:rPr>
              <a:t>Neutrality</a:t>
            </a:r>
            <a:r>
              <a:rPr lang="nb-NO" sz="2000" dirty="0" smtClean="0">
                <a:solidFill>
                  <a:schemeClr val="tx1"/>
                </a:solidFill>
                <a:latin typeface="+mn-lt"/>
              </a:rPr>
              <a:t> &amp; New </a:t>
            </a:r>
            <a:r>
              <a:rPr lang="nb-NO" sz="2000" dirty="0" err="1" smtClean="0">
                <a:solidFill>
                  <a:schemeClr val="tx1"/>
                </a:solidFill>
                <a:latin typeface="+mn-lt"/>
              </a:rPr>
              <a:t>Ways</a:t>
            </a:r>
            <a:r>
              <a:rPr lang="nb-NO" sz="2000" dirty="0" smtClean="0">
                <a:solidFill>
                  <a:schemeClr val="tx1"/>
                </a:solidFill>
                <a:latin typeface="+mn-lt"/>
              </a:rPr>
              <a:t> </a:t>
            </a:r>
            <a:r>
              <a:rPr lang="nb-NO" sz="2000" dirty="0" err="1" smtClean="0">
                <a:solidFill>
                  <a:schemeClr val="tx1"/>
                </a:solidFill>
                <a:latin typeface="+mn-lt"/>
              </a:rPr>
              <a:t>of</a:t>
            </a:r>
            <a:r>
              <a:rPr lang="nb-NO" sz="2000" dirty="0" smtClean="0">
                <a:solidFill>
                  <a:schemeClr val="tx1"/>
                </a:solidFill>
                <a:latin typeface="+mn-lt"/>
              </a:rPr>
              <a:t> Living </a:t>
            </a:r>
            <a:r>
              <a:rPr lang="nb-NO" sz="2000" dirty="0" err="1" smtClean="0">
                <a:solidFill>
                  <a:schemeClr val="tx1"/>
                </a:solidFill>
                <a:latin typeface="+mn-lt"/>
              </a:rPr>
              <a:t>cannot</a:t>
            </a:r>
            <a:r>
              <a:rPr lang="nb-NO" sz="2000" dirty="0" smtClean="0">
                <a:solidFill>
                  <a:schemeClr val="tx1"/>
                </a:solidFill>
                <a:latin typeface="+mn-lt"/>
              </a:rPr>
              <a:t> be </a:t>
            </a:r>
            <a:r>
              <a:rPr lang="nb-NO" sz="2000" dirty="0" err="1" smtClean="0">
                <a:solidFill>
                  <a:schemeClr val="tx1"/>
                </a:solidFill>
                <a:latin typeface="+mn-lt"/>
              </a:rPr>
              <a:t>only</a:t>
            </a:r>
            <a:r>
              <a:rPr lang="nb-NO" sz="2000" dirty="0" smtClean="0">
                <a:solidFill>
                  <a:schemeClr val="tx1"/>
                </a:solidFill>
                <a:latin typeface="+mn-lt"/>
              </a:rPr>
              <a:t> for a  </a:t>
            </a:r>
            <a:br>
              <a:rPr lang="nb-NO" sz="2000" dirty="0" smtClean="0">
                <a:solidFill>
                  <a:schemeClr val="tx1"/>
                </a:solidFill>
                <a:latin typeface="+mn-lt"/>
              </a:rPr>
            </a:br>
            <a:r>
              <a:rPr lang="nb-NO" sz="2000" dirty="0" err="1" smtClean="0">
                <a:latin typeface="+mn-lt"/>
              </a:rPr>
              <a:t>chosen</a:t>
            </a:r>
            <a:r>
              <a:rPr lang="nb-NO" sz="2000" dirty="0" smtClean="0">
                <a:latin typeface="+mn-lt"/>
              </a:rPr>
              <a:t> </a:t>
            </a:r>
            <a:r>
              <a:rPr lang="nb-NO" sz="2000" dirty="0" err="1" smtClean="0">
                <a:latin typeface="+mn-lt"/>
              </a:rPr>
              <a:t>few</a:t>
            </a:r>
            <a:r>
              <a:rPr lang="nb-NO" sz="2000" dirty="0" smtClean="0">
                <a:latin typeface="+mn-lt"/>
              </a:rPr>
              <a:t>… </a:t>
            </a:r>
            <a:r>
              <a:rPr lang="nb-NO" sz="2000" dirty="0" err="1" smtClean="0">
                <a:latin typeface="+mn-lt"/>
              </a:rPr>
              <a:t>But</a:t>
            </a:r>
            <a:r>
              <a:rPr lang="nb-NO" sz="2000" dirty="0" smtClean="0">
                <a:latin typeface="+mn-lt"/>
              </a:rPr>
              <a:t> for all!</a:t>
            </a:r>
            <a:r>
              <a:rPr lang="nb-NO" sz="2000" dirty="0" smtClean="0"/>
              <a:t/>
            </a:r>
            <a:br>
              <a:rPr lang="nb-NO" sz="2000" dirty="0" smtClean="0"/>
            </a:br>
            <a:r>
              <a:rPr lang="nb-NO" sz="2000" dirty="0" smtClean="0"/>
              <a:t/>
            </a:r>
            <a:br>
              <a:rPr lang="nb-NO" sz="2000" dirty="0" smtClean="0"/>
            </a:br>
            <a:endParaRPr lang="en-US" sz="2000" dirty="0"/>
          </a:p>
        </p:txBody>
      </p:sp>
      <p:sp>
        <p:nvSpPr>
          <p:cNvPr id="7" name="Content Placeholder 6"/>
          <p:cNvSpPr>
            <a:spLocks noGrp="1"/>
          </p:cNvSpPr>
          <p:nvPr>
            <p:ph idx="1"/>
          </p:nvPr>
        </p:nvSpPr>
        <p:spPr>
          <a:xfrm>
            <a:off x="323528" y="4221088"/>
            <a:ext cx="7344816" cy="2160240"/>
          </a:xfrm>
        </p:spPr>
        <p:txBody>
          <a:bodyPr/>
          <a:lstStyle/>
          <a:p>
            <a:pPr>
              <a:buNone/>
            </a:pPr>
            <a:r>
              <a:rPr lang="nb-NO" dirty="0" smtClean="0"/>
              <a:t>	</a:t>
            </a:r>
            <a:endParaRPr lang="nb-NO" b="1" dirty="0" smtClean="0">
              <a:latin typeface="Tempus Sans ITC" pitchFamily="82" charset="0"/>
            </a:endParaRPr>
          </a:p>
          <a:p>
            <a:pPr>
              <a:buNone/>
            </a:pPr>
            <a:r>
              <a:rPr lang="en-US" b="1" dirty="0" smtClean="0">
                <a:latin typeface="Tempus Sans ITC" pitchFamily="82" charset="0"/>
              </a:rPr>
              <a:t> 	</a:t>
            </a:r>
            <a:r>
              <a:rPr lang="en-US" sz="2000" dirty="0" smtClean="0"/>
              <a:t>In building eco-villages for environmentally engaged people, so called green people, this is not as much of a challenge since the users are already involved and interested in the project of greening their lives as well as their built environment. </a:t>
            </a:r>
            <a:endParaRPr lang="nb-NO" sz="2000" dirty="0" smtClean="0"/>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484784"/>
            <a:ext cx="6978228" cy="2088232"/>
          </a:xfrm>
        </p:spPr>
        <p:txBody>
          <a:bodyPr/>
          <a:lstStyle/>
          <a:p>
            <a:pPr algn="ctr"/>
            <a:r>
              <a:rPr lang="nb-NO" sz="2800" dirty="0" err="1" smtClean="0">
                <a:solidFill>
                  <a:srgbClr val="92D050"/>
                </a:solidFill>
              </a:rPr>
              <a:t>But</a:t>
            </a:r>
            <a:r>
              <a:rPr lang="nb-NO" sz="2800" dirty="0" smtClean="0">
                <a:solidFill>
                  <a:srgbClr val="92D050"/>
                </a:solidFill>
              </a:rPr>
              <a:t>… </a:t>
            </a:r>
            <a:r>
              <a:rPr lang="nb-NO" sz="2800" dirty="0" err="1" smtClean="0">
                <a:solidFill>
                  <a:srgbClr val="92D050"/>
                </a:solidFill>
              </a:rPr>
              <a:t>Brøset</a:t>
            </a:r>
            <a:r>
              <a:rPr lang="nb-NO" sz="2800" dirty="0" smtClean="0">
                <a:solidFill>
                  <a:srgbClr val="92D050"/>
                </a:solidFill>
              </a:rPr>
              <a:t>  </a:t>
            </a:r>
            <a:r>
              <a:rPr lang="nb-NO" sz="2800" dirty="0" smtClean="0">
                <a:solidFill>
                  <a:schemeClr val="tx1"/>
                </a:solidFill>
              </a:rPr>
              <a:t>is to be </a:t>
            </a:r>
            <a:r>
              <a:rPr lang="nb-NO" sz="2800" dirty="0" err="1" smtClean="0">
                <a:solidFill>
                  <a:schemeClr val="tx1"/>
                </a:solidFill>
              </a:rPr>
              <a:t>built</a:t>
            </a:r>
            <a:r>
              <a:rPr lang="nb-NO" sz="2800" dirty="0" smtClean="0">
                <a:solidFill>
                  <a:schemeClr val="tx1"/>
                </a:solidFill>
              </a:rPr>
              <a:t> for ”</a:t>
            </a:r>
            <a:r>
              <a:rPr lang="nb-NO" sz="2800" dirty="0" err="1" smtClean="0">
                <a:solidFill>
                  <a:schemeClr val="tx1"/>
                </a:solidFill>
              </a:rPr>
              <a:t>everybody</a:t>
            </a:r>
            <a:r>
              <a:rPr lang="nb-NO" sz="2800" dirty="0" smtClean="0">
                <a:solidFill>
                  <a:schemeClr val="tx1"/>
                </a:solidFill>
              </a:rPr>
              <a:t>”</a:t>
            </a:r>
            <a:br>
              <a:rPr lang="nb-NO" sz="2800" dirty="0" smtClean="0">
                <a:solidFill>
                  <a:schemeClr val="tx1"/>
                </a:solidFill>
              </a:rPr>
            </a:br>
            <a:r>
              <a:rPr lang="nb-NO" sz="2800" dirty="0" smtClean="0">
                <a:solidFill>
                  <a:schemeClr val="tx1"/>
                </a:solidFill>
              </a:rPr>
              <a:t/>
            </a:r>
            <a:br>
              <a:rPr lang="nb-NO" sz="2800" dirty="0" smtClean="0">
                <a:solidFill>
                  <a:schemeClr val="tx1"/>
                </a:solidFill>
              </a:rPr>
            </a:br>
            <a:r>
              <a:rPr lang="nb-NO" sz="1800" dirty="0" smtClean="0">
                <a:solidFill>
                  <a:schemeClr val="tx1"/>
                </a:solidFill>
              </a:rPr>
              <a:t> </a:t>
            </a:r>
            <a:r>
              <a:rPr lang="nb-NO" sz="1800" dirty="0" err="1" smtClean="0">
                <a:solidFill>
                  <a:schemeClr val="tx1"/>
                </a:solidFill>
              </a:rPr>
              <a:t>young</a:t>
            </a:r>
            <a:r>
              <a:rPr lang="nb-NO" sz="1800" dirty="0" smtClean="0">
                <a:solidFill>
                  <a:schemeClr val="tx1"/>
                </a:solidFill>
              </a:rPr>
              <a:t> </a:t>
            </a:r>
            <a:r>
              <a:rPr lang="nb-NO" sz="1800" dirty="0" err="1" smtClean="0">
                <a:solidFill>
                  <a:schemeClr val="tx1"/>
                </a:solidFill>
              </a:rPr>
              <a:t>people</a:t>
            </a:r>
            <a:r>
              <a:rPr lang="nb-NO" sz="1800" dirty="0" smtClean="0">
                <a:solidFill>
                  <a:schemeClr val="tx1"/>
                </a:solidFill>
              </a:rPr>
              <a:t>, old </a:t>
            </a:r>
            <a:r>
              <a:rPr lang="nb-NO" sz="1800" dirty="0" err="1" smtClean="0">
                <a:solidFill>
                  <a:schemeClr val="tx1"/>
                </a:solidFill>
              </a:rPr>
              <a:t>people</a:t>
            </a:r>
            <a:r>
              <a:rPr lang="nb-NO" sz="1800" dirty="0" smtClean="0">
                <a:solidFill>
                  <a:schemeClr val="tx1"/>
                </a:solidFill>
              </a:rPr>
              <a:t>, students, families </a:t>
            </a:r>
            <a:r>
              <a:rPr lang="nb-NO" sz="1800" dirty="0" err="1" smtClean="0">
                <a:solidFill>
                  <a:schemeClr val="tx1"/>
                </a:solidFill>
              </a:rPr>
              <a:t>with</a:t>
            </a:r>
            <a:r>
              <a:rPr lang="nb-NO" sz="1800" dirty="0" smtClean="0">
                <a:solidFill>
                  <a:schemeClr val="tx1"/>
                </a:solidFill>
              </a:rPr>
              <a:t> </a:t>
            </a:r>
            <a:r>
              <a:rPr lang="nb-NO" sz="1800" dirty="0" err="1" smtClean="0">
                <a:solidFill>
                  <a:schemeClr val="tx1"/>
                </a:solidFill>
              </a:rPr>
              <a:t>children</a:t>
            </a:r>
            <a:r>
              <a:rPr lang="nb-NO" sz="1800" dirty="0" smtClean="0">
                <a:solidFill>
                  <a:schemeClr val="tx1"/>
                </a:solidFill>
              </a:rPr>
              <a:t> etc. </a:t>
            </a:r>
            <a:r>
              <a:rPr lang="nb-NO" sz="2800" dirty="0" smtClean="0">
                <a:solidFill>
                  <a:schemeClr val="tx1"/>
                </a:solidFill>
              </a:rPr>
              <a:t/>
            </a:r>
            <a:br>
              <a:rPr lang="nb-NO" sz="2800" dirty="0" smtClean="0">
                <a:solidFill>
                  <a:schemeClr val="tx1"/>
                </a:solidFill>
              </a:rPr>
            </a:br>
            <a:r>
              <a:rPr lang="nb-NO" sz="2800" dirty="0" smtClean="0">
                <a:solidFill>
                  <a:schemeClr val="tx1"/>
                </a:solidFill>
              </a:rPr>
              <a:t/>
            </a:r>
            <a:br>
              <a:rPr lang="nb-NO" sz="2800" dirty="0" smtClean="0">
                <a:solidFill>
                  <a:schemeClr val="tx1"/>
                </a:solidFill>
              </a:rPr>
            </a:br>
            <a:r>
              <a:rPr lang="nb-NO" sz="2800" dirty="0" smtClean="0">
                <a:solidFill>
                  <a:schemeClr val="tx1"/>
                </a:solidFill>
              </a:rPr>
              <a:t>And it is to be </a:t>
            </a:r>
            <a:r>
              <a:rPr lang="nb-NO" sz="2800" dirty="0" err="1" smtClean="0">
                <a:solidFill>
                  <a:schemeClr val="tx1"/>
                </a:solidFill>
              </a:rPr>
              <a:t>car-free</a:t>
            </a:r>
            <a:r>
              <a:rPr lang="nb-NO" sz="2800" dirty="0" smtClean="0">
                <a:solidFill>
                  <a:schemeClr val="tx1"/>
                </a:solidFill>
              </a:rPr>
              <a:t> or </a:t>
            </a:r>
            <a:r>
              <a:rPr lang="nb-NO" sz="2800" dirty="0" err="1" smtClean="0">
                <a:solidFill>
                  <a:schemeClr val="tx1"/>
                </a:solidFill>
              </a:rPr>
              <a:t>nearly</a:t>
            </a:r>
            <a:r>
              <a:rPr lang="nb-NO" sz="2800" dirty="0" smtClean="0">
                <a:solidFill>
                  <a:schemeClr val="tx1"/>
                </a:solidFill>
              </a:rPr>
              <a:t> </a:t>
            </a:r>
            <a:r>
              <a:rPr lang="nb-NO" sz="2800" dirty="0" err="1" smtClean="0">
                <a:solidFill>
                  <a:schemeClr val="tx1"/>
                </a:solidFill>
              </a:rPr>
              <a:t>car-free</a:t>
            </a:r>
            <a:r>
              <a:rPr lang="nb-NO" sz="2800" dirty="0" smtClean="0">
                <a:solidFill>
                  <a:schemeClr val="tx1"/>
                </a:solidFill>
              </a:rPr>
              <a:t>…</a:t>
            </a:r>
            <a:br>
              <a:rPr lang="nb-NO" sz="2800" dirty="0" smtClean="0">
                <a:solidFill>
                  <a:schemeClr val="tx1"/>
                </a:solidFill>
              </a:rPr>
            </a:br>
            <a:r>
              <a:rPr lang="nb-NO" sz="2800" dirty="0" smtClean="0">
                <a:solidFill>
                  <a:schemeClr val="tx1"/>
                </a:solidFill>
              </a:rPr>
              <a:t/>
            </a:r>
            <a:br>
              <a:rPr lang="nb-NO" sz="2800" dirty="0" smtClean="0">
                <a:solidFill>
                  <a:schemeClr val="tx1"/>
                </a:solidFill>
              </a:rPr>
            </a:br>
            <a:endParaRPr lang="en-US" dirty="0">
              <a:solidFill>
                <a:schemeClr val="tx1"/>
              </a:solidFill>
            </a:endParaRPr>
          </a:p>
        </p:txBody>
      </p:sp>
      <p:sp>
        <p:nvSpPr>
          <p:cNvPr id="3" name="Content Placeholder 2"/>
          <p:cNvSpPr>
            <a:spLocks noGrp="1"/>
          </p:cNvSpPr>
          <p:nvPr>
            <p:ph idx="1"/>
          </p:nvPr>
        </p:nvSpPr>
        <p:spPr>
          <a:xfrm>
            <a:off x="683568" y="3140968"/>
            <a:ext cx="7772400" cy="3432175"/>
          </a:xfrm>
        </p:spPr>
        <p:txBody>
          <a:bodyPr/>
          <a:lstStyle/>
          <a:p>
            <a:endParaRPr lang="nb-NO" sz="2000" dirty="0" smtClean="0"/>
          </a:p>
          <a:p>
            <a:endParaRPr lang="en-US" dirty="0"/>
          </a:p>
        </p:txBody>
      </p:sp>
      <p:pic>
        <p:nvPicPr>
          <p:cNvPr id="6" name="Picture 5" descr="man_in_small_car.jpg"/>
          <p:cNvPicPr>
            <a:picLocks noChangeAspect="1"/>
          </p:cNvPicPr>
          <p:nvPr/>
        </p:nvPicPr>
        <p:blipFill>
          <a:blip r:embed="rId3"/>
          <a:stretch>
            <a:fillRect/>
          </a:stretch>
        </p:blipFill>
        <p:spPr>
          <a:xfrm>
            <a:off x="2411760" y="3356992"/>
            <a:ext cx="3715421" cy="2571768"/>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7772400" cy="1143000"/>
          </a:xfrm>
        </p:spPr>
        <p:txBody>
          <a:bodyPr/>
          <a:lstStyle/>
          <a:p>
            <a:r>
              <a:rPr lang="sv-SE" sz="3600" dirty="0" smtClean="0">
                <a:solidFill>
                  <a:srgbClr val="92D050"/>
                </a:solidFill>
              </a:rPr>
              <a:t>Main Challenges for the carbon-neutral settlement of </a:t>
            </a:r>
            <a:r>
              <a:rPr lang="nb-NO" sz="3600" dirty="0" err="1" smtClean="0">
                <a:solidFill>
                  <a:srgbClr val="92D050"/>
                </a:solidFill>
              </a:rPr>
              <a:t>Brøset</a:t>
            </a:r>
            <a:r>
              <a:rPr lang="nb-NO" sz="3600" dirty="0" smtClean="0">
                <a:solidFill>
                  <a:srgbClr val="92D050"/>
                </a:solidFill>
              </a:rPr>
              <a:t>:</a:t>
            </a:r>
            <a:endParaRPr lang="en-US" sz="3600" dirty="0">
              <a:solidFill>
                <a:srgbClr val="92D050"/>
              </a:solidFill>
            </a:endParaRPr>
          </a:p>
        </p:txBody>
      </p:sp>
      <p:sp>
        <p:nvSpPr>
          <p:cNvPr id="4" name="TextBox 3"/>
          <p:cNvSpPr txBox="1"/>
          <p:nvPr/>
        </p:nvSpPr>
        <p:spPr>
          <a:xfrm>
            <a:off x="785786" y="1785926"/>
            <a:ext cx="7358114" cy="4376583"/>
          </a:xfrm>
          <a:prstGeom prst="rect">
            <a:avLst/>
          </a:prstGeom>
          <a:noFill/>
        </p:spPr>
        <p:txBody>
          <a:bodyPr wrap="square" rtlCol="0">
            <a:spAutoFit/>
          </a:bodyPr>
          <a:lstStyle/>
          <a:p>
            <a:pPr lvl="0">
              <a:buFont typeface="Arial" pitchFamily="34" charset="0"/>
              <a:buChar char="•"/>
            </a:pPr>
            <a:r>
              <a:rPr lang="en-US" sz="2400" dirty="0" smtClean="0">
                <a:latin typeface="+mj-lt"/>
              </a:rPr>
              <a:t>Creating a well functioning </a:t>
            </a:r>
            <a:r>
              <a:rPr lang="en-US" sz="2400" dirty="0" smtClean="0">
                <a:solidFill>
                  <a:srgbClr val="FF0000"/>
                </a:solidFill>
                <a:latin typeface="+mj-lt"/>
              </a:rPr>
              <a:t>car-free</a:t>
            </a:r>
            <a:r>
              <a:rPr lang="en-US" sz="2400" dirty="0" smtClean="0">
                <a:latin typeface="+mj-lt"/>
              </a:rPr>
              <a:t> neighborhood</a:t>
            </a:r>
          </a:p>
          <a:p>
            <a:pPr lvl="0"/>
            <a:endParaRPr lang="en-US" sz="2400" dirty="0" smtClean="0">
              <a:latin typeface="+mj-lt"/>
            </a:endParaRPr>
          </a:p>
          <a:p>
            <a:pPr lvl="0">
              <a:buFont typeface="Arial" pitchFamily="34" charset="0"/>
              <a:buChar char="•"/>
            </a:pPr>
            <a:r>
              <a:rPr lang="en-US" sz="2400" dirty="0" smtClean="0">
                <a:latin typeface="+mj-lt"/>
              </a:rPr>
              <a:t>Building a comparably </a:t>
            </a:r>
            <a:r>
              <a:rPr lang="en-US" sz="2400" dirty="0" smtClean="0">
                <a:solidFill>
                  <a:srgbClr val="FF0000"/>
                </a:solidFill>
                <a:latin typeface="+mj-lt"/>
              </a:rPr>
              <a:t>dense</a:t>
            </a:r>
            <a:r>
              <a:rPr lang="en-US" sz="2400" dirty="0" smtClean="0">
                <a:latin typeface="+mj-lt"/>
              </a:rPr>
              <a:t> residential area that will work for people in Norway (in the Trondheim area). </a:t>
            </a:r>
          </a:p>
          <a:p>
            <a:pPr lvl="0"/>
            <a:endParaRPr lang="en-US" sz="2400" dirty="0" smtClean="0">
              <a:latin typeface="+mj-lt"/>
            </a:endParaRPr>
          </a:p>
          <a:p>
            <a:pPr lvl="0">
              <a:buFont typeface="Arial" pitchFamily="34" charset="0"/>
              <a:buChar char="•"/>
            </a:pPr>
            <a:r>
              <a:rPr lang="en-US" sz="2400" dirty="0" smtClean="0">
                <a:latin typeface="+mj-lt"/>
              </a:rPr>
              <a:t>Making the technology and residents compatible. (Creating technology that works for users and motivating and instructing the users to live in accordance with the technologies in use).</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mpact.jpg"/>
          <p:cNvPicPr>
            <a:picLocks noChangeAspect="1"/>
          </p:cNvPicPr>
          <p:nvPr/>
        </p:nvPicPr>
        <p:blipFill>
          <a:blip r:embed="rId3"/>
          <a:stretch>
            <a:fillRect/>
          </a:stretch>
        </p:blipFill>
        <p:spPr>
          <a:xfrm>
            <a:off x="1259632" y="2204864"/>
            <a:ext cx="3024336" cy="4022516"/>
          </a:xfrm>
          <a:prstGeom prst="rect">
            <a:avLst/>
          </a:prstGeom>
        </p:spPr>
      </p:pic>
      <p:sp>
        <p:nvSpPr>
          <p:cNvPr id="2" name="Title 1"/>
          <p:cNvSpPr>
            <a:spLocks noGrp="1"/>
          </p:cNvSpPr>
          <p:nvPr>
            <p:ph type="title"/>
          </p:nvPr>
        </p:nvSpPr>
        <p:spPr>
          <a:xfrm>
            <a:off x="395536" y="260648"/>
            <a:ext cx="6840760" cy="1728192"/>
          </a:xfrm>
        </p:spPr>
        <p:txBody>
          <a:bodyPr/>
          <a:lstStyle/>
          <a:p>
            <a:r>
              <a:rPr lang="sv-SE" sz="2800" dirty="0" smtClean="0">
                <a:solidFill>
                  <a:schemeClr val="tx1"/>
                </a:solidFill>
              </a:rPr>
              <a:t>Background: </a:t>
            </a:r>
            <a:br>
              <a:rPr lang="sv-SE" sz="2800" dirty="0" smtClean="0">
                <a:solidFill>
                  <a:schemeClr val="tx1"/>
                </a:solidFill>
              </a:rPr>
            </a:br>
            <a:r>
              <a:rPr lang="sv-SE" sz="2800" dirty="0" smtClean="0">
                <a:solidFill>
                  <a:schemeClr val="tx1"/>
                </a:solidFill>
              </a:rPr>
              <a:t>Norwegians are used to private cars and Big Apartments – What is Normal?</a:t>
            </a:r>
            <a:endParaRPr lang="en-US" sz="2800" dirty="0">
              <a:solidFill>
                <a:schemeClr val="tx1"/>
              </a:solidFill>
            </a:endParaRPr>
          </a:p>
        </p:txBody>
      </p:sp>
      <p:sp>
        <p:nvSpPr>
          <p:cNvPr id="6" name="TextBox 5"/>
          <p:cNvSpPr txBox="1"/>
          <p:nvPr/>
        </p:nvSpPr>
        <p:spPr>
          <a:xfrm>
            <a:off x="4860032" y="2780928"/>
            <a:ext cx="3096344" cy="1175706"/>
          </a:xfrm>
          <a:prstGeom prst="rect">
            <a:avLst/>
          </a:prstGeom>
          <a:noFill/>
        </p:spPr>
        <p:txBody>
          <a:bodyPr wrap="square" rtlCol="0">
            <a:spAutoFit/>
          </a:bodyPr>
          <a:lstStyle/>
          <a:p>
            <a:pPr algn="ctr"/>
            <a:r>
              <a:rPr lang="sv-SE" dirty="0" smtClean="0"/>
              <a:t>”Compact living?</a:t>
            </a:r>
          </a:p>
          <a:p>
            <a:pPr algn="ctr"/>
            <a:endParaRPr lang="sv-SE" dirty="0" smtClean="0"/>
          </a:p>
          <a:p>
            <a:pPr algn="ctr"/>
            <a:r>
              <a:rPr lang="sv-SE" dirty="0" smtClean="0"/>
              <a:t>The planned project is considered ”densely populated”</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om_liggende">
  <a:themeElements>
    <a:clrScheme name="tom_liggend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om_liggen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n-NO" sz="3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n-NO" sz="3600" b="0" i="0" u="none" strike="noStrike" cap="none" normalizeH="0" baseline="0" smtClean="0">
            <a:ln>
              <a:noFill/>
            </a:ln>
            <a:solidFill>
              <a:schemeClr val="tx1"/>
            </a:solidFill>
            <a:effectLst/>
            <a:latin typeface="Arial" charset="0"/>
          </a:defRPr>
        </a:defPPr>
      </a:lstStyle>
    </a:lnDef>
  </a:objectDefaults>
  <a:extraClrSchemeLst>
    <a:extraClrScheme>
      <a:clrScheme name="tom_liggend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om_liggend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om_liggend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om_liggend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om_liggend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om_liggend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om_liggend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tom_liggende">
  <a:themeElements>
    <a:clrScheme name="tom_liggend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om_liggen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n-NO" sz="3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n-NO" sz="3600" b="0" i="0" u="none" strike="noStrike" cap="none" normalizeH="0" baseline="0" smtClean="0">
            <a:ln>
              <a:noFill/>
            </a:ln>
            <a:solidFill>
              <a:schemeClr val="tx1"/>
            </a:solidFill>
            <a:effectLst/>
            <a:latin typeface="Arial" charset="0"/>
          </a:defRPr>
        </a:defPPr>
      </a:lstStyle>
    </a:lnDef>
  </a:objectDefaults>
  <a:extraClrSchemeLst>
    <a:extraClrScheme>
      <a:clrScheme name="tom_liggend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om_liggend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om_liggend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om_liggend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om_liggend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om_liggend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om_liggend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tom_liggende">
  <a:themeElements>
    <a:clrScheme name="tom_liggend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om_liggen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n-NO" sz="3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n-NO" sz="3600" b="0" i="0" u="none" strike="noStrike" cap="none" normalizeH="0" baseline="0" smtClean="0">
            <a:ln>
              <a:noFill/>
            </a:ln>
            <a:solidFill>
              <a:schemeClr val="tx1"/>
            </a:solidFill>
            <a:effectLst/>
            <a:latin typeface="Arial" charset="0"/>
          </a:defRPr>
        </a:defPPr>
      </a:lstStyle>
    </a:lnDef>
  </a:objectDefaults>
  <a:extraClrSchemeLst>
    <a:extraClrScheme>
      <a:clrScheme name="tom_liggend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om_liggend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om_liggend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om_liggend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om_liggend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om_liggend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om_liggend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2078</Words>
  <Application>Microsoft Office PowerPoint</Application>
  <PresentationFormat>On-screen Show (4:3)</PresentationFormat>
  <Paragraphs>125</Paragraphs>
  <Slides>18</Slides>
  <Notes>9</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18</vt:i4>
      </vt:variant>
    </vt:vector>
  </HeadingPairs>
  <TitlesOfParts>
    <vt:vector size="28" baseType="lpstr">
      <vt:lpstr>ＭＳ Ｐゴシック</vt:lpstr>
      <vt:lpstr>Arial</vt:lpstr>
      <vt:lpstr>Bradley Hand ITC</vt:lpstr>
      <vt:lpstr>Calibri</vt:lpstr>
      <vt:lpstr>Tempus Sans ITC</vt:lpstr>
      <vt:lpstr>Times New Roman</vt:lpstr>
      <vt:lpstr>Wingdings</vt:lpstr>
      <vt:lpstr>tom_liggende</vt:lpstr>
      <vt:lpstr>3_tom_liggende</vt:lpstr>
      <vt:lpstr>1_tom_liggende</vt:lpstr>
      <vt:lpstr>PowerPoint Presentation</vt:lpstr>
      <vt:lpstr>The Brøset case:  approximately 1200 households on 350 da to be built</vt:lpstr>
      <vt:lpstr>The Future Carbon Neutral Settlements of Brøset: Why users?</vt:lpstr>
      <vt:lpstr>PowerPoint Presentation</vt:lpstr>
      <vt:lpstr>PowerPoint Presentation</vt:lpstr>
      <vt:lpstr>Carbon Neutrality &amp; New Ways of Living cannot be only for a   chosen few… But for all!  </vt:lpstr>
      <vt:lpstr>But… Brøset  is to be built for ”everybody”   young people, old people, students, families with children etc.   And it is to be car-free or nearly car-free…  </vt:lpstr>
      <vt:lpstr>Main Challenges for the carbon-neutral settlement of Brøset:</vt:lpstr>
      <vt:lpstr>Background:  Norwegians are used to private cars and Big Apartments – What is Normal?</vt:lpstr>
      <vt:lpstr>In a joint effort, we (Löfström and Thomsen) focus on the potential of promoting walking, cycling, and improved public transport for reducing the amount of motorized transportation in housing settlements. The background for this interest is the ongoing research project (Brøset).  </vt:lpstr>
      <vt:lpstr>     Research in the field of transport shows that urban form has an important influence on people’s preferred modes of transport, identifying urban form aspects relevant for planning car-free or nearly car-free housing settlements.    1) distances to daily destinations such as schools and grocery stores, 2) Routes: the accessibility of destinations given by short and direct connections through walk and cycle paths, and 3) residential density which provides the basis for retail and public transport.   However, academic and policy discussions on the influence of urban form on travel behaviour are sometimes controversial. </vt:lpstr>
      <vt:lpstr>PowerPoint Presentation</vt:lpstr>
      <vt:lpstr>PowerPoint Presentation</vt:lpstr>
      <vt:lpstr>PowerPoint Presentation</vt:lpstr>
      <vt:lpstr>PowerPoint Presentation</vt:lpstr>
      <vt:lpstr>PowerPoint Presentation</vt:lpstr>
      <vt:lpstr>Brøset – for everybody?  Yes (eventually) and No (not just yet) </vt:lpstr>
      <vt:lpstr>PowerPoint Presentation</vt:lpstr>
    </vt:vector>
  </TitlesOfParts>
  <Company>Linköpings universitet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 1</dc:title>
  <dc:creator>LiU ER</dc:creator>
  <cp:lastModifiedBy>Taru Uusinoka</cp:lastModifiedBy>
  <cp:revision>277</cp:revision>
  <dcterms:created xsi:type="dcterms:W3CDTF">2009-08-24T09:24:11Z</dcterms:created>
  <dcterms:modified xsi:type="dcterms:W3CDTF">2017-08-15T12:41:44Z</dcterms:modified>
</cp:coreProperties>
</file>