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9" r:id="rId4"/>
    <p:sldId id="264" r:id="rId5"/>
    <p:sldId id="262" r:id="rId6"/>
    <p:sldId id="263" r:id="rId7"/>
    <p:sldId id="265" r:id="rId8"/>
    <p:sldId id="266" r:id="rId9"/>
    <p:sldId id="267" r:id="rId10"/>
    <p:sldId id="268" r:id="rId11"/>
    <p:sldId id="269" r:id="rId12"/>
    <p:sldId id="270" r:id="rId13"/>
    <p:sldId id="271" r:id="rId14"/>
    <p:sldId id="272"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6" d="100"/>
          <a:sy n="86" d="100"/>
        </p:scale>
        <p:origin x="120"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D723-0A0B-425C-A2FF-96B9DAB195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2DC99B3B-43A9-444E-912B-922868744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CF53D750-2650-4B32-9BCF-3F0DFA3FD83C}"/>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5" name="Footer Placeholder 4">
            <a:extLst>
              <a:ext uri="{FF2B5EF4-FFF2-40B4-BE49-F238E27FC236}">
                <a16:creationId xmlns:a16="http://schemas.microsoft.com/office/drawing/2014/main" id="{A5CB14DD-40A8-40E1-B879-A5841051580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5F77BDC-2813-4ED2-93A8-748D37D5E950}"/>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212709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2CEE4-F7C9-4748-A43D-1734321F709B}"/>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2A6CFCBF-5517-48FF-A7A2-C60F896F05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7E4C3B1-3CE3-4A68-847E-F9D82DB6AB5B}"/>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5" name="Footer Placeholder 4">
            <a:extLst>
              <a:ext uri="{FF2B5EF4-FFF2-40B4-BE49-F238E27FC236}">
                <a16:creationId xmlns:a16="http://schemas.microsoft.com/office/drawing/2014/main" id="{0CE395E5-7606-43DD-B3B5-861DA684B7E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CCC446E-1922-447A-B876-74CE099ABF06}"/>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23324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A8E96-9A58-4BB8-AAD6-A1CCAB4926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A03F06FF-B6DB-491D-9160-7EC5858B4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C1DB4A5-1489-43EF-AF01-E5D24792EEEA}"/>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5" name="Footer Placeholder 4">
            <a:extLst>
              <a:ext uri="{FF2B5EF4-FFF2-40B4-BE49-F238E27FC236}">
                <a16:creationId xmlns:a16="http://schemas.microsoft.com/office/drawing/2014/main" id="{0B7DABDA-D7DE-40BE-A357-F0D43F9F387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D583383-2044-43B3-BAD3-48FA2460320E}"/>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3383091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569095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33354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2208961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508001" y="1981200"/>
            <a:ext cx="55245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235701" y="1981200"/>
            <a:ext cx="5526617"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05788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6118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93453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958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05060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2B25-5A62-403D-845F-EABDF318468C}"/>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1DACFB4E-5C05-4A00-BE3C-F1710F69B2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58DB9F9A-C3E6-4B6E-BE98-55526FC7908F}"/>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5" name="Footer Placeholder 4">
            <a:extLst>
              <a:ext uri="{FF2B5EF4-FFF2-40B4-BE49-F238E27FC236}">
                <a16:creationId xmlns:a16="http://schemas.microsoft.com/office/drawing/2014/main" id="{9741E097-16FC-4D36-96D5-DA15B9F2983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487D776-BE04-48F4-8366-764BC206007F}"/>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895873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613622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61875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949267" y="762000"/>
            <a:ext cx="2813051" cy="48006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508000" y="762000"/>
            <a:ext cx="8238067" cy="48006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545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303E-20BB-4A11-AC48-BFF266D8F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4B329E41-EBBA-4125-8570-6557C82E3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30DB0-E752-42BB-AEAD-73D6162B6BC7}"/>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5" name="Footer Placeholder 4">
            <a:extLst>
              <a:ext uri="{FF2B5EF4-FFF2-40B4-BE49-F238E27FC236}">
                <a16:creationId xmlns:a16="http://schemas.microsoft.com/office/drawing/2014/main" id="{C2EF83D5-4826-435C-811A-6B296EB691E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02EB763-F1BA-450C-8460-28E82ADCECF5}"/>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120802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47A1-D975-4640-B79B-0690F4E1F255}"/>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25B336F7-0B03-4D2E-A355-54F79175B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E0C8C579-945B-4C33-93FE-4896D314A0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6E37388D-DF30-4698-B78D-946CE44DC3FA}"/>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6" name="Footer Placeholder 5">
            <a:extLst>
              <a:ext uri="{FF2B5EF4-FFF2-40B4-BE49-F238E27FC236}">
                <a16:creationId xmlns:a16="http://schemas.microsoft.com/office/drawing/2014/main" id="{76873F8A-4BEF-4EDE-8E10-A9EC1F3BD862}"/>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8EE32D9-518E-4593-B0BD-901817713EC9}"/>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302838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F53E-DF8B-4341-970D-AA2B605348E7}"/>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6BFD7DD0-830E-4A51-814A-B437001D7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1D3867-C20C-431D-8B36-CCC5D05153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2F169FF7-1851-4E6F-87B6-CAB1BC3CE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175C5B-9BA9-4DE8-85A8-7A9E06A49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FBA5AF35-4B21-4FC6-ACA8-BF1E2A64EB55}"/>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8" name="Footer Placeholder 7">
            <a:extLst>
              <a:ext uri="{FF2B5EF4-FFF2-40B4-BE49-F238E27FC236}">
                <a16:creationId xmlns:a16="http://schemas.microsoft.com/office/drawing/2014/main" id="{84DC06CD-D674-4663-AAC6-146EE20AB941}"/>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8C6EBB00-C7E7-4685-901C-7795A7981116}"/>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68422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6149-36C1-4579-87F1-D98B7FC33C41}"/>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B7281256-4B4F-4F1F-915C-16946B423912}"/>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4" name="Footer Placeholder 3">
            <a:extLst>
              <a:ext uri="{FF2B5EF4-FFF2-40B4-BE49-F238E27FC236}">
                <a16:creationId xmlns:a16="http://schemas.microsoft.com/office/drawing/2014/main" id="{D502A369-5557-40FD-996B-E303A49516E0}"/>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CCA03F4E-5A51-4602-A636-C2DE1F29B6D8}"/>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45109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683222-9875-44A1-8D47-3971430368B7}"/>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3" name="Footer Placeholder 2">
            <a:extLst>
              <a:ext uri="{FF2B5EF4-FFF2-40B4-BE49-F238E27FC236}">
                <a16:creationId xmlns:a16="http://schemas.microsoft.com/office/drawing/2014/main" id="{C0BEBF21-534A-4962-967A-DC3B1634136F}"/>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8E3333C8-9543-4989-8315-F5F591D3E39D}"/>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282107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4A3C-3339-4F10-83A4-9D83B3E8D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C5049D33-4375-4892-A988-23736B2C61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ACF49DAB-1D7C-4809-8BE1-D72AA8B13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06563-6F15-4954-A96E-01B46CAD3B63}"/>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6" name="Footer Placeholder 5">
            <a:extLst>
              <a:ext uri="{FF2B5EF4-FFF2-40B4-BE49-F238E27FC236}">
                <a16:creationId xmlns:a16="http://schemas.microsoft.com/office/drawing/2014/main" id="{137481D3-24CD-48EE-ABB6-2174380A2AB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D548FC-FC03-4225-89B2-BBD86FC509FC}"/>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252898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8289-B8F6-42C5-A2BF-5100DA059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18141079-6468-4362-95D3-861E19BAC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38BFCB3A-A77C-461F-A2D0-CD34650C7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3E789-045B-472D-99E3-810C4192DB9C}"/>
              </a:ext>
            </a:extLst>
          </p:cNvPr>
          <p:cNvSpPr>
            <a:spLocks noGrp="1"/>
          </p:cNvSpPr>
          <p:nvPr>
            <p:ph type="dt" sz="half" idx="10"/>
          </p:nvPr>
        </p:nvSpPr>
        <p:spPr/>
        <p:txBody>
          <a:bodyPr/>
          <a:lstStyle/>
          <a:p>
            <a:fld id="{81F74E8B-C9EF-4DC1-B732-EA2EF999A837}" type="datetimeFigureOut">
              <a:rPr lang="nb-NO" smtClean="0"/>
              <a:t>10.06.2024</a:t>
            </a:fld>
            <a:endParaRPr lang="nb-NO"/>
          </a:p>
        </p:txBody>
      </p:sp>
      <p:sp>
        <p:nvSpPr>
          <p:cNvPr id="6" name="Footer Placeholder 5">
            <a:extLst>
              <a:ext uri="{FF2B5EF4-FFF2-40B4-BE49-F238E27FC236}">
                <a16:creationId xmlns:a16="http://schemas.microsoft.com/office/drawing/2014/main" id="{98508ABA-3262-4706-84D5-0D8499FF1CC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ACF14244-E4A0-453E-8352-754921870A45}"/>
              </a:ext>
            </a:extLst>
          </p:cNvPr>
          <p:cNvSpPr>
            <a:spLocks noGrp="1"/>
          </p:cNvSpPr>
          <p:nvPr>
            <p:ph type="sldNum" sz="quarter" idx="12"/>
          </p:nvPr>
        </p:nvSpPr>
        <p:spPr/>
        <p:txBody>
          <a:bodyPr/>
          <a:lstStyle/>
          <a:p>
            <a:fld id="{75AADD89-EF3B-424B-897F-0581AB152492}" type="slidenum">
              <a:rPr lang="nb-NO" smtClean="0"/>
              <a:t>‹#›</a:t>
            </a:fld>
            <a:endParaRPr lang="nb-NO"/>
          </a:p>
        </p:txBody>
      </p:sp>
    </p:spTree>
    <p:extLst>
      <p:ext uri="{BB962C8B-B14F-4D97-AF65-F5344CB8AC3E}">
        <p14:creationId xmlns:p14="http://schemas.microsoft.com/office/powerpoint/2010/main" val="248885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0AFC4-8E96-4B62-8632-7AFC2569C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DA22CE5F-694B-44ED-9CA3-AA137DFC7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321A258-FD72-4C4C-94D1-5F3213300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74E8B-C9EF-4DC1-B732-EA2EF999A837}" type="datetimeFigureOut">
              <a:rPr lang="nb-NO" smtClean="0"/>
              <a:t>10.06.2024</a:t>
            </a:fld>
            <a:endParaRPr lang="nb-NO"/>
          </a:p>
        </p:txBody>
      </p:sp>
      <p:sp>
        <p:nvSpPr>
          <p:cNvPr id="5" name="Footer Placeholder 4">
            <a:extLst>
              <a:ext uri="{FF2B5EF4-FFF2-40B4-BE49-F238E27FC236}">
                <a16:creationId xmlns:a16="http://schemas.microsoft.com/office/drawing/2014/main" id="{68DFD906-5815-481D-A6D6-B0543793CC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931DE9AB-A68C-4B32-8FC6-1BAD740B7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ADD89-EF3B-424B-897F-0581AB152492}" type="slidenum">
              <a:rPr lang="nb-NO" smtClean="0"/>
              <a:t>‹#›</a:t>
            </a:fld>
            <a:endParaRPr lang="nb-NO"/>
          </a:p>
        </p:txBody>
      </p:sp>
    </p:spTree>
    <p:extLst>
      <p:ext uri="{BB962C8B-B14F-4D97-AF65-F5344CB8AC3E}">
        <p14:creationId xmlns:p14="http://schemas.microsoft.com/office/powerpoint/2010/main" val="720147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7" descr="St_OlavsH_NTNU_eng.jpg                                         00088CECMacintosh HD                   C076225C:"/>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6064250"/>
            <a:ext cx="12202584" cy="79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9"/>
          <p:cNvSpPr>
            <a:spLocks noChangeArrowheads="1"/>
          </p:cNvSpPr>
          <p:nvPr userDrawn="1"/>
        </p:nvSpPr>
        <p:spPr bwMode="auto">
          <a:xfrm>
            <a:off x="0" y="0"/>
            <a:ext cx="12192000" cy="381000"/>
          </a:xfrm>
          <a:prstGeom prst="rect">
            <a:avLst/>
          </a:prstGeom>
          <a:solidFill>
            <a:srgbClr val="EEEEEE"/>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sz="1800"/>
          </a:p>
        </p:txBody>
      </p:sp>
      <p:sp>
        <p:nvSpPr>
          <p:cNvPr id="1028" name="Rectangle 20"/>
          <p:cNvSpPr>
            <a:spLocks noGrp="1" noChangeArrowheads="1"/>
          </p:cNvSpPr>
          <p:nvPr>
            <p:ph type="title"/>
          </p:nvPr>
        </p:nvSpPr>
        <p:spPr bwMode="auto">
          <a:xfrm>
            <a:off x="508000" y="762000"/>
            <a:ext cx="11254317"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b-NO"/>
              <a:t>Click to edit Master title style</a:t>
            </a:r>
          </a:p>
        </p:txBody>
      </p:sp>
      <p:sp>
        <p:nvSpPr>
          <p:cNvPr id="1029" name="Rectangle 21"/>
          <p:cNvSpPr>
            <a:spLocks noGrp="1" noChangeArrowheads="1"/>
          </p:cNvSpPr>
          <p:nvPr>
            <p:ph type="body" idx="1"/>
          </p:nvPr>
        </p:nvSpPr>
        <p:spPr bwMode="auto">
          <a:xfrm>
            <a:off x="508000" y="1981200"/>
            <a:ext cx="11254317"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30" name="Line 26"/>
          <p:cNvSpPr>
            <a:spLocks noChangeShapeType="1"/>
          </p:cNvSpPr>
          <p:nvPr userDrawn="1"/>
        </p:nvSpPr>
        <p:spPr bwMode="auto">
          <a:xfrm>
            <a:off x="9042400" y="6172200"/>
            <a:ext cx="0" cy="457200"/>
          </a:xfrm>
          <a:prstGeom prst="line">
            <a:avLst/>
          </a:prstGeom>
          <a:noFill/>
          <a:ln w="63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sz="1800"/>
          </a:p>
        </p:txBody>
      </p:sp>
      <p:sp>
        <p:nvSpPr>
          <p:cNvPr id="1031" name="Line 27"/>
          <p:cNvSpPr>
            <a:spLocks noChangeShapeType="1"/>
          </p:cNvSpPr>
          <p:nvPr userDrawn="1"/>
        </p:nvSpPr>
        <p:spPr bwMode="auto">
          <a:xfrm>
            <a:off x="0" y="381000"/>
            <a:ext cx="12192000" cy="0"/>
          </a:xfrm>
          <a:prstGeom prst="line">
            <a:avLst/>
          </a:prstGeom>
          <a:noFill/>
          <a:ln w="25400">
            <a:solidFill>
              <a:srgbClr val="BFBFB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sz="1800"/>
          </a:p>
        </p:txBody>
      </p:sp>
      <p:sp>
        <p:nvSpPr>
          <p:cNvPr id="1032" name="Rectangle 30"/>
          <p:cNvSpPr>
            <a:spLocks noChangeArrowheads="1"/>
          </p:cNvSpPr>
          <p:nvPr userDrawn="1"/>
        </p:nvSpPr>
        <p:spPr bwMode="auto">
          <a:xfrm>
            <a:off x="95251" y="6248400"/>
            <a:ext cx="560916"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fld id="{995EB6BE-7214-EE41-AEAF-AD7A095090E2}" type="slidenum">
              <a:rPr lang="nn-NO" sz="1400" b="1">
                <a:latin typeface="Arial" charset="0"/>
              </a:rPr>
              <a:pPr algn="ctr"/>
              <a:t>‹#›</a:t>
            </a:fld>
            <a:endParaRPr lang="nn-NO" sz="1400" b="1">
              <a:latin typeface="Arial" charset="0"/>
            </a:endParaRPr>
          </a:p>
        </p:txBody>
      </p:sp>
    </p:spTree>
    <p:extLst>
      <p:ext uri="{BB962C8B-B14F-4D97-AF65-F5344CB8AC3E}">
        <p14:creationId xmlns:p14="http://schemas.microsoft.com/office/powerpoint/2010/main" val="2067531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b="1">
          <a:solidFill>
            <a:schemeClr val="tx1"/>
          </a:solidFill>
          <a:latin typeface="+mj-lt"/>
          <a:ea typeface="ＭＳ Ｐゴシック" charset="0"/>
          <a:cs typeface="+mj-cs"/>
        </a:defRPr>
      </a:lvl1pPr>
      <a:lvl2pPr algn="l" rtl="0" eaLnBrk="0" fontAlgn="base" hangingPunct="0">
        <a:spcBef>
          <a:spcPct val="0"/>
        </a:spcBef>
        <a:spcAft>
          <a:spcPct val="0"/>
        </a:spcAft>
        <a:defRPr sz="3600" b="1">
          <a:solidFill>
            <a:schemeClr val="tx1"/>
          </a:solidFill>
          <a:latin typeface="Arial" charset="0"/>
          <a:ea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5621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9812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mailto:arnt.e.tjonna@ntnu.no"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CD5E91-A87A-49B6-8F35-88BE2C379A9A}"/>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73640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D6E476-8D16-45EC-A98B-602A124EEAE0}"/>
              </a:ext>
            </a:extLst>
          </p:cNvPr>
          <p:cNvPicPr>
            <a:picLocks noChangeAspect="1"/>
          </p:cNvPicPr>
          <p:nvPr/>
        </p:nvPicPr>
        <p:blipFill>
          <a:blip r:embed="rId2"/>
          <a:stretch>
            <a:fillRect/>
          </a:stretch>
        </p:blipFill>
        <p:spPr>
          <a:xfrm>
            <a:off x="82296" y="1007345"/>
            <a:ext cx="12192000" cy="4642142"/>
          </a:xfrm>
          <a:prstGeom prst="rect">
            <a:avLst/>
          </a:prstGeom>
        </p:spPr>
      </p:pic>
      <p:cxnSp>
        <p:nvCxnSpPr>
          <p:cNvPr id="7" name="Straight Arrow Connector 6">
            <a:extLst>
              <a:ext uri="{FF2B5EF4-FFF2-40B4-BE49-F238E27FC236}">
                <a16:creationId xmlns:a16="http://schemas.microsoft.com/office/drawing/2014/main" id="{FF6A2C55-6814-4827-BBFB-2E5200A3286D}"/>
              </a:ext>
            </a:extLst>
          </p:cNvPr>
          <p:cNvCxnSpPr/>
          <p:nvPr/>
        </p:nvCxnSpPr>
        <p:spPr bwMode="auto">
          <a:xfrm>
            <a:off x="1739590" y="1483112"/>
            <a:ext cx="635620" cy="1059366"/>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FEEBE159-CF53-4002-8041-BAD53B7812C5}"/>
              </a:ext>
            </a:extLst>
          </p:cNvPr>
          <p:cNvSpPr txBox="1"/>
          <p:nvPr/>
        </p:nvSpPr>
        <p:spPr>
          <a:xfrm>
            <a:off x="1581912" y="2542478"/>
            <a:ext cx="3630168" cy="646331"/>
          </a:xfrm>
          <a:prstGeom prst="rect">
            <a:avLst/>
          </a:prstGeom>
          <a:noFill/>
        </p:spPr>
        <p:txBody>
          <a:bodyPr wrap="square" rtlCol="0">
            <a:spAutoFit/>
          </a:bodyPr>
          <a:lstStyle/>
          <a:p>
            <a:r>
              <a:rPr lang="nb-NO" dirty="0"/>
              <a:t>Write in </a:t>
            </a:r>
            <a:r>
              <a:rPr lang="nb-NO" dirty="0" err="1"/>
              <a:t>the</a:t>
            </a:r>
            <a:r>
              <a:rPr lang="nb-NO" dirty="0"/>
              <a:t> </a:t>
            </a:r>
            <a:r>
              <a:rPr lang="nb-NO" dirty="0" err="1"/>
              <a:t>name</a:t>
            </a:r>
            <a:r>
              <a:rPr lang="nb-NO" dirty="0"/>
              <a:t> </a:t>
            </a:r>
            <a:r>
              <a:rPr lang="nb-NO" dirty="0" err="1"/>
              <a:t>of</a:t>
            </a:r>
            <a:r>
              <a:rPr lang="nb-NO" dirty="0"/>
              <a:t> </a:t>
            </a:r>
            <a:r>
              <a:rPr lang="nb-NO" dirty="0" err="1"/>
              <a:t>the</a:t>
            </a:r>
            <a:r>
              <a:rPr lang="nb-NO" dirty="0"/>
              <a:t> lab </a:t>
            </a:r>
            <a:r>
              <a:rPr lang="nb-NO" dirty="0" err="1"/>
              <a:t>you</a:t>
            </a:r>
            <a:r>
              <a:rPr lang="nb-NO" dirty="0"/>
              <a:t> </a:t>
            </a:r>
            <a:r>
              <a:rPr lang="nb-NO" dirty="0" err="1"/>
              <a:t>are</a:t>
            </a:r>
            <a:r>
              <a:rPr lang="nb-NO" dirty="0"/>
              <a:t> </a:t>
            </a:r>
            <a:r>
              <a:rPr lang="nb-NO" dirty="0" err="1"/>
              <a:t>going</a:t>
            </a:r>
            <a:r>
              <a:rPr lang="nb-NO" dirty="0"/>
              <a:t> to </a:t>
            </a:r>
            <a:r>
              <a:rPr lang="nb-NO" dirty="0" err="1"/>
              <a:t>use</a:t>
            </a:r>
            <a:r>
              <a:rPr lang="nb-NO" dirty="0"/>
              <a:t> </a:t>
            </a:r>
          </a:p>
        </p:txBody>
      </p:sp>
    </p:spTree>
    <p:extLst>
      <p:ext uri="{BB962C8B-B14F-4D97-AF65-F5344CB8AC3E}">
        <p14:creationId xmlns:p14="http://schemas.microsoft.com/office/powerpoint/2010/main" val="215011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98DB9-44BC-4BE6-9F1E-5E00C3B2C6F4}"/>
              </a:ext>
            </a:extLst>
          </p:cNvPr>
          <p:cNvPicPr>
            <a:picLocks noChangeAspect="1"/>
          </p:cNvPicPr>
          <p:nvPr/>
        </p:nvPicPr>
        <p:blipFill>
          <a:blip r:embed="rId2"/>
          <a:stretch>
            <a:fillRect/>
          </a:stretch>
        </p:blipFill>
        <p:spPr>
          <a:xfrm>
            <a:off x="0" y="1071022"/>
            <a:ext cx="12192000" cy="4715956"/>
          </a:xfrm>
          <a:prstGeom prst="rect">
            <a:avLst/>
          </a:prstGeom>
        </p:spPr>
      </p:pic>
      <p:cxnSp>
        <p:nvCxnSpPr>
          <p:cNvPr id="7" name="Straight Arrow Connector 6">
            <a:extLst>
              <a:ext uri="{FF2B5EF4-FFF2-40B4-BE49-F238E27FC236}">
                <a16:creationId xmlns:a16="http://schemas.microsoft.com/office/drawing/2014/main" id="{F47C6F92-F3D7-4470-86E6-266B57E73E49}"/>
              </a:ext>
            </a:extLst>
          </p:cNvPr>
          <p:cNvCxnSpPr>
            <a:cxnSpLocks/>
          </p:cNvCxnSpPr>
          <p:nvPr/>
        </p:nvCxnSpPr>
        <p:spPr bwMode="auto">
          <a:xfrm>
            <a:off x="6830568" y="3429000"/>
            <a:ext cx="493776" cy="356616"/>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769B700C-6C86-4ADF-BE40-80D1D181466D}"/>
              </a:ext>
            </a:extLst>
          </p:cNvPr>
          <p:cNvSpPr txBox="1"/>
          <p:nvPr/>
        </p:nvSpPr>
        <p:spPr>
          <a:xfrm>
            <a:off x="5678424" y="3785616"/>
            <a:ext cx="5519460" cy="369332"/>
          </a:xfrm>
          <a:prstGeom prst="rect">
            <a:avLst/>
          </a:prstGeom>
          <a:noFill/>
        </p:spPr>
        <p:txBody>
          <a:bodyPr wrap="none" rtlCol="0">
            <a:spAutoFit/>
          </a:bodyPr>
          <a:lstStyle/>
          <a:p>
            <a:r>
              <a:rPr lang="nb-NO" dirty="0" err="1"/>
              <a:t>Then</a:t>
            </a:r>
            <a:r>
              <a:rPr lang="nb-NO" dirty="0"/>
              <a:t> </a:t>
            </a:r>
            <a:r>
              <a:rPr lang="nb-NO" dirty="0" err="1"/>
              <a:t>you</a:t>
            </a:r>
            <a:r>
              <a:rPr lang="nb-NO" dirty="0"/>
              <a:t> mark </a:t>
            </a:r>
            <a:r>
              <a:rPr lang="nb-NO" dirty="0" err="1"/>
              <a:t>the</a:t>
            </a:r>
            <a:r>
              <a:rPr lang="nb-NO" dirty="0"/>
              <a:t> time </a:t>
            </a:r>
            <a:r>
              <a:rPr lang="nb-NO" dirty="0" err="1"/>
              <a:t>you</a:t>
            </a:r>
            <a:r>
              <a:rPr lang="nb-NO" dirty="0"/>
              <a:t> </a:t>
            </a:r>
            <a:r>
              <a:rPr lang="nb-NO" dirty="0" err="1"/>
              <a:t>are</a:t>
            </a:r>
            <a:r>
              <a:rPr lang="nb-NO" dirty="0"/>
              <a:t> </a:t>
            </a:r>
            <a:r>
              <a:rPr lang="nb-NO" dirty="0" err="1"/>
              <a:t>going</a:t>
            </a:r>
            <a:r>
              <a:rPr lang="nb-NO" dirty="0"/>
              <a:t> to </a:t>
            </a:r>
            <a:r>
              <a:rPr lang="nb-NO" dirty="0" err="1"/>
              <a:t>use</a:t>
            </a:r>
            <a:r>
              <a:rPr lang="nb-NO" dirty="0"/>
              <a:t> </a:t>
            </a:r>
            <a:r>
              <a:rPr lang="nb-NO" dirty="0" err="1"/>
              <a:t>the</a:t>
            </a:r>
            <a:r>
              <a:rPr lang="nb-NO" dirty="0"/>
              <a:t> lab</a:t>
            </a:r>
          </a:p>
        </p:txBody>
      </p:sp>
    </p:spTree>
    <p:extLst>
      <p:ext uri="{BB962C8B-B14F-4D97-AF65-F5344CB8AC3E}">
        <p14:creationId xmlns:p14="http://schemas.microsoft.com/office/powerpoint/2010/main" val="416128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0E2E3B-CEDE-4B14-9617-C1B8FBDD7E7A}"/>
              </a:ext>
            </a:extLst>
          </p:cNvPr>
          <p:cNvPicPr>
            <a:picLocks noChangeAspect="1"/>
          </p:cNvPicPr>
          <p:nvPr/>
        </p:nvPicPr>
        <p:blipFill>
          <a:blip r:embed="rId2"/>
          <a:stretch>
            <a:fillRect/>
          </a:stretch>
        </p:blipFill>
        <p:spPr>
          <a:xfrm>
            <a:off x="0" y="658368"/>
            <a:ext cx="12192000" cy="4873577"/>
          </a:xfrm>
          <a:prstGeom prst="rect">
            <a:avLst/>
          </a:prstGeom>
        </p:spPr>
      </p:pic>
      <p:cxnSp>
        <p:nvCxnSpPr>
          <p:cNvPr id="7" name="Straight Arrow Connector 6">
            <a:extLst>
              <a:ext uri="{FF2B5EF4-FFF2-40B4-BE49-F238E27FC236}">
                <a16:creationId xmlns:a16="http://schemas.microsoft.com/office/drawing/2014/main" id="{27173A54-3820-427E-AA57-117F5E1D2B4C}"/>
              </a:ext>
            </a:extLst>
          </p:cNvPr>
          <p:cNvCxnSpPr/>
          <p:nvPr/>
        </p:nvCxnSpPr>
        <p:spPr bwMode="auto">
          <a:xfrm flipH="1">
            <a:off x="9180576" y="1938528"/>
            <a:ext cx="1719072" cy="896112"/>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60BF9652-44D5-4244-9C60-3A3DB8557DB8}"/>
              </a:ext>
            </a:extLst>
          </p:cNvPr>
          <p:cNvSpPr txBox="1"/>
          <p:nvPr/>
        </p:nvSpPr>
        <p:spPr>
          <a:xfrm>
            <a:off x="7051338" y="1875288"/>
            <a:ext cx="3288080" cy="1754326"/>
          </a:xfrm>
          <a:prstGeom prst="rect">
            <a:avLst/>
          </a:prstGeom>
          <a:noFill/>
        </p:spPr>
        <p:txBody>
          <a:bodyPr wrap="none" rtlCol="0">
            <a:spAutoFit/>
          </a:bodyPr>
          <a:lstStyle/>
          <a:p>
            <a:r>
              <a:rPr lang="nb-NO" dirty="0"/>
              <a:t>Here </a:t>
            </a:r>
            <a:r>
              <a:rPr lang="nb-NO" dirty="0" err="1"/>
              <a:t>you</a:t>
            </a:r>
            <a:r>
              <a:rPr lang="nb-NO" dirty="0"/>
              <a:t> </a:t>
            </a:r>
            <a:r>
              <a:rPr lang="nb-NO" dirty="0" err="1"/>
              <a:t>can</a:t>
            </a:r>
            <a:r>
              <a:rPr lang="nb-NO" dirty="0"/>
              <a:t> </a:t>
            </a:r>
            <a:r>
              <a:rPr lang="nb-NO" dirty="0" err="1"/>
              <a:t>add</a:t>
            </a:r>
            <a:endParaRPr lang="nb-NO" dirty="0"/>
          </a:p>
          <a:p>
            <a:r>
              <a:rPr lang="nb-NO" dirty="0" err="1"/>
              <a:t>equipment</a:t>
            </a:r>
            <a:r>
              <a:rPr lang="nb-NO" dirty="0"/>
              <a:t>, </a:t>
            </a:r>
          </a:p>
          <a:p>
            <a:r>
              <a:rPr lang="nb-NO" dirty="0"/>
              <a:t>just </a:t>
            </a:r>
            <a:r>
              <a:rPr lang="nb-NO" dirty="0" err="1"/>
              <a:t>write</a:t>
            </a:r>
            <a:r>
              <a:rPr lang="nb-NO" dirty="0"/>
              <a:t> </a:t>
            </a:r>
            <a:r>
              <a:rPr lang="nb-NO" dirty="0" err="1"/>
              <a:t>the</a:t>
            </a:r>
            <a:r>
              <a:rPr lang="nb-NO" dirty="0"/>
              <a:t> </a:t>
            </a:r>
            <a:r>
              <a:rPr lang="nb-NO" dirty="0" err="1"/>
              <a:t>name</a:t>
            </a:r>
            <a:r>
              <a:rPr lang="nb-NO" dirty="0"/>
              <a:t> </a:t>
            </a:r>
          </a:p>
          <a:p>
            <a:r>
              <a:rPr lang="nb-NO" dirty="0" err="1"/>
              <a:t>of</a:t>
            </a:r>
            <a:r>
              <a:rPr lang="nb-NO" dirty="0"/>
              <a:t> </a:t>
            </a:r>
            <a:r>
              <a:rPr lang="nb-NO" dirty="0" err="1"/>
              <a:t>the</a:t>
            </a:r>
            <a:r>
              <a:rPr lang="nb-NO" dirty="0"/>
              <a:t> </a:t>
            </a:r>
            <a:r>
              <a:rPr lang="nb-NO" dirty="0" err="1"/>
              <a:t>equipment</a:t>
            </a:r>
            <a:r>
              <a:rPr lang="nb-NO" dirty="0"/>
              <a:t> </a:t>
            </a:r>
            <a:r>
              <a:rPr lang="nb-NO" dirty="0" err="1"/>
              <a:t>you</a:t>
            </a:r>
            <a:endParaRPr lang="nb-NO" dirty="0"/>
          </a:p>
          <a:p>
            <a:r>
              <a:rPr lang="nb-NO" dirty="0" err="1"/>
              <a:t>are</a:t>
            </a:r>
            <a:r>
              <a:rPr lang="nb-NO" dirty="0"/>
              <a:t> </a:t>
            </a:r>
            <a:r>
              <a:rPr lang="nb-NO" dirty="0" err="1"/>
              <a:t>using</a:t>
            </a:r>
            <a:r>
              <a:rPr lang="nb-NO" dirty="0"/>
              <a:t>. (</a:t>
            </a:r>
            <a:r>
              <a:rPr lang="nb-NO" dirty="0" err="1"/>
              <a:t>several</a:t>
            </a:r>
            <a:r>
              <a:rPr lang="nb-NO" dirty="0"/>
              <a:t> </a:t>
            </a:r>
            <a:r>
              <a:rPr lang="nb-NO" dirty="0" err="1"/>
              <a:t>can</a:t>
            </a:r>
            <a:endParaRPr lang="nb-NO" dirty="0"/>
          </a:p>
          <a:p>
            <a:r>
              <a:rPr lang="nb-NO" dirty="0"/>
              <a:t>be </a:t>
            </a:r>
            <a:r>
              <a:rPr lang="nb-NO" dirty="0" err="1"/>
              <a:t>added</a:t>
            </a:r>
            <a:r>
              <a:rPr lang="nb-NO" dirty="0"/>
              <a:t> to </a:t>
            </a:r>
            <a:r>
              <a:rPr lang="nb-NO" dirty="0" err="1"/>
              <a:t>the</a:t>
            </a:r>
            <a:r>
              <a:rPr lang="nb-NO" dirty="0"/>
              <a:t> same booking</a:t>
            </a:r>
          </a:p>
        </p:txBody>
      </p:sp>
      <p:cxnSp>
        <p:nvCxnSpPr>
          <p:cNvPr id="10" name="Straight Arrow Connector 9">
            <a:extLst>
              <a:ext uri="{FF2B5EF4-FFF2-40B4-BE49-F238E27FC236}">
                <a16:creationId xmlns:a16="http://schemas.microsoft.com/office/drawing/2014/main" id="{CA0E3835-41F0-49EA-A173-3D04F2641B18}"/>
              </a:ext>
            </a:extLst>
          </p:cNvPr>
          <p:cNvCxnSpPr/>
          <p:nvPr/>
        </p:nvCxnSpPr>
        <p:spPr bwMode="auto">
          <a:xfrm flipH="1">
            <a:off x="9089136" y="3886200"/>
            <a:ext cx="1014984" cy="256032"/>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96082811-20D7-4E57-BC56-F83603CF7E5D}"/>
              </a:ext>
            </a:extLst>
          </p:cNvPr>
          <p:cNvSpPr txBox="1"/>
          <p:nvPr/>
        </p:nvSpPr>
        <p:spPr>
          <a:xfrm>
            <a:off x="7051338" y="4114246"/>
            <a:ext cx="2569934" cy="923330"/>
          </a:xfrm>
          <a:prstGeom prst="rect">
            <a:avLst/>
          </a:prstGeom>
          <a:noFill/>
        </p:spPr>
        <p:txBody>
          <a:bodyPr wrap="none" rtlCol="0">
            <a:spAutoFit/>
          </a:bodyPr>
          <a:lstStyle/>
          <a:p>
            <a:r>
              <a:rPr lang="nb-NO" dirty="0"/>
              <a:t>Important to </a:t>
            </a:r>
            <a:r>
              <a:rPr lang="nb-NO" dirty="0" err="1"/>
              <a:t>select</a:t>
            </a:r>
            <a:endParaRPr lang="nb-NO" dirty="0"/>
          </a:p>
          <a:p>
            <a:r>
              <a:rPr lang="nb-NO" dirty="0" err="1"/>
              <a:t>project</a:t>
            </a:r>
            <a:r>
              <a:rPr lang="nb-NO" dirty="0"/>
              <a:t> </a:t>
            </a:r>
            <a:r>
              <a:rPr lang="nb-NO" dirty="0" err="1"/>
              <a:t>name</a:t>
            </a:r>
            <a:r>
              <a:rPr lang="nb-NO" dirty="0"/>
              <a:t>, it </a:t>
            </a:r>
            <a:r>
              <a:rPr lang="nb-NO" dirty="0" err="1"/>
              <a:t>should</a:t>
            </a:r>
            <a:r>
              <a:rPr lang="nb-NO" dirty="0"/>
              <a:t> </a:t>
            </a:r>
          </a:p>
          <a:p>
            <a:r>
              <a:rPr lang="nb-NO" dirty="0" err="1"/>
              <a:t>only</a:t>
            </a:r>
            <a:r>
              <a:rPr lang="nb-NO" dirty="0"/>
              <a:t> be </a:t>
            </a:r>
            <a:r>
              <a:rPr lang="nb-NO" dirty="0" err="1"/>
              <a:t>one</a:t>
            </a:r>
            <a:r>
              <a:rPr lang="nb-NO" dirty="0"/>
              <a:t> </a:t>
            </a:r>
            <a:r>
              <a:rPr lang="nb-NO" dirty="0" err="1"/>
              <a:t>option</a:t>
            </a:r>
            <a:endParaRPr lang="nb-NO" dirty="0"/>
          </a:p>
        </p:txBody>
      </p:sp>
      <p:cxnSp>
        <p:nvCxnSpPr>
          <p:cNvPr id="13" name="Straight Arrow Connector 12">
            <a:extLst>
              <a:ext uri="{FF2B5EF4-FFF2-40B4-BE49-F238E27FC236}">
                <a16:creationId xmlns:a16="http://schemas.microsoft.com/office/drawing/2014/main" id="{0EBD9859-DF85-4448-A33B-367F801E97CE}"/>
              </a:ext>
            </a:extLst>
          </p:cNvPr>
          <p:cNvCxnSpPr/>
          <p:nvPr/>
        </p:nvCxnSpPr>
        <p:spPr bwMode="auto">
          <a:xfrm flipH="1">
            <a:off x="8458200" y="5111496"/>
            <a:ext cx="2377440" cy="155448"/>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F647ECA5-4EA7-4F44-B26F-FF3ED3E8FA5D}"/>
              </a:ext>
            </a:extLst>
          </p:cNvPr>
          <p:cNvSpPr txBox="1"/>
          <p:nvPr/>
        </p:nvSpPr>
        <p:spPr>
          <a:xfrm>
            <a:off x="5704662" y="5082278"/>
            <a:ext cx="2794355" cy="369332"/>
          </a:xfrm>
          <a:prstGeom prst="rect">
            <a:avLst/>
          </a:prstGeom>
          <a:noFill/>
        </p:spPr>
        <p:txBody>
          <a:bodyPr wrap="none" rtlCol="0">
            <a:spAutoFit/>
          </a:bodyPr>
          <a:lstStyle/>
          <a:p>
            <a:r>
              <a:rPr lang="nb-NO" dirty="0" err="1"/>
              <a:t>Then</a:t>
            </a:r>
            <a:r>
              <a:rPr lang="nb-NO" dirty="0"/>
              <a:t> </a:t>
            </a:r>
            <a:r>
              <a:rPr lang="nb-NO" dirty="0" err="1"/>
              <a:t>create</a:t>
            </a:r>
            <a:r>
              <a:rPr lang="nb-NO" dirty="0"/>
              <a:t> </a:t>
            </a:r>
            <a:r>
              <a:rPr lang="nb-NO" dirty="0" err="1"/>
              <a:t>reservation</a:t>
            </a:r>
            <a:r>
              <a:rPr lang="nb-NO" dirty="0">
                <a:sym typeface="Wingdings" panose="05000000000000000000" pitchFamily="2" charset="2"/>
              </a:rPr>
              <a:t></a:t>
            </a:r>
            <a:endParaRPr lang="nb-NO" dirty="0"/>
          </a:p>
        </p:txBody>
      </p:sp>
    </p:spTree>
    <p:extLst>
      <p:ext uri="{BB962C8B-B14F-4D97-AF65-F5344CB8AC3E}">
        <p14:creationId xmlns:p14="http://schemas.microsoft.com/office/powerpoint/2010/main" val="221544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CE0E8D-FADA-47D6-8DAC-80D811EF49E8}"/>
              </a:ext>
            </a:extLst>
          </p:cNvPr>
          <p:cNvSpPr>
            <a:spLocks noGrp="1"/>
          </p:cNvSpPr>
          <p:nvPr>
            <p:ph idx="1"/>
          </p:nvPr>
        </p:nvSpPr>
        <p:spPr/>
        <p:txBody>
          <a:bodyPr/>
          <a:lstStyle/>
          <a:p>
            <a:r>
              <a:rPr lang="nb-NO" dirty="0" err="1"/>
              <a:t>Then</a:t>
            </a:r>
            <a:r>
              <a:rPr lang="nb-NO" dirty="0"/>
              <a:t> </a:t>
            </a:r>
            <a:r>
              <a:rPr lang="nb-NO" dirty="0" err="1"/>
              <a:t>you</a:t>
            </a:r>
            <a:r>
              <a:rPr lang="nb-NO" dirty="0"/>
              <a:t> have </a:t>
            </a:r>
            <a:r>
              <a:rPr lang="nb-NO" dirty="0" err="1"/>
              <a:t>created</a:t>
            </a:r>
            <a:r>
              <a:rPr lang="nb-NO" dirty="0"/>
              <a:t> a booking</a:t>
            </a:r>
            <a:r>
              <a:rPr lang="nb-NO" dirty="0">
                <a:sym typeface="Wingdings" panose="05000000000000000000" pitchFamily="2" charset="2"/>
              </a:rPr>
              <a:t></a:t>
            </a:r>
          </a:p>
          <a:p>
            <a:r>
              <a:rPr lang="nb-NO" dirty="0">
                <a:sym typeface="Wingdings" panose="05000000000000000000" pitchFamily="2" charset="2"/>
              </a:rPr>
              <a:t>If </a:t>
            </a:r>
            <a:r>
              <a:rPr lang="nb-NO" dirty="0" err="1">
                <a:sym typeface="Wingdings" panose="05000000000000000000" pitchFamily="2" charset="2"/>
              </a:rPr>
              <a:t>there</a:t>
            </a:r>
            <a:r>
              <a:rPr lang="nb-NO" dirty="0">
                <a:sym typeface="Wingdings" panose="05000000000000000000" pitchFamily="2" charset="2"/>
              </a:rPr>
              <a:t> </a:t>
            </a:r>
            <a:r>
              <a:rPr lang="nb-NO" dirty="0" err="1">
                <a:sym typeface="Wingdings" panose="05000000000000000000" pitchFamily="2" charset="2"/>
              </a:rPr>
              <a:t>are</a:t>
            </a:r>
            <a:r>
              <a:rPr lang="nb-NO" dirty="0">
                <a:sym typeface="Wingdings" panose="05000000000000000000" pitchFamily="2" charset="2"/>
              </a:rPr>
              <a:t> </a:t>
            </a:r>
            <a:r>
              <a:rPr lang="nb-NO" dirty="0" err="1">
                <a:sym typeface="Wingdings" panose="05000000000000000000" pitchFamily="2" charset="2"/>
              </a:rPr>
              <a:t>any</a:t>
            </a:r>
            <a:r>
              <a:rPr lang="nb-NO" dirty="0">
                <a:sym typeface="Wingdings" panose="05000000000000000000" pitchFamily="2" charset="2"/>
              </a:rPr>
              <a:t> questions </a:t>
            </a:r>
            <a:r>
              <a:rPr lang="nb-NO" dirty="0" err="1">
                <a:sym typeface="Wingdings" panose="05000000000000000000" pitchFamily="2" charset="2"/>
              </a:rPr>
              <a:t>contact</a:t>
            </a:r>
            <a:r>
              <a:rPr lang="nb-NO" dirty="0">
                <a:sym typeface="Wingdings" panose="05000000000000000000" pitchFamily="2" charset="2"/>
              </a:rPr>
              <a:t> </a:t>
            </a:r>
            <a:r>
              <a:rPr lang="nb-NO" dirty="0">
                <a:sym typeface="Wingdings" panose="05000000000000000000" pitchFamily="2" charset="2"/>
                <a:hlinkClick r:id="rId2"/>
              </a:rPr>
              <a:t>arnt.e.tjonna@ntnu.no</a:t>
            </a:r>
            <a:r>
              <a:rPr lang="nb-NO" dirty="0">
                <a:sym typeface="Wingdings" panose="05000000000000000000" pitchFamily="2" charset="2"/>
              </a:rPr>
              <a:t> or </a:t>
            </a:r>
            <a:r>
              <a:rPr lang="nb-NO" dirty="0" err="1">
                <a:sym typeface="Wingdings" panose="05000000000000000000" pitchFamily="2" charset="2"/>
              </a:rPr>
              <a:t>one</a:t>
            </a:r>
            <a:r>
              <a:rPr lang="nb-NO" dirty="0">
                <a:sym typeface="Wingdings" panose="05000000000000000000" pitchFamily="2" charset="2"/>
              </a:rPr>
              <a:t> </a:t>
            </a:r>
            <a:r>
              <a:rPr lang="nb-NO" dirty="0" err="1">
                <a:sym typeface="Wingdings" panose="05000000000000000000" pitchFamily="2" charset="2"/>
              </a:rPr>
              <a:t>of</a:t>
            </a:r>
            <a:r>
              <a:rPr lang="nb-NO" dirty="0">
                <a:sym typeface="Wingdings" panose="05000000000000000000" pitchFamily="2" charset="2"/>
              </a:rPr>
              <a:t> </a:t>
            </a:r>
            <a:r>
              <a:rPr lang="nb-NO" dirty="0" err="1">
                <a:sym typeface="Wingdings" panose="05000000000000000000" pitchFamily="2" charset="2"/>
              </a:rPr>
              <a:t>the</a:t>
            </a:r>
            <a:r>
              <a:rPr lang="nb-NO" dirty="0">
                <a:sym typeface="Wingdings" panose="05000000000000000000" pitchFamily="2" charset="2"/>
              </a:rPr>
              <a:t> </a:t>
            </a:r>
            <a:r>
              <a:rPr lang="nb-NO" dirty="0" err="1">
                <a:sym typeface="Wingdings" panose="05000000000000000000" pitchFamily="2" charset="2"/>
              </a:rPr>
              <a:t>technicians</a:t>
            </a:r>
            <a:r>
              <a:rPr lang="nb-NO" dirty="0">
                <a:sym typeface="Wingdings" panose="05000000000000000000" pitchFamily="2" charset="2"/>
              </a:rPr>
              <a:t> </a:t>
            </a:r>
            <a:r>
              <a:rPr lang="nb-NO" dirty="0" err="1">
                <a:sym typeface="Wingdings" panose="05000000000000000000" pitchFamily="2" charset="2"/>
              </a:rPr>
              <a:t>working</a:t>
            </a:r>
            <a:r>
              <a:rPr lang="nb-NO" dirty="0">
                <a:sym typeface="Wingdings" panose="05000000000000000000" pitchFamily="2" charset="2"/>
              </a:rPr>
              <a:t> at </a:t>
            </a:r>
            <a:r>
              <a:rPr lang="nb-NO" dirty="0" err="1">
                <a:sym typeface="Wingdings" panose="05000000000000000000" pitchFamily="2" charset="2"/>
              </a:rPr>
              <a:t>the</a:t>
            </a:r>
            <a:r>
              <a:rPr lang="nb-NO" dirty="0">
                <a:sym typeface="Wingdings" panose="05000000000000000000" pitchFamily="2" charset="2"/>
              </a:rPr>
              <a:t> lab.</a:t>
            </a:r>
          </a:p>
          <a:p>
            <a:r>
              <a:rPr lang="nb-NO" dirty="0">
                <a:sym typeface="Wingdings" panose="05000000000000000000" pitchFamily="2" charset="2"/>
              </a:rPr>
              <a:t>GOOD LUCK</a:t>
            </a:r>
            <a:endParaRPr lang="nb-NO" dirty="0"/>
          </a:p>
        </p:txBody>
      </p:sp>
    </p:spTree>
    <p:extLst>
      <p:ext uri="{BB962C8B-B14F-4D97-AF65-F5344CB8AC3E}">
        <p14:creationId xmlns:p14="http://schemas.microsoft.com/office/powerpoint/2010/main" val="429300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275" y="116632"/>
            <a:ext cx="8440738" cy="914400"/>
          </a:xfrm>
        </p:spPr>
        <p:txBody>
          <a:bodyPr/>
          <a:lstStyle/>
          <a:p>
            <a:pPr algn="ctr"/>
            <a:r>
              <a:rPr lang="nb-NO" dirty="0"/>
              <a:t>Organization</a:t>
            </a:r>
          </a:p>
        </p:txBody>
      </p:sp>
      <p:grpSp>
        <p:nvGrpSpPr>
          <p:cNvPr id="43" name="Group 42"/>
          <p:cNvGrpSpPr/>
          <p:nvPr/>
        </p:nvGrpSpPr>
        <p:grpSpPr>
          <a:xfrm>
            <a:off x="6888089" y="1381078"/>
            <a:ext cx="972455" cy="1255834"/>
            <a:chOff x="2411413" y="2101813"/>
            <a:chExt cx="972455" cy="1255834"/>
          </a:xfrm>
        </p:grpSpPr>
        <p:pic>
          <p:nvPicPr>
            <p:cNvPr id="41" name="Picture 4" descr="profile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74914" y="2101813"/>
              <a:ext cx="855724" cy="85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
            <p:cNvSpPr txBox="1">
              <a:spLocks noChangeArrowheads="1"/>
            </p:cNvSpPr>
            <p:nvPr/>
          </p:nvSpPr>
          <p:spPr bwMode="auto">
            <a:xfrm>
              <a:off x="2411413" y="2957537"/>
              <a:ext cx="972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003366"/>
                  </a:solidFill>
                  <a:latin typeface="Arial" pitchFamily="34" charset="0"/>
                </a:defRPr>
              </a:lvl1pPr>
              <a:lvl2pPr marL="742950" indent="-285750">
                <a:spcBef>
                  <a:spcPct val="20000"/>
                </a:spcBef>
                <a:buChar char="–"/>
                <a:defRPr>
                  <a:solidFill>
                    <a:srgbClr val="003366"/>
                  </a:solidFill>
                  <a:latin typeface="Arial" pitchFamily="34" charset="0"/>
                </a:defRPr>
              </a:lvl2pPr>
              <a:lvl3pPr marL="1143000" indent="-228600">
                <a:spcBef>
                  <a:spcPct val="20000"/>
                </a:spcBef>
                <a:buChar char="•"/>
                <a:defRPr sz="1600">
                  <a:solidFill>
                    <a:srgbClr val="003366"/>
                  </a:solidFill>
                  <a:latin typeface="Arial" pitchFamily="34" charset="0"/>
                </a:defRPr>
              </a:lvl3pPr>
              <a:lvl4pPr marL="1600200" indent="-228600">
                <a:spcBef>
                  <a:spcPct val="20000"/>
                </a:spcBef>
                <a:buChar char="–"/>
                <a:defRPr sz="1600">
                  <a:solidFill>
                    <a:srgbClr val="003366"/>
                  </a:solidFill>
                  <a:latin typeface="Arial" pitchFamily="34" charset="0"/>
                </a:defRPr>
              </a:lvl4pPr>
              <a:lvl5pPr marL="2057400" indent="-228600">
                <a:spcBef>
                  <a:spcPct val="20000"/>
                </a:spcBef>
                <a:buChar char="•"/>
                <a:defRPr sz="1600">
                  <a:solidFill>
                    <a:srgbClr val="003366"/>
                  </a:solidFill>
                  <a:latin typeface="Arial" pitchFamily="34" charset="0"/>
                </a:defRPr>
              </a:lvl5pPr>
              <a:lvl6pPr marL="2514600" indent="-228600" eaLnBrk="0" fontAlgn="base" hangingPunct="0">
                <a:spcBef>
                  <a:spcPct val="20000"/>
                </a:spcBef>
                <a:spcAft>
                  <a:spcPct val="0"/>
                </a:spcAft>
                <a:buChar char="•"/>
                <a:defRPr sz="1600">
                  <a:solidFill>
                    <a:srgbClr val="003366"/>
                  </a:solidFill>
                  <a:latin typeface="Arial" pitchFamily="34" charset="0"/>
                </a:defRPr>
              </a:lvl6pPr>
              <a:lvl7pPr marL="2971800" indent="-228600" eaLnBrk="0" fontAlgn="base" hangingPunct="0">
                <a:spcBef>
                  <a:spcPct val="20000"/>
                </a:spcBef>
                <a:spcAft>
                  <a:spcPct val="0"/>
                </a:spcAft>
                <a:buChar char="•"/>
                <a:defRPr sz="1600">
                  <a:solidFill>
                    <a:srgbClr val="003366"/>
                  </a:solidFill>
                  <a:latin typeface="Arial" pitchFamily="34" charset="0"/>
                </a:defRPr>
              </a:lvl7pPr>
              <a:lvl8pPr marL="3429000" indent="-228600" eaLnBrk="0" fontAlgn="base" hangingPunct="0">
                <a:spcBef>
                  <a:spcPct val="20000"/>
                </a:spcBef>
                <a:spcAft>
                  <a:spcPct val="0"/>
                </a:spcAft>
                <a:buChar char="•"/>
                <a:defRPr sz="1600">
                  <a:solidFill>
                    <a:srgbClr val="003366"/>
                  </a:solidFill>
                  <a:latin typeface="Arial" pitchFamily="34" charset="0"/>
                </a:defRPr>
              </a:lvl8pPr>
              <a:lvl9pPr marL="3886200" indent="-228600" eaLnBrk="0" fontAlgn="base" hangingPunct="0">
                <a:spcBef>
                  <a:spcPct val="20000"/>
                </a:spcBef>
                <a:spcAft>
                  <a:spcPct val="0"/>
                </a:spcAft>
                <a:buChar char="•"/>
                <a:defRPr sz="1600">
                  <a:solidFill>
                    <a:srgbClr val="003366"/>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nb-NO" sz="1000" b="0" i="0" u="none" strike="noStrike" kern="1200" cap="none" spc="0" normalizeH="0" baseline="0" noProof="0" dirty="0">
                  <a:ln>
                    <a:noFill/>
                  </a:ln>
                  <a:solidFill>
                    <a:srgbClr val="000000"/>
                  </a:solidFill>
                  <a:effectLst/>
                  <a:uLnTx/>
                  <a:uFillTx/>
                  <a:latin typeface="Times" pitchFamily="-84" charset="0"/>
                  <a:ea typeface="ＭＳ Ｐゴシック" charset="0"/>
                  <a:cs typeface="+mn-cs"/>
                </a:rPr>
                <a:t>Daily manager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nb-NO" sz="1000" b="0" i="0" u="none" strike="noStrike" kern="1200" cap="none" spc="0" normalizeH="0" baseline="0" noProof="0" dirty="0">
                  <a:ln>
                    <a:noFill/>
                  </a:ln>
                  <a:solidFill>
                    <a:srgbClr val="000000"/>
                  </a:solidFill>
                  <a:effectLst/>
                  <a:uLnTx/>
                  <a:uFillTx/>
                  <a:latin typeface="Times" pitchFamily="-84" charset="0"/>
                  <a:ea typeface="ＭＳ Ｐゴシック" charset="0"/>
                  <a:cs typeface="+mn-cs"/>
                </a:rPr>
                <a:t>Arnt E. Tjønna</a:t>
              </a:r>
            </a:p>
          </p:txBody>
        </p:sp>
      </p:grpSp>
      <p:sp>
        <p:nvSpPr>
          <p:cNvPr id="58" name="TextBox 57"/>
          <p:cNvSpPr txBox="1"/>
          <p:nvPr/>
        </p:nvSpPr>
        <p:spPr>
          <a:xfrm>
            <a:off x="6730876" y="2700979"/>
            <a:ext cx="232146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err="1">
                <a:ln>
                  <a:noFill/>
                </a:ln>
                <a:solidFill>
                  <a:srgbClr val="000000"/>
                </a:solidFill>
                <a:effectLst/>
                <a:uLnTx/>
                <a:uFillTx/>
                <a:latin typeface="Times" charset="0"/>
                <a:ea typeface="ＭＳ Ｐゴシック" charset="0"/>
                <a:cs typeface="+mn-cs"/>
              </a:rPr>
              <a:t>Neurophysiology</a:t>
            </a:r>
            <a:endParaRPr kumimoji="0" lang="nb-NO"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sp>
        <p:nvSpPr>
          <p:cNvPr id="3" name="TextBox 2"/>
          <p:cNvSpPr txBox="1"/>
          <p:nvPr/>
        </p:nvSpPr>
        <p:spPr>
          <a:xfrm>
            <a:off x="1524000" y="836713"/>
            <a:ext cx="91440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charset="0"/>
                <a:ea typeface="ＭＳ Ｐゴシック" charset="0"/>
                <a:cs typeface="+mn-cs"/>
              </a:rPr>
              <a:t>INB and ISB</a:t>
            </a:r>
          </a:p>
        </p:txBody>
      </p:sp>
      <p:grpSp>
        <p:nvGrpSpPr>
          <p:cNvPr id="15" name="Group 14">
            <a:extLst>
              <a:ext uri="{FF2B5EF4-FFF2-40B4-BE49-F238E27FC236}">
                <a16:creationId xmlns:a16="http://schemas.microsoft.com/office/drawing/2014/main" id="{B46641C0-C222-49B8-8F22-BDA883BD9AC3}"/>
              </a:ext>
            </a:extLst>
          </p:cNvPr>
          <p:cNvGrpSpPr/>
          <p:nvPr/>
        </p:nvGrpSpPr>
        <p:grpSpPr>
          <a:xfrm>
            <a:off x="8926023" y="2688877"/>
            <a:ext cx="1460990" cy="2040256"/>
            <a:chOff x="8926023" y="2688877"/>
            <a:chExt cx="1460990" cy="2040256"/>
          </a:xfrm>
        </p:grpSpPr>
        <p:sp>
          <p:nvSpPr>
            <p:cNvPr id="6" name="TextBox 5"/>
            <p:cNvSpPr txBox="1"/>
            <p:nvPr/>
          </p:nvSpPr>
          <p:spPr>
            <a:xfrm>
              <a:off x="9156056" y="2688877"/>
              <a:ext cx="715260"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Times" charset="0"/>
                  <a:ea typeface="ＭＳ Ｐゴシック" charset="0"/>
                  <a:cs typeface="+mn-cs"/>
                </a:rPr>
                <a:t>ESS</a:t>
              </a:r>
            </a:p>
          </p:txBody>
        </p:sp>
        <p:sp>
          <p:nvSpPr>
            <p:cNvPr id="7" name="TextBox 6"/>
            <p:cNvSpPr txBox="1"/>
            <p:nvPr/>
          </p:nvSpPr>
          <p:spPr>
            <a:xfrm>
              <a:off x="8926023" y="4175135"/>
              <a:ext cx="146099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dirty="0">
                  <a:ln>
                    <a:noFill/>
                  </a:ln>
                  <a:solidFill>
                    <a:srgbClr val="000000"/>
                  </a:solidFill>
                  <a:effectLst/>
                  <a:uLnTx/>
                  <a:uFillTx/>
                  <a:latin typeface="Times" charset="0"/>
                  <a:ea typeface="ＭＳ Ｐゴシック" charset="0"/>
                  <a:cs typeface="+mn-cs"/>
                </a:rPr>
                <a:t>Xiang Chun Tan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dirty="0">
                  <a:ln>
                    <a:noFill/>
                  </a:ln>
                  <a:solidFill>
                    <a:srgbClr val="000000"/>
                  </a:solidFill>
                  <a:effectLst/>
                  <a:uLnTx/>
                  <a:uFillTx/>
                  <a:latin typeface="Times" charset="0"/>
                  <a:ea typeface="ＭＳ Ｐゴシック" charset="0"/>
                  <a:cs typeface="+mn-cs"/>
                </a:rPr>
                <a:t>25% INB</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0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27" name="Picture 17" descr="C:\Users\tjonna\AppData\Local\Microsoft\Windows\Temporary Internet Files\Content.Outlook\JBIAR0Z4\profilbilde_XiangchunTan2014021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08002" y="3124673"/>
              <a:ext cx="1067982" cy="10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3527600" y="1381078"/>
            <a:ext cx="1272257" cy="1280662"/>
            <a:chOff x="2003599" y="1381078"/>
            <a:chExt cx="1272257" cy="1280662"/>
          </a:xfrm>
        </p:grpSpPr>
        <p:sp>
          <p:nvSpPr>
            <p:cNvPr id="39" name="TextBox 3"/>
            <p:cNvSpPr txBox="1">
              <a:spLocks noChangeArrowheads="1"/>
            </p:cNvSpPr>
            <p:nvPr/>
          </p:nvSpPr>
          <p:spPr bwMode="auto">
            <a:xfrm>
              <a:off x="2003599" y="2107742"/>
              <a:ext cx="12722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003366"/>
                  </a:solidFill>
                  <a:latin typeface="Arial" pitchFamily="34" charset="0"/>
                </a:defRPr>
              </a:lvl1pPr>
              <a:lvl2pPr marL="742950" indent="-285750">
                <a:spcBef>
                  <a:spcPct val="20000"/>
                </a:spcBef>
                <a:buChar char="–"/>
                <a:defRPr>
                  <a:solidFill>
                    <a:srgbClr val="003366"/>
                  </a:solidFill>
                  <a:latin typeface="Arial" pitchFamily="34" charset="0"/>
                </a:defRPr>
              </a:lvl2pPr>
              <a:lvl3pPr marL="1143000" indent="-228600">
                <a:spcBef>
                  <a:spcPct val="20000"/>
                </a:spcBef>
                <a:buChar char="•"/>
                <a:defRPr sz="1600">
                  <a:solidFill>
                    <a:srgbClr val="003366"/>
                  </a:solidFill>
                  <a:latin typeface="Arial" pitchFamily="34" charset="0"/>
                </a:defRPr>
              </a:lvl3pPr>
              <a:lvl4pPr marL="1600200" indent="-228600">
                <a:spcBef>
                  <a:spcPct val="20000"/>
                </a:spcBef>
                <a:buChar char="–"/>
                <a:defRPr sz="1600">
                  <a:solidFill>
                    <a:srgbClr val="003366"/>
                  </a:solidFill>
                  <a:latin typeface="Arial" pitchFamily="34" charset="0"/>
                </a:defRPr>
              </a:lvl4pPr>
              <a:lvl5pPr marL="2057400" indent="-228600">
                <a:spcBef>
                  <a:spcPct val="20000"/>
                </a:spcBef>
                <a:buChar char="•"/>
                <a:defRPr sz="1600">
                  <a:solidFill>
                    <a:srgbClr val="003366"/>
                  </a:solidFill>
                  <a:latin typeface="Arial" pitchFamily="34" charset="0"/>
                </a:defRPr>
              </a:lvl5pPr>
              <a:lvl6pPr marL="2514600" indent="-228600" eaLnBrk="0" fontAlgn="base" hangingPunct="0">
                <a:spcBef>
                  <a:spcPct val="20000"/>
                </a:spcBef>
                <a:spcAft>
                  <a:spcPct val="0"/>
                </a:spcAft>
                <a:buChar char="•"/>
                <a:defRPr sz="1600">
                  <a:solidFill>
                    <a:srgbClr val="003366"/>
                  </a:solidFill>
                  <a:latin typeface="Arial" pitchFamily="34" charset="0"/>
                </a:defRPr>
              </a:lvl6pPr>
              <a:lvl7pPr marL="2971800" indent="-228600" eaLnBrk="0" fontAlgn="base" hangingPunct="0">
                <a:spcBef>
                  <a:spcPct val="20000"/>
                </a:spcBef>
                <a:spcAft>
                  <a:spcPct val="0"/>
                </a:spcAft>
                <a:buChar char="•"/>
                <a:defRPr sz="1600">
                  <a:solidFill>
                    <a:srgbClr val="003366"/>
                  </a:solidFill>
                  <a:latin typeface="Arial" pitchFamily="34" charset="0"/>
                </a:defRPr>
              </a:lvl7pPr>
              <a:lvl8pPr marL="3429000" indent="-228600" eaLnBrk="0" fontAlgn="base" hangingPunct="0">
                <a:spcBef>
                  <a:spcPct val="20000"/>
                </a:spcBef>
                <a:spcAft>
                  <a:spcPct val="0"/>
                </a:spcAft>
                <a:buChar char="•"/>
                <a:defRPr sz="1600">
                  <a:solidFill>
                    <a:srgbClr val="003366"/>
                  </a:solidFill>
                  <a:latin typeface="Arial" pitchFamily="34" charset="0"/>
                </a:defRPr>
              </a:lvl8pPr>
              <a:lvl9pPr marL="3886200" indent="-228600" eaLnBrk="0" fontAlgn="base" hangingPunct="0">
                <a:spcBef>
                  <a:spcPct val="20000"/>
                </a:spcBef>
                <a:spcAft>
                  <a:spcPct val="0"/>
                </a:spcAft>
                <a:buChar char="•"/>
                <a:defRPr sz="1600">
                  <a:solidFill>
                    <a:srgbClr val="003366"/>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000" b="0" i="0" u="none" strike="noStrike" kern="1200" cap="none" spc="0" normalizeH="0" baseline="0" noProof="0" dirty="0">
                  <a:ln>
                    <a:noFill/>
                  </a:ln>
                  <a:solidFill>
                    <a:srgbClr val="000000"/>
                  </a:solidFill>
                  <a:effectLst/>
                  <a:uLnTx/>
                  <a:uFillTx/>
                  <a:latin typeface="Times" pitchFamily="-84" charset="0"/>
                  <a:ea typeface="ＭＳ Ｐゴシック" charset="0"/>
                  <a:cs typeface="+mn-cs"/>
                </a:rPr>
                <a:t>Scientific leader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000" b="0" i="0" u="none" strike="noStrike" kern="1200" cap="none" spc="0" normalizeH="0" baseline="0" noProof="0" dirty="0" err="1">
                  <a:ln>
                    <a:noFill/>
                  </a:ln>
                  <a:solidFill>
                    <a:srgbClr val="000000"/>
                  </a:solidFill>
                  <a:effectLst/>
                  <a:uLnTx/>
                  <a:uFillTx/>
                  <a:latin typeface="Times" pitchFamily="-84" charset="0"/>
                  <a:ea typeface="ＭＳ Ｐゴシック" charset="0"/>
                  <a:cs typeface="+mn-cs"/>
                </a:rPr>
                <a:t>Beatrix</a:t>
              </a:r>
              <a:r>
                <a:rPr kumimoji="0" lang="nb-NO" altLang="nb-NO" sz="1000" b="0" i="0" u="none" strike="noStrike" kern="1200" cap="none" spc="0" normalizeH="0" baseline="0" noProof="0" dirty="0">
                  <a:ln>
                    <a:noFill/>
                  </a:ln>
                  <a:solidFill>
                    <a:srgbClr val="000000"/>
                  </a:solidFill>
                  <a:effectLst/>
                  <a:uLnTx/>
                  <a:uFillTx/>
                  <a:latin typeface="Times" pitchFamily="-84" charset="0"/>
                  <a:ea typeface="ＭＳ Ｐゴシック" charset="0"/>
                  <a:cs typeface="+mn-cs"/>
                </a:rPr>
                <a:t> </a:t>
              </a:r>
              <a:r>
                <a:rPr kumimoji="0" lang="nb-NO" altLang="nb-NO" sz="1000" b="0" i="0" u="none" strike="noStrike" kern="1200" cap="none" spc="0" normalizeH="0" baseline="0" noProof="0" dirty="0" err="1">
                  <a:ln>
                    <a:noFill/>
                  </a:ln>
                  <a:solidFill>
                    <a:srgbClr val="000000"/>
                  </a:solidFill>
                  <a:effectLst/>
                  <a:uLnTx/>
                  <a:uFillTx/>
                  <a:latin typeface="Times" pitchFamily="-84" charset="0"/>
                  <a:ea typeface="ＭＳ Ｐゴシック" charset="0"/>
                  <a:cs typeface="+mn-cs"/>
                </a:rPr>
                <a:t>Vereijken</a:t>
              </a:r>
              <a:r>
                <a:rPr kumimoji="0" lang="nb-NO" altLang="nb-NO" sz="1000" b="0" i="0" u="none" strike="noStrike" kern="1200" cap="none" spc="0" normalizeH="0" baseline="0" noProof="0" dirty="0">
                  <a:ln>
                    <a:noFill/>
                  </a:ln>
                  <a:solidFill>
                    <a:srgbClr val="000000"/>
                  </a:solidFill>
                  <a:effectLst/>
                  <a:uLnTx/>
                  <a:uFillTx/>
                  <a:latin typeface="Times" pitchFamily="-84" charset="0"/>
                  <a:ea typeface="ＭＳ Ｐゴシック" charset="0"/>
                  <a:cs typeface="+mn-cs"/>
                </a:rPr>
                <a:t> 20%</a:t>
              </a:r>
            </a:p>
          </p:txBody>
        </p:sp>
        <p:pic>
          <p:nvPicPr>
            <p:cNvPr id="4" name="Picture 2" descr="profile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23728" y="1381078"/>
              <a:ext cx="768227" cy="76822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8"/>
          <p:cNvSpPr txBox="1">
            <a:spLocks noChangeArrowheads="1"/>
          </p:cNvSpPr>
          <p:nvPr/>
        </p:nvSpPr>
        <p:spPr bwMode="auto">
          <a:xfrm>
            <a:off x="4648549" y="4187237"/>
            <a:ext cx="9653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3366"/>
                </a:solidFill>
                <a:latin typeface="Arial" pitchFamily="34" charset="0"/>
              </a:defRPr>
            </a:lvl1pPr>
            <a:lvl2pPr marL="742950" indent="-285750">
              <a:spcBef>
                <a:spcPct val="20000"/>
              </a:spcBef>
              <a:buChar char="–"/>
              <a:defRPr>
                <a:solidFill>
                  <a:srgbClr val="003366"/>
                </a:solidFill>
                <a:latin typeface="Arial" pitchFamily="34" charset="0"/>
              </a:defRPr>
            </a:lvl2pPr>
            <a:lvl3pPr marL="1143000" indent="-228600">
              <a:spcBef>
                <a:spcPct val="20000"/>
              </a:spcBef>
              <a:buChar char="•"/>
              <a:defRPr sz="1600">
                <a:solidFill>
                  <a:srgbClr val="003366"/>
                </a:solidFill>
                <a:latin typeface="Arial" pitchFamily="34" charset="0"/>
              </a:defRPr>
            </a:lvl3pPr>
            <a:lvl4pPr marL="1600200" indent="-228600">
              <a:spcBef>
                <a:spcPct val="20000"/>
              </a:spcBef>
              <a:buChar char="–"/>
              <a:defRPr sz="1600">
                <a:solidFill>
                  <a:srgbClr val="003366"/>
                </a:solidFill>
                <a:latin typeface="Arial" pitchFamily="34" charset="0"/>
              </a:defRPr>
            </a:lvl4pPr>
            <a:lvl5pPr marL="2057400" indent="-228600">
              <a:spcBef>
                <a:spcPct val="20000"/>
              </a:spcBef>
              <a:buChar char="•"/>
              <a:defRPr sz="1600">
                <a:solidFill>
                  <a:srgbClr val="003366"/>
                </a:solidFill>
                <a:latin typeface="Arial" pitchFamily="34" charset="0"/>
              </a:defRPr>
            </a:lvl5pPr>
            <a:lvl6pPr marL="2514600" indent="-228600" eaLnBrk="0" fontAlgn="base" hangingPunct="0">
              <a:spcBef>
                <a:spcPct val="20000"/>
              </a:spcBef>
              <a:spcAft>
                <a:spcPct val="0"/>
              </a:spcAft>
              <a:buChar char="•"/>
              <a:defRPr sz="1600">
                <a:solidFill>
                  <a:srgbClr val="003366"/>
                </a:solidFill>
                <a:latin typeface="Arial" pitchFamily="34" charset="0"/>
              </a:defRPr>
            </a:lvl6pPr>
            <a:lvl7pPr marL="2971800" indent="-228600" eaLnBrk="0" fontAlgn="base" hangingPunct="0">
              <a:spcBef>
                <a:spcPct val="20000"/>
              </a:spcBef>
              <a:spcAft>
                <a:spcPct val="0"/>
              </a:spcAft>
              <a:buChar char="•"/>
              <a:defRPr sz="1600">
                <a:solidFill>
                  <a:srgbClr val="003366"/>
                </a:solidFill>
                <a:latin typeface="Arial" pitchFamily="34" charset="0"/>
              </a:defRPr>
            </a:lvl7pPr>
            <a:lvl8pPr marL="3429000" indent="-228600" eaLnBrk="0" fontAlgn="base" hangingPunct="0">
              <a:spcBef>
                <a:spcPct val="20000"/>
              </a:spcBef>
              <a:spcAft>
                <a:spcPct val="0"/>
              </a:spcAft>
              <a:buChar char="•"/>
              <a:defRPr sz="1600">
                <a:solidFill>
                  <a:srgbClr val="003366"/>
                </a:solidFill>
                <a:latin typeface="Arial" pitchFamily="34" charset="0"/>
              </a:defRPr>
            </a:lvl8pPr>
            <a:lvl9pPr marL="3886200" indent="-228600" eaLnBrk="0" fontAlgn="base" hangingPunct="0">
              <a:spcBef>
                <a:spcPct val="20000"/>
              </a:spcBef>
              <a:spcAft>
                <a:spcPct val="0"/>
              </a:spcAft>
              <a:buChar char="•"/>
              <a:defRPr sz="1600">
                <a:solidFill>
                  <a:srgbClr val="003366"/>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nb-NO" sz="1000" b="0" i="0" u="none" strike="noStrike" kern="1200" cap="none" spc="0" normalizeH="0" baseline="0" noProof="0" dirty="0">
                <a:ln>
                  <a:noFill/>
                </a:ln>
                <a:solidFill>
                  <a:srgbClr val="000000"/>
                </a:solidFill>
                <a:effectLst/>
                <a:uLnTx/>
                <a:uFillTx/>
                <a:latin typeface="Times" pitchFamily="-84" charset="0"/>
                <a:ea typeface="ＭＳ Ｐゴシック" charset="0"/>
                <a:cs typeface="+mn-cs"/>
              </a:rPr>
              <a:t>Thomas Fremo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nb-NO" sz="1000" b="0" i="0" u="none" strike="noStrike" kern="1200" cap="none" spc="0" normalizeH="0" baseline="0" noProof="0" dirty="0">
                <a:ln>
                  <a:noFill/>
                </a:ln>
                <a:solidFill>
                  <a:srgbClr val="000000"/>
                </a:solidFill>
                <a:effectLst/>
                <a:uLnTx/>
                <a:uFillTx/>
                <a:latin typeface="Times" pitchFamily="-84" charset="0"/>
                <a:ea typeface="ＭＳ Ｐゴシック" charset="0"/>
                <a:cs typeface="+mn-cs"/>
              </a:rPr>
              <a:t>50% ISB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nb-NO" sz="1000" b="0" i="0" u="none" strike="noStrike" kern="1200" cap="none" spc="0" normalizeH="0" baseline="0" noProof="0" dirty="0">
                <a:ln>
                  <a:noFill/>
                </a:ln>
                <a:solidFill>
                  <a:srgbClr val="000000"/>
                </a:solidFill>
                <a:effectLst/>
                <a:uLnTx/>
                <a:uFillTx/>
                <a:latin typeface="Times" pitchFamily="-84" charset="0"/>
                <a:ea typeface="ＭＳ Ｐゴシック" charset="0"/>
                <a:cs typeface="+mn-cs"/>
              </a:rPr>
              <a:t>30% HMN</a:t>
            </a:r>
          </a:p>
        </p:txBody>
      </p:sp>
      <p:sp>
        <p:nvSpPr>
          <p:cNvPr id="53" name="TextBox 10"/>
          <p:cNvSpPr txBox="1">
            <a:spLocks noChangeArrowheads="1"/>
          </p:cNvSpPr>
          <p:nvPr/>
        </p:nvSpPr>
        <p:spPr bwMode="auto">
          <a:xfrm>
            <a:off x="5649779" y="4187237"/>
            <a:ext cx="1038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003366"/>
                </a:solidFill>
                <a:latin typeface="Arial" pitchFamily="34" charset="0"/>
              </a:defRPr>
            </a:lvl1pPr>
            <a:lvl2pPr marL="742950" indent="-285750">
              <a:spcBef>
                <a:spcPct val="20000"/>
              </a:spcBef>
              <a:buChar char="–"/>
              <a:defRPr>
                <a:solidFill>
                  <a:srgbClr val="003366"/>
                </a:solidFill>
                <a:latin typeface="Arial" pitchFamily="34" charset="0"/>
              </a:defRPr>
            </a:lvl2pPr>
            <a:lvl3pPr marL="1143000" indent="-228600">
              <a:spcBef>
                <a:spcPct val="20000"/>
              </a:spcBef>
              <a:buChar char="•"/>
              <a:defRPr sz="1600">
                <a:solidFill>
                  <a:srgbClr val="003366"/>
                </a:solidFill>
                <a:latin typeface="Arial" pitchFamily="34" charset="0"/>
              </a:defRPr>
            </a:lvl3pPr>
            <a:lvl4pPr marL="1600200" indent="-228600">
              <a:spcBef>
                <a:spcPct val="20000"/>
              </a:spcBef>
              <a:buChar char="–"/>
              <a:defRPr sz="1600">
                <a:solidFill>
                  <a:srgbClr val="003366"/>
                </a:solidFill>
                <a:latin typeface="Arial" pitchFamily="34" charset="0"/>
              </a:defRPr>
            </a:lvl4pPr>
            <a:lvl5pPr marL="2057400" indent="-228600">
              <a:spcBef>
                <a:spcPct val="20000"/>
              </a:spcBef>
              <a:buChar char="•"/>
              <a:defRPr sz="1600">
                <a:solidFill>
                  <a:srgbClr val="003366"/>
                </a:solidFill>
                <a:latin typeface="Arial" pitchFamily="34" charset="0"/>
              </a:defRPr>
            </a:lvl5pPr>
            <a:lvl6pPr marL="2514600" indent="-228600" eaLnBrk="0" fontAlgn="base" hangingPunct="0">
              <a:spcBef>
                <a:spcPct val="20000"/>
              </a:spcBef>
              <a:spcAft>
                <a:spcPct val="0"/>
              </a:spcAft>
              <a:buChar char="•"/>
              <a:defRPr sz="1600">
                <a:solidFill>
                  <a:srgbClr val="003366"/>
                </a:solidFill>
                <a:latin typeface="Arial" pitchFamily="34" charset="0"/>
              </a:defRPr>
            </a:lvl6pPr>
            <a:lvl7pPr marL="2971800" indent="-228600" eaLnBrk="0" fontAlgn="base" hangingPunct="0">
              <a:spcBef>
                <a:spcPct val="20000"/>
              </a:spcBef>
              <a:spcAft>
                <a:spcPct val="0"/>
              </a:spcAft>
              <a:buChar char="•"/>
              <a:defRPr sz="1600">
                <a:solidFill>
                  <a:srgbClr val="003366"/>
                </a:solidFill>
                <a:latin typeface="Arial" pitchFamily="34" charset="0"/>
              </a:defRPr>
            </a:lvl7pPr>
            <a:lvl8pPr marL="3429000" indent="-228600" eaLnBrk="0" fontAlgn="base" hangingPunct="0">
              <a:spcBef>
                <a:spcPct val="20000"/>
              </a:spcBef>
              <a:spcAft>
                <a:spcPct val="0"/>
              </a:spcAft>
              <a:buChar char="•"/>
              <a:defRPr sz="1600">
                <a:solidFill>
                  <a:srgbClr val="003366"/>
                </a:solidFill>
                <a:latin typeface="Arial" pitchFamily="34" charset="0"/>
              </a:defRPr>
            </a:lvl8pPr>
            <a:lvl9pPr marL="3886200" indent="-228600" eaLnBrk="0" fontAlgn="base" hangingPunct="0">
              <a:spcBef>
                <a:spcPct val="20000"/>
              </a:spcBef>
              <a:spcAft>
                <a:spcPct val="0"/>
              </a:spcAft>
              <a:buChar char="•"/>
              <a:defRPr sz="1600">
                <a:solidFill>
                  <a:srgbClr val="003366"/>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nb-NO" sz="1000" b="0" i="0" u="none" strike="noStrike" kern="1200" cap="none" spc="0" normalizeH="0" baseline="0" noProof="0" dirty="0">
                <a:ln>
                  <a:noFill/>
                </a:ln>
                <a:solidFill>
                  <a:srgbClr val="000000"/>
                </a:solidFill>
                <a:effectLst/>
                <a:uLnTx/>
                <a:uFillTx/>
                <a:latin typeface="Times" pitchFamily="-84" charset="0"/>
                <a:ea typeface="ＭＳ Ｐゴシック" charset="0"/>
                <a:cs typeface="+mn-cs"/>
              </a:rPr>
              <a:t>Lisbeth Røe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nb-NO" sz="1000" b="0" i="0" u="none" strike="noStrike" kern="1200" cap="none" spc="0" normalizeH="0" baseline="0" noProof="0" dirty="0">
              <a:ln>
                <a:noFill/>
              </a:ln>
              <a:solidFill>
                <a:srgbClr val="000000"/>
              </a:solidFill>
              <a:effectLst/>
              <a:uLnTx/>
              <a:uFillTx/>
              <a:latin typeface="Times" pitchFamily="-84" charset="0"/>
              <a:ea typeface="ＭＳ Ｐゴシック" charset="0"/>
              <a:cs typeface="+mn-cs"/>
            </a:endParaRPr>
          </a:p>
        </p:txBody>
      </p:sp>
      <p:sp>
        <p:nvSpPr>
          <p:cNvPr id="57" name="TextBox 56"/>
          <p:cNvSpPr txBox="1"/>
          <p:nvPr/>
        </p:nvSpPr>
        <p:spPr>
          <a:xfrm>
            <a:off x="5028618" y="2700979"/>
            <a:ext cx="1242648"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err="1">
                <a:ln>
                  <a:noFill/>
                </a:ln>
                <a:solidFill>
                  <a:srgbClr val="000000"/>
                </a:solidFill>
                <a:effectLst/>
                <a:uLnTx/>
                <a:uFillTx/>
                <a:latin typeface="Times" charset="0"/>
                <a:ea typeface="ＭＳ Ｐゴシック" charset="0"/>
                <a:cs typeface="+mn-cs"/>
              </a:rPr>
              <a:t>Exercise</a:t>
            </a:r>
            <a:endParaRPr kumimoji="0" lang="nb-NO"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1026" name="Picture 2" descr="Bilderesultat for Thomas Frem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4758" t="6787" r="27016" b="-230"/>
          <a:stretch/>
        </p:blipFill>
        <p:spPr bwMode="auto">
          <a:xfrm>
            <a:off x="4737335" y="3136775"/>
            <a:ext cx="854148" cy="10584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BD1128EC-D002-4882-9DD3-F2FB1A140990}"/>
              </a:ext>
            </a:extLst>
          </p:cNvPr>
          <p:cNvPicPr>
            <a:picLocks noChangeAspect="1"/>
          </p:cNvPicPr>
          <p:nvPr/>
        </p:nvPicPr>
        <p:blipFill>
          <a:blip r:embed="rId6"/>
          <a:stretch>
            <a:fillRect/>
          </a:stretch>
        </p:blipFill>
        <p:spPr>
          <a:xfrm>
            <a:off x="5678779" y="3136775"/>
            <a:ext cx="881170" cy="1058400"/>
          </a:xfrm>
          <a:prstGeom prst="rect">
            <a:avLst/>
          </a:prstGeom>
        </p:spPr>
      </p:pic>
      <p:grpSp>
        <p:nvGrpSpPr>
          <p:cNvPr id="11" name="Group 10">
            <a:extLst>
              <a:ext uri="{FF2B5EF4-FFF2-40B4-BE49-F238E27FC236}">
                <a16:creationId xmlns:a16="http://schemas.microsoft.com/office/drawing/2014/main" id="{CAEF29D1-6B98-4D1A-9D34-CEED008B9236}"/>
              </a:ext>
            </a:extLst>
          </p:cNvPr>
          <p:cNvGrpSpPr/>
          <p:nvPr/>
        </p:nvGrpSpPr>
        <p:grpSpPr>
          <a:xfrm>
            <a:off x="1754776" y="2688877"/>
            <a:ext cx="2474956" cy="2040256"/>
            <a:chOff x="1754776" y="2688877"/>
            <a:chExt cx="2474956" cy="2040256"/>
          </a:xfrm>
        </p:grpSpPr>
        <p:sp>
          <p:nvSpPr>
            <p:cNvPr id="30" name="TextBox 29">
              <a:extLst>
                <a:ext uri="{FF2B5EF4-FFF2-40B4-BE49-F238E27FC236}">
                  <a16:creationId xmlns:a16="http://schemas.microsoft.com/office/drawing/2014/main" id="{947E2EF2-7433-43F3-9A3B-B1DF1DEE399E}"/>
                </a:ext>
              </a:extLst>
            </p:cNvPr>
            <p:cNvSpPr txBox="1"/>
            <p:nvPr/>
          </p:nvSpPr>
          <p:spPr>
            <a:xfrm>
              <a:off x="2170727" y="2688877"/>
              <a:ext cx="170264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err="1">
                  <a:ln>
                    <a:noFill/>
                  </a:ln>
                  <a:solidFill>
                    <a:srgbClr val="000000"/>
                  </a:solidFill>
                  <a:effectLst/>
                  <a:uLnTx/>
                  <a:uFillTx/>
                  <a:latin typeface="Times" panose="02020603050405020304" pitchFamily="18" charset="0"/>
                  <a:ea typeface="+mn-ea"/>
                  <a:cs typeface="Times" panose="02020603050405020304" pitchFamily="18" charset="0"/>
                </a:rPr>
                <a:t>Movement</a:t>
              </a:r>
              <a:endParaRPr kumimoji="0" lang="nb-NO" sz="24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endParaRPr>
            </a:p>
          </p:txBody>
        </p:sp>
        <p:sp>
          <p:nvSpPr>
            <p:cNvPr id="36" name="TextBox 7">
              <a:extLst>
                <a:ext uri="{FF2B5EF4-FFF2-40B4-BE49-F238E27FC236}">
                  <a16:creationId xmlns:a16="http://schemas.microsoft.com/office/drawing/2014/main" id="{154F3D92-05CA-43D2-9567-DB733F22AD15}"/>
                </a:ext>
              </a:extLst>
            </p:cNvPr>
            <p:cNvSpPr txBox="1">
              <a:spLocks noChangeArrowheads="1"/>
            </p:cNvSpPr>
            <p:nvPr/>
          </p:nvSpPr>
          <p:spPr bwMode="auto">
            <a:xfrm>
              <a:off x="3123491" y="4175135"/>
              <a:ext cx="1067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003366"/>
                  </a:solidFill>
                  <a:latin typeface="Arial" pitchFamily="34" charset="0"/>
                </a:defRPr>
              </a:lvl1pPr>
              <a:lvl2pPr marL="742950" indent="-285750">
                <a:spcBef>
                  <a:spcPct val="20000"/>
                </a:spcBef>
                <a:buChar char="–"/>
                <a:defRPr>
                  <a:solidFill>
                    <a:srgbClr val="003366"/>
                  </a:solidFill>
                  <a:latin typeface="Arial" pitchFamily="34" charset="0"/>
                </a:defRPr>
              </a:lvl2pPr>
              <a:lvl3pPr marL="1143000" indent="-228600">
                <a:spcBef>
                  <a:spcPct val="20000"/>
                </a:spcBef>
                <a:buChar char="•"/>
                <a:defRPr sz="1600">
                  <a:solidFill>
                    <a:srgbClr val="003366"/>
                  </a:solidFill>
                  <a:latin typeface="Arial" pitchFamily="34" charset="0"/>
                </a:defRPr>
              </a:lvl3pPr>
              <a:lvl4pPr marL="1600200" indent="-228600">
                <a:spcBef>
                  <a:spcPct val="20000"/>
                </a:spcBef>
                <a:buChar char="–"/>
                <a:defRPr sz="1600">
                  <a:solidFill>
                    <a:srgbClr val="003366"/>
                  </a:solidFill>
                  <a:latin typeface="Arial" pitchFamily="34" charset="0"/>
                </a:defRPr>
              </a:lvl4pPr>
              <a:lvl5pPr marL="2057400" indent="-228600">
                <a:spcBef>
                  <a:spcPct val="20000"/>
                </a:spcBef>
                <a:buChar char="•"/>
                <a:defRPr sz="1600">
                  <a:solidFill>
                    <a:srgbClr val="003366"/>
                  </a:solidFill>
                  <a:latin typeface="Arial" pitchFamily="34" charset="0"/>
                </a:defRPr>
              </a:lvl5pPr>
              <a:lvl6pPr marL="2514600" indent="-228600" eaLnBrk="0" fontAlgn="base" hangingPunct="0">
                <a:spcBef>
                  <a:spcPct val="20000"/>
                </a:spcBef>
                <a:spcAft>
                  <a:spcPct val="0"/>
                </a:spcAft>
                <a:buChar char="•"/>
                <a:defRPr sz="1600">
                  <a:solidFill>
                    <a:srgbClr val="003366"/>
                  </a:solidFill>
                  <a:latin typeface="Arial" pitchFamily="34" charset="0"/>
                </a:defRPr>
              </a:lvl6pPr>
              <a:lvl7pPr marL="2971800" indent="-228600" eaLnBrk="0" fontAlgn="base" hangingPunct="0">
                <a:spcBef>
                  <a:spcPct val="20000"/>
                </a:spcBef>
                <a:spcAft>
                  <a:spcPct val="0"/>
                </a:spcAft>
                <a:buChar char="•"/>
                <a:defRPr sz="1600">
                  <a:solidFill>
                    <a:srgbClr val="003366"/>
                  </a:solidFill>
                  <a:latin typeface="Arial" pitchFamily="34" charset="0"/>
                </a:defRPr>
              </a:lvl7pPr>
              <a:lvl8pPr marL="3429000" indent="-228600" eaLnBrk="0" fontAlgn="base" hangingPunct="0">
                <a:spcBef>
                  <a:spcPct val="20000"/>
                </a:spcBef>
                <a:spcAft>
                  <a:spcPct val="0"/>
                </a:spcAft>
                <a:buChar char="•"/>
                <a:defRPr sz="1600">
                  <a:solidFill>
                    <a:srgbClr val="003366"/>
                  </a:solidFill>
                  <a:latin typeface="Arial" pitchFamily="34" charset="0"/>
                </a:defRPr>
              </a:lvl8pPr>
              <a:lvl9pPr marL="3886200" indent="-228600" eaLnBrk="0" fontAlgn="base" hangingPunct="0">
                <a:spcBef>
                  <a:spcPct val="20000"/>
                </a:spcBef>
                <a:spcAft>
                  <a:spcPct val="0"/>
                </a:spcAft>
                <a:buChar char="•"/>
                <a:defRPr sz="1600">
                  <a:solidFill>
                    <a:srgbClr val="003366"/>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nb-NO" sz="1000" b="0" i="0" u="none" strike="noStrike" kern="1200" cap="none" spc="0" normalizeH="0" baseline="0" noProof="0" dirty="0">
                  <a:ln>
                    <a:noFill/>
                  </a:ln>
                  <a:solidFill>
                    <a:srgbClr val="000000"/>
                  </a:solidFill>
                  <a:effectLst/>
                  <a:uLnTx/>
                  <a:uFillTx/>
                  <a:latin typeface="Times" pitchFamily="-84" charset="0"/>
                  <a:ea typeface="+mn-ea"/>
                  <a:cs typeface="+mn-cs"/>
                </a:rPr>
                <a:t>Ane </a:t>
              </a:r>
              <a:r>
                <a:rPr kumimoji="0" lang="en-US" altLang="nb-NO" sz="1000" b="0" i="0" u="none" strike="noStrike" kern="1200" cap="none" spc="0" normalizeH="0" baseline="0" noProof="0" dirty="0" err="1">
                  <a:ln>
                    <a:noFill/>
                  </a:ln>
                  <a:solidFill>
                    <a:srgbClr val="000000"/>
                  </a:solidFill>
                  <a:effectLst/>
                  <a:uLnTx/>
                  <a:uFillTx/>
                  <a:latin typeface="Times" pitchFamily="-84" charset="0"/>
                  <a:ea typeface="+mn-ea"/>
                  <a:cs typeface="+mn-cs"/>
                </a:rPr>
                <a:t>Øverness</a:t>
              </a:r>
              <a:endParaRPr kumimoji="0" lang="en-US" altLang="nb-NO" sz="1000" b="0" i="0" u="none" strike="noStrike" kern="1200" cap="none" spc="0" normalizeH="0" baseline="0" noProof="0" dirty="0">
                <a:ln>
                  <a:noFill/>
                </a:ln>
                <a:solidFill>
                  <a:srgbClr val="000000"/>
                </a:solidFill>
                <a:effectLst/>
                <a:uLnTx/>
                <a:uFillTx/>
                <a:latin typeface="Times" pitchFamily="-8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nb-NO" sz="1000" b="0" i="0" u="none" strike="noStrike" kern="1200" cap="none" spc="0" normalizeH="0" baseline="0" noProof="0" dirty="0">
                  <a:ln>
                    <a:noFill/>
                  </a:ln>
                  <a:solidFill>
                    <a:srgbClr val="000000"/>
                  </a:solidFill>
                  <a:effectLst/>
                  <a:uLnTx/>
                  <a:uFillTx/>
                  <a:latin typeface="Times" pitchFamily="-84" charset="0"/>
                  <a:ea typeface="+mn-ea"/>
                  <a:cs typeface="+mn-cs"/>
                </a:rPr>
                <a:t>50% INB</a:t>
              </a:r>
            </a:p>
          </p:txBody>
        </p:sp>
        <p:sp>
          <p:nvSpPr>
            <p:cNvPr id="31" name="TextBox 30">
              <a:extLst>
                <a:ext uri="{FF2B5EF4-FFF2-40B4-BE49-F238E27FC236}">
                  <a16:creationId xmlns:a16="http://schemas.microsoft.com/office/drawing/2014/main" id="{813923B4-4554-4CD2-A950-09C4129DF403}"/>
                </a:ext>
              </a:extLst>
            </p:cNvPr>
            <p:cNvSpPr txBox="1"/>
            <p:nvPr/>
          </p:nvSpPr>
          <p:spPr>
            <a:xfrm>
              <a:off x="1754776" y="4175135"/>
              <a:ext cx="146099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dirty="0">
                  <a:ln>
                    <a:noFill/>
                  </a:ln>
                  <a:solidFill>
                    <a:srgbClr val="000000"/>
                  </a:solidFill>
                  <a:effectLst/>
                  <a:uLnTx/>
                  <a:uFillTx/>
                  <a:latin typeface="Times" charset="0"/>
                  <a:ea typeface="ＭＳ Ｐゴシック" charset="0"/>
                  <a:cs typeface="+mn-cs"/>
                </a:rPr>
                <a:t>Xiang Chun Tan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dirty="0">
                  <a:ln>
                    <a:noFill/>
                  </a:ln>
                  <a:solidFill>
                    <a:srgbClr val="000000"/>
                  </a:solidFill>
                  <a:effectLst/>
                  <a:uLnTx/>
                  <a:uFillTx/>
                  <a:latin typeface="Times" charset="0"/>
                  <a:ea typeface="ＭＳ Ｐゴシック" charset="0"/>
                  <a:cs typeface="+mn-cs"/>
                </a:rPr>
                <a:t>25% INB</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0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32" name="Picture 17" descr="C:\Users\tjonna\AppData\Local\Microsoft\Windows\Temporary Internet Files\Content.Outlook\JBIAR0Z4\profilbilde_XiangchunTan20140211.jpg">
              <a:extLst>
                <a:ext uri="{FF2B5EF4-FFF2-40B4-BE49-F238E27FC236}">
                  <a16:creationId xmlns:a16="http://schemas.microsoft.com/office/drawing/2014/main" id="{81AA6338-4CB9-4C43-9AB2-6B938AB0469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6755" y="3124673"/>
              <a:ext cx="1067982" cy="10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rofileimage">
              <a:extLst>
                <a:ext uri="{FF2B5EF4-FFF2-40B4-BE49-F238E27FC236}">
                  <a16:creationId xmlns:a16="http://schemas.microsoft.com/office/drawing/2014/main" id="{93BA7AF1-4DF0-48EF-9F8F-162A84393E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2916" y="3124673"/>
              <a:ext cx="1056816" cy="10568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30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553E7C-BFD8-4BB9-A796-74CAB36DED86}"/>
              </a:ext>
            </a:extLst>
          </p:cNvPr>
          <p:cNvSpPr txBox="1"/>
          <p:nvPr/>
        </p:nvSpPr>
        <p:spPr>
          <a:xfrm>
            <a:off x="3108960" y="471199"/>
            <a:ext cx="3775457" cy="369332"/>
          </a:xfrm>
          <a:prstGeom prst="rect">
            <a:avLst/>
          </a:prstGeom>
          <a:noFill/>
        </p:spPr>
        <p:txBody>
          <a:bodyPr wrap="none" rtlCol="0">
            <a:spAutoFit/>
          </a:bodyPr>
          <a:lstStyle/>
          <a:p>
            <a:r>
              <a:rPr lang="nb-NO" dirty="0"/>
              <a:t>https://www.ntnu.edu/mh/nextmove</a:t>
            </a:r>
          </a:p>
        </p:txBody>
      </p:sp>
      <p:pic>
        <p:nvPicPr>
          <p:cNvPr id="3" name="Picture 2">
            <a:extLst>
              <a:ext uri="{FF2B5EF4-FFF2-40B4-BE49-F238E27FC236}">
                <a16:creationId xmlns:a16="http://schemas.microsoft.com/office/drawing/2014/main" id="{B5417253-9901-442E-6F38-65B8D9639643}"/>
              </a:ext>
            </a:extLst>
          </p:cNvPr>
          <p:cNvPicPr>
            <a:picLocks noChangeAspect="1"/>
          </p:cNvPicPr>
          <p:nvPr/>
        </p:nvPicPr>
        <p:blipFill>
          <a:blip r:embed="rId2"/>
          <a:stretch>
            <a:fillRect/>
          </a:stretch>
        </p:blipFill>
        <p:spPr>
          <a:xfrm>
            <a:off x="0" y="886156"/>
            <a:ext cx="12192000" cy="5012839"/>
          </a:xfrm>
          <a:prstGeom prst="rect">
            <a:avLst/>
          </a:prstGeom>
        </p:spPr>
      </p:pic>
    </p:spTree>
    <p:extLst>
      <p:ext uri="{BB962C8B-B14F-4D97-AF65-F5344CB8AC3E}">
        <p14:creationId xmlns:p14="http://schemas.microsoft.com/office/powerpoint/2010/main" val="52986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8FBD-9772-48F2-A951-4C8A8E100CA2}"/>
              </a:ext>
            </a:extLst>
          </p:cNvPr>
          <p:cNvSpPr>
            <a:spLocks noGrp="1"/>
          </p:cNvSpPr>
          <p:nvPr>
            <p:ph type="title"/>
          </p:nvPr>
        </p:nvSpPr>
        <p:spPr/>
        <p:txBody>
          <a:bodyPr/>
          <a:lstStyle/>
          <a:p>
            <a:r>
              <a:rPr lang="nb-NO" dirty="0" err="1"/>
              <a:t>MSc</a:t>
            </a:r>
            <a:r>
              <a:rPr lang="nb-NO" dirty="0"/>
              <a:t> </a:t>
            </a:r>
            <a:r>
              <a:rPr lang="nb-NO" dirty="0" err="1"/>
              <a:t>observation</a:t>
            </a:r>
            <a:r>
              <a:rPr lang="nb-NO" dirty="0"/>
              <a:t> and </a:t>
            </a:r>
            <a:r>
              <a:rPr lang="nb-NO" dirty="0" err="1"/>
              <a:t>teaching</a:t>
            </a:r>
            <a:r>
              <a:rPr lang="nb-NO" dirty="0"/>
              <a:t> </a:t>
            </a:r>
            <a:r>
              <a:rPr lang="nb-NO" dirty="0" err="1"/>
              <a:t>before</a:t>
            </a:r>
            <a:r>
              <a:rPr lang="nb-NO" dirty="0"/>
              <a:t> </a:t>
            </a:r>
            <a:r>
              <a:rPr lang="nb-NO" dirty="0" err="1"/>
              <a:t>use</a:t>
            </a:r>
            <a:r>
              <a:rPr lang="nb-NO" dirty="0"/>
              <a:t> </a:t>
            </a:r>
            <a:r>
              <a:rPr lang="nb-NO" dirty="0" err="1"/>
              <a:t>of</a:t>
            </a:r>
            <a:r>
              <a:rPr lang="nb-NO" dirty="0"/>
              <a:t> lab</a:t>
            </a:r>
          </a:p>
        </p:txBody>
      </p:sp>
      <p:sp>
        <p:nvSpPr>
          <p:cNvPr id="3" name="Content Placeholder 2">
            <a:extLst>
              <a:ext uri="{FF2B5EF4-FFF2-40B4-BE49-F238E27FC236}">
                <a16:creationId xmlns:a16="http://schemas.microsoft.com/office/drawing/2014/main" id="{79DD988C-3DBF-41C1-8FCB-C58CEE8E38AA}"/>
              </a:ext>
            </a:extLst>
          </p:cNvPr>
          <p:cNvSpPr>
            <a:spLocks noGrp="1"/>
          </p:cNvSpPr>
          <p:nvPr>
            <p:ph idx="1"/>
          </p:nvPr>
        </p:nvSpPr>
        <p:spPr/>
        <p:txBody>
          <a:bodyPr/>
          <a:lstStyle/>
          <a:p>
            <a:r>
              <a:rPr lang="nb-NO" dirty="0"/>
              <a:t>In order to </a:t>
            </a:r>
            <a:r>
              <a:rPr lang="nb-NO" dirty="0" err="1"/>
              <a:t>activate</a:t>
            </a:r>
            <a:r>
              <a:rPr lang="nb-NO" dirty="0"/>
              <a:t> </a:t>
            </a:r>
            <a:r>
              <a:rPr lang="nb-NO" dirty="0" err="1"/>
              <a:t>your</a:t>
            </a:r>
            <a:r>
              <a:rPr lang="nb-NO" dirty="0"/>
              <a:t> </a:t>
            </a:r>
            <a:r>
              <a:rPr lang="nb-NO" dirty="0" err="1"/>
              <a:t>user</a:t>
            </a:r>
            <a:r>
              <a:rPr lang="nb-NO" dirty="0"/>
              <a:t> in </a:t>
            </a:r>
            <a:r>
              <a:rPr lang="nb-NO" dirty="0" err="1"/>
              <a:t>Bookitlab</a:t>
            </a:r>
            <a:r>
              <a:rPr lang="nb-NO" dirty="0"/>
              <a:t>, </a:t>
            </a:r>
            <a:r>
              <a:rPr lang="nb-NO" dirty="0" err="1"/>
              <a:t>you</a:t>
            </a:r>
            <a:r>
              <a:rPr lang="nb-NO" dirty="0"/>
              <a:t> </a:t>
            </a:r>
            <a:r>
              <a:rPr lang="nb-NO" dirty="0" err="1"/>
              <a:t>need</a:t>
            </a:r>
            <a:r>
              <a:rPr lang="nb-NO" dirty="0"/>
              <a:t> to </a:t>
            </a:r>
            <a:r>
              <a:rPr lang="nb-NO" dirty="0" err="1"/>
              <a:t>complete</a:t>
            </a:r>
            <a:r>
              <a:rPr lang="nb-NO" dirty="0"/>
              <a:t> </a:t>
            </a:r>
            <a:r>
              <a:rPr lang="nb-NO" dirty="0" err="1"/>
              <a:t>the</a:t>
            </a:r>
            <a:r>
              <a:rPr lang="nb-NO" dirty="0"/>
              <a:t> </a:t>
            </a:r>
            <a:r>
              <a:rPr lang="nb-NO" dirty="0" err="1"/>
              <a:t>following</a:t>
            </a:r>
            <a:r>
              <a:rPr lang="nb-NO" dirty="0"/>
              <a:t> </a:t>
            </a:r>
            <a:r>
              <a:rPr lang="nb-NO" dirty="0" err="1"/>
              <a:t>steps</a:t>
            </a:r>
            <a:r>
              <a:rPr lang="nb-NO" dirty="0"/>
              <a:t>:</a:t>
            </a:r>
          </a:p>
          <a:p>
            <a:r>
              <a:rPr lang="en-US" dirty="0"/>
              <a:t>Observe the required amount of testing and other lab procedures for the lab and equipment you are planning to use (refer to a Next Move engineer or your supervisor for details) this can start before you have a project number (if ongoing </a:t>
            </a:r>
          </a:p>
          <a:p>
            <a:pPr marL="0" indent="0">
              <a:buNone/>
            </a:pPr>
            <a:r>
              <a:rPr lang="en-US" dirty="0"/>
              <a:t>     projects are testing).</a:t>
            </a:r>
          </a:p>
          <a:p>
            <a:r>
              <a:rPr lang="en-US" dirty="0"/>
              <a:t>https://www.ntnu.edu/mh/nextmove/exercise</a:t>
            </a:r>
          </a:p>
          <a:p>
            <a:endParaRPr lang="en-US" dirty="0"/>
          </a:p>
          <a:p>
            <a:endParaRPr lang="nb-NO" dirty="0"/>
          </a:p>
          <a:p>
            <a:endParaRPr lang="nb-NO" dirty="0"/>
          </a:p>
        </p:txBody>
      </p:sp>
      <p:pic>
        <p:nvPicPr>
          <p:cNvPr id="5" name="Picture 4">
            <a:extLst>
              <a:ext uri="{FF2B5EF4-FFF2-40B4-BE49-F238E27FC236}">
                <a16:creationId xmlns:a16="http://schemas.microsoft.com/office/drawing/2014/main" id="{51BC048B-D417-4C25-B3B9-DCF2459639CB}"/>
              </a:ext>
            </a:extLst>
          </p:cNvPr>
          <p:cNvPicPr>
            <a:picLocks noChangeAspect="1"/>
          </p:cNvPicPr>
          <p:nvPr/>
        </p:nvPicPr>
        <p:blipFill>
          <a:blip r:embed="rId2"/>
          <a:stretch>
            <a:fillRect/>
          </a:stretch>
        </p:blipFill>
        <p:spPr>
          <a:xfrm>
            <a:off x="6423102" y="3061009"/>
            <a:ext cx="5260898" cy="2909159"/>
          </a:xfrm>
          <a:prstGeom prst="rect">
            <a:avLst/>
          </a:prstGeom>
        </p:spPr>
      </p:pic>
      <p:cxnSp>
        <p:nvCxnSpPr>
          <p:cNvPr id="7" name="Straight Arrow Connector 6">
            <a:extLst>
              <a:ext uri="{FF2B5EF4-FFF2-40B4-BE49-F238E27FC236}">
                <a16:creationId xmlns:a16="http://schemas.microsoft.com/office/drawing/2014/main" id="{C6C576A4-11B2-4D06-A923-4519C9D87CFC}"/>
              </a:ext>
            </a:extLst>
          </p:cNvPr>
          <p:cNvCxnSpPr/>
          <p:nvPr/>
        </p:nvCxnSpPr>
        <p:spPr bwMode="auto">
          <a:xfrm flipV="1">
            <a:off x="6679580" y="4572000"/>
            <a:ext cx="1237786" cy="635620"/>
          </a:xfrm>
          <a:prstGeom prst="straightConnector1">
            <a:avLst/>
          </a:prstGeom>
          <a:ln w="9525" cap="flat" cmpd="sng" algn="ctr">
            <a:solidFill>
              <a:srgbClr val="FF0000"/>
            </a:solidFill>
            <a:prstDash val="solid"/>
            <a:round/>
            <a:headEnd type="none" w="med" len="med"/>
            <a:tailEnd type="arrow"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BE901018-E527-4DD0-AEC7-586FDA08D714}"/>
              </a:ext>
            </a:extLst>
          </p:cNvPr>
          <p:cNvSpPr txBox="1"/>
          <p:nvPr/>
        </p:nvSpPr>
        <p:spPr>
          <a:xfrm>
            <a:off x="5363477" y="5022954"/>
            <a:ext cx="1237786" cy="369332"/>
          </a:xfrm>
          <a:prstGeom prst="rect">
            <a:avLst/>
          </a:prstGeom>
          <a:noFill/>
        </p:spPr>
        <p:txBody>
          <a:bodyPr wrap="square" rtlCol="0">
            <a:spAutoFit/>
          </a:bodyPr>
          <a:lstStyle/>
          <a:p>
            <a:r>
              <a:rPr lang="nb-NO" dirty="0"/>
              <a:t>Training</a:t>
            </a:r>
          </a:p>
        </p:txBody>
      </p:sp>
    </p:spTree>
    <p:extLst>
      <p:ext uri="{BB962C8B-B14F-4D97-AF65-F5344CB8AC3E}">
        <p14:creationId xmlns:p14="http://schemas.microsoft.com/office/powerpoint/2010/main" val="24349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40F0-DC05-4DFD-BA0B-C8364CC157DF}"/>
              </a:ext>
            </a:extLst>
          </p:cNvPr>
          <p:cNvSpPr>
            <a:spLocks noGrp="1"/>
          </p:cNvSpPr>
          <p:nvPr>
            <p:ph type="title"/>
          </p:nvPr>
        </p:nvSpPr>
        <p:spPr/>
        <p:txBody>
          <a:bodyPr/>
          <a:lstStyle/>
          <a:p>
            <a:r>
              <a:rPr lang="nb-NO" dirty="0" err="1"/>
              <a:t>MSc</a:t>
            </a:r>
            <a:r>
              <a:rPr lang="nb-NO" dirty="0"/>
              <a:t> </a:t>
            </a:r>
            <a:r>
              <a:rPr lang="nb-NO" dirty="0" err="1"/>
              <a:t>observation</a:t>
            </a:r>
            <a:r>
              <a:rPr lang="nb-NO" dirty="0"/>
              <a:t> and </a:t>
            </a:r>
            <a:r>
              <a:rPr lang="nb-NO" dirty="0" err="1"/>
              <a:t>teaching</a:t>
            </a:r>
            <a:r>
              <a:rPr lang="nb-NO" dirty="0"/>
              <a:t> </a:t>
            </a:r>
            <a:r>
              <a:rPr lang="nb-NO" dirty="0" err="1"/>
              <a:t>before</a:t>
            </a:r>
            <a:r>
              <a:rPr lang="nb-NO" dirty="0"/>
              <a:t> </a:t>
            </a:r>
            <a:r>
              <a:rPr lang="nb-NO" dirty="0" err="1"/>
              <a:t>use</a:t>
            </a:r>
            <a:r>
              <a:rPr lang="nb-NO" dirty="0"/>
              <a:t> </a:t>
            </a:r>
            <a:r>
              <a:rPr lang="nb-NO" dirty="0" err="1"/>
              <a:t>of</a:t>
            </a:r>
            <a:r>
              <a:rPr lang="nb-NO" dirty="0"/>
              <a:t> lab</a:t>
            </a:r>
          </a:p>
        </p:txBody>
      </p:sp>
      <p:sp>
        <p:nvSpPr>
          <p:cNvPr id="4" name="Content Placeholder 2">
            <a:extLst>
              <a:ext uri="{FF2B5EF4-FFF2-40B4-BE49-F238E27FC236}">
                <a16:creationId xmlns:a16="http://schemas.microsoft.com/office/drawing/2014/main" id="{25039EBA-69D4-46A1-A528-4A151D1CE677}"/>
              </a:ext>
            </a:extLst>
          </p:cNvPr>
          <p:cNvSpPr>
            <a:spLocks noGrp="1"/>
          </p:cNvSpPr>
          <p:nvPr>
            <p:ph idx="1"/>
          </p:nvPr>
        </p:nvSpPr>
        <p:spPr>
          <a:xfrm>
            <a:off x="508529" y="1638300"/>
            <a:ext cx="11253788" cy="3581400"/>
          </a:xfrm>
        </p:spPr>
        <p:txBody>
          <a:bodyPr/>
          <a:lstStyle/>
          <a:p>
            <a:r>
              <a:rPr lang="nb-NO" sz="1800" dirty="0" err="1"/>
              <a:t>Obtain</a:t>
            </a:r>
            <a:r>
              <a:rPr lang="nb-NO" sz="1800" dirty="0"/>
              <a:t> </a:t>
            </a:r>
            <a:r>
              <a:rPr lang="nb-NO" sz="1800" dirty="0" err="1"/>
              <a:t>your</a:t>
            </a:r>
            <a:r>
              <a:rPr lang="nb-NO" sz="1800" dirty="0"/>
              <a:t> Master </a:t>
            </a:r>
            <a:r>
              <a:rPr lang="nb-NO" sz="1800" dirty="0" err="1"/>
              <a:t>Thesis</a:t>
            </a:r>
            <a:r>
              <a:rPr lang="nb-NO" sz="1800" dirty="0"/>
              <a:t> </a:t>
            </a:r>
            <a:r>
              <a:rPr lang="nb-NO" sz="1800" dirty="0" err="1"/>
              <a:t>Approval</a:t>
            </a:r>
            <a:r>
              <a:rPr lang="nb-NO" sz="1800" dirty="0"/>
              <a:t> from INB/ISB (deadline </a:t>
            </a:r>
            <a:r>
              <a:rPr lang="nb-NO" sz="1800" dirty="0" err="1"/>
              <a:t>medio.april</a:t>
            </a:r>
            <a:r>
              <a:rPr lang="nb-NO" sz="1800" dirty="0"/>
              <a:t>)</a:t>
            </a:r>
          </a:p>
          <a:p>
            <a:r>
              <a:rPr lang="nb-NO" sz="1800" dirty="0"/>
              <a:t>Log </a:t>
            </a:r>
            <a:r>
              <a:rPr lang="nb-NO" sz="1800" dirty="0" err="1"/>
              <a:t>on</a:t>
            </a:r>
            <a:r>
              <a:rPr lang="nb-NO" sz="1800" dirty="0"/>
              <a:t> to </a:t>
            </a:r>
            <a:r>
              <a:rPr lang="nb-NO" sz="1800" dirty="0" err="1"/>
              <a:t>Bookitlab</a:t>
            </a:r>
            <a:r>
              <a:rPr lang="nb-NO" sz="1800" dirty="0"/>
              <a:t> </a:t>
            </a:r>
            <a:r>
              <a:rPr lang="nb-NO" sz="1800" dirty="0" err="1"/>
              <a:t>with</a:t>
            </a:r>
            <a:r>
              <a:rPr lang="nb-NO" sz="1800" dirty="0"/>
              <a:t> Feide </a:t>
            </a:r>
            <a:r>
              <a:rPr lang="nb-NO" sz="1800" dirty="0" err="1"/>
              <a:t>one</a:t>
            </a:r>
            <a:r>
              <a:rPr lang="nb-NO" sz="1800" dirty="0"/>
              <a:t> time (and do </a:t>
            </a:r>
            <a:r>
              <a:rPr lang="nb-NO" sz="1800" dirty="0" err="1"/>
              <a:t>nothing</a:t>
            </a:r>
            <a:r>
              <a:rPr lang="nb-NO" sz="1800" dirty="0"/>
              <a:t>), </a:t>
            </a:r>
            <a:r>
              <a:rPr lang="nb-NO" sz="1800" dirty="0" err="1"/>
              <a:t>because</a:t>
            </a:r>
            <a:r>
              <a:rPr lang="nb-NO" sz="1800" dirty="0"/>
              <a:t> </a:t>
            </a:r>
            <a:r>
              <a:rPr lang="nb-NO" sz="1800" dirty="0" err="1"/>
              <a:t>you</a:t>
            </a:r>
            <a:r>
              <a:rPr lang="nb-NO" sz="1800" dirty="0"/>
              <a:t> </a:t>
            </a:r>
            <a:r>
              <a:rPr lang="nb-NO" sz="1800" dirty="0" err="1"/>
              <a:t>will</a:t>
            </a:r>
            <a:r>
              <a:rPr lang="nb-NO" sz="1800" dirty="0"/>
              <a:t> </a:t>
            </a:r>
            <a:r>
              <a:rPr lang="nb-NO" sz="1800" dirty="0" err="1"/>
              <a:t>automaticly</a:t>
            </a:r>
            <a:r>
              <a:rPr lang="nb-NO" sz="1800" dirty="0"/>
              <a:t> be </a:t>
            </a:r>
            <a:r>
              <a:rPr lang="nb-NO" sz="1800" dirty="0" err="1"/>
              <a:t>registerd</a:t>
            </a:r>
            <a:r>
              <a:rPr lang="nb-NO" sz="1800" dirty="0"/>
              <a:t> in </a:t>
            </a:r>
            <a:r>
              <a:rPr lang="nb-NO" sz="1800" dirty="0" err="1"/>
              <a:t>Bookitlab</a:t>
            </a:r>
            <a:r>
              <a:rPr lang="nb-NO" sz="1800" dirty="0"/>
              <a:t> </a:t>
            </a:r>
            <a:r>
              <a:rPr lang="nb-NO" sz="1800" dirty="0" err="1"/>
              <a:t>on</a:t>
            </a:r>
            <a:r>
              <a:rPr lang="nb-NO" sz="1800" dirty="0"/>
              <a:t> </a:t>
            </a:r>
            <a:r>
              <a:rPr lang="nb-NO" sz="1800" dirty="0" err="1"/>
              <a:t>the</a:t>
            </a:r>
            <a:r>
              <a:rPr lang="nb-NO" sz="1800" dirty="0"/>
              <a:t> first-time </a:t>
            </a:r>
            <a:r>
              <a:rPr lang="nb-NO" sz="1800" dirty="0" err="1"/>
              <a:t>login</a:t>
            </a:r>
            <a:r>
              <a:rPr lang="nb-NO" sz="1800" dirty="0"/>
              <a:t>. And </a:t>
            </a:r>
            <a:r>
              <a:rPr lang="nb-NO" sz="1800" dirty="0" err="1"/>
              <a:t>this</a:t>
            </a:r>
            <a:r>
              <a:rPr lang="nb-NO" sz="1800" dirty="0"/>
              <a:t> is </a:t>
            </a:r>
            <a:r>
              <a:rPr lang="nb-NO" sz="1800" dirty="0" err="1"/>
              <a:t>mandatory</a:t>
            </a:r>
            <a:r>
              <a:rPr lang="nb-NO" sz="1800" dirty="0"/>
              <a:t> for </a:t>
            </a:r>
            <a:r>
              <a:rPr lang="nb-NO" sz="1800" dirty="0" err="1"/>
              <a:t>many</a:t>
            </a:r>
            <a:r>
              <a:rPr lang="nb-NO" sz="1800" dirty="0"/>
              <a:t> </a:t>
            </a:r>
            <a:r>
              <a:rPr lang="nb-NO" sz="1800" dirty="0" err="1"/>
              <a:t>of</a:t>
            </a:r>
            <a:r>
              <a:rPr lang="nb-NO" sz="1800" dirty="0"/>
              <a:t> </a:t>
            </a:r>
            <a:r>
              <a:rPr lang="nb-NO" sz="1800" dirty="0" err="1"/>
              <a:t>the</a:t>
            </a:r>
            <a:r>
              <a:rPr lang="nb-NO" sz="1800" dirty="0"/>
              <a:t> </a:t>
            </a:r>
            <a:r>
              <a:rPr lang="nb-NO" sz="1800" dirty="0" err="1"/>
              <a:t>following</a:t>
            </a:r>
            <a:r>
              <a:rPr lang="nb-NO" sz="1800" dirty="0"/>
              <a:t> </a:t>
            </a:r>
            <a:r>
              <a:rPr lang="nb-NO" sz="1800" dirty="0" err="1"/>
              <a:t>steps</a:t>
            </a:r>
            <a:r>
              <a:rPr lang="nb-NO" sz="1800" dirty="0"/>
              <a:t>.</a:t>
            </a:r>
          </a:p>
          <a:p>
            <a:r>
              <a:rPr lang="en-US" sz="1800" dirty="0"/>
              <a:t>Receive a project number containing your student funds, for subsequent booking in </a:t>
            </a:r>
            <a:r>
              <a:rPr lang="en-US" sz="1800" dirty="0" err="1"/>
              <a:t>Bookitlab</a:t>
            </a:r>
            <a:r>
              <a:rPr lang="en-US" sz="1800" dirty="0"/>
              <a:t>. Send an email to the economy controller at the department you belong to (ask your supervisor for reference). Inform the controller about what master program you are on and that you need a project number for booking lab and equipment. Total budget for booking in </a:t>
            </a:r>
            <a:r>
              <a:rPr lang="en-US" sz="1800" dirty="0" err="1"/>
              <a:t>bookitlab</a:t>
            </a:r>
            <a:r>
              <a:rPr lang="en-US" sz="1800" dirty="0"/>
              <a:t> are 20 000kr (but this needs to be clarified with supervisor). When funding are finished you will automatically get a notice in </a:t>
            </a:r>
            <a:r>
              <a:rPr lang="en-US" sz="1800" dirty="0" err="1"/>
              <a:t>bookitlab</a:t>
            </a:r>
            <a:r>
              <a:rPr lang="en-US" sz="1800" dirty="0"/>
              <a:t> when you are trying to book. </a:t>
            </a:r>
          </a:p>
          <a:p>
            <a:r>
              <a:rPr lang="en-US" sz="1800" dirty="0"/>
              <a:t>Contact technicians at</a:t>
            </a:r>
            <a:r>
              <a:rPr lang="nb-NO" sz="1800" dirty="0"/>
              <a:t> </a:t>
            </a:r>
            <a:r>
              <a:rPr lang="nb-NO" sz="1800" dirty="0" err="1"/>
              <a:t>NeXt</a:t>
            </a:r>
            <a:r>
              <a:rPr lang="nb-NO" sz="1800" dirty="0"/>
              <a:t> </a:t>
            </a:r>
            <a:r>
              <a:rPr lang="nb-NO" sz="1800" dirty="0" err="1"/>
              <a:t>Move</a:t>
            </a:r>
            <a:r>
              <a:rPr lang="nb-NO" sz="1800" dirty="0"/>
              <a:t> </a:t>
            </a:r>
            <a:r>
              <a:rPr lang="nb-NO" sz="1800" dirty="0" err="1"/>
              <a:t>if</a:t>
            </a:r>
            <a:r>
              <a:rPr lang="nb-NO" sz="1800" dirty="0"/>
              <a:t> </a:t>
            </a:r>
            <a:r>
              <a:rPr lang="nb-NO" sz="1800" dirty="0" err="1"/>
              <a:t>you</a:t>
            </a:r>
            <a:r>
              <a:rPr lang="nb-NO" sz="1800" dirty="0"/>
              <a:t> </a:t>
            </a:r>
            <a:r>
              <a:rPr lang="nb-NO" sz="1800" dirty="0" err="1"/>
              <a:t>need</a:t>
            </a:r>
            <a:r>
              <a:rPr lang="nb-NO" sz="1800" dirty="0"/>
              <a:t> </a:t>
            </a:r>
            <a:r>
              <a:rPr lang="nb-NO" sz="1800" dirty="0" err="1"/>
              <a:t>practice</a:t>
            </a:r>
            <a:r>
              <a:rPr lang="nb-NO" sz="1800" dirty="0"/>
              <a:t> as </a:t>
            </a:r>
            <a:r>
              <a:rPr lang="nb-NO" sz="1800" dirty="0" err="1"/>
              <a:t>soon</a:t>
            </a:r>
            <a:r>
              <a:rPr lang="nb-NO" sz="1800" dirty="0"/>
              <a:t> as </a:t>
            </a:r>
            <a:r>
              <a:rPr lang="nb-NO" sz="1800" dirty="0" err="1"/>
              <a:t>possible</a:t>
            </a:r>
            <a:r>
              <a:rPr lang="nb-NO" sz="1800" dirty="0"/>
              <a:t>, </a:t>
            </a:r>
            <a:r>
              <a:rPr lang="nb-NO" sz="1800" dirty="0" err="1"/>
              <a:t>then</a:t>
            </a:r>
            <a:r>
              <a:rPr lang="nb-NO" sz="1800" dirty="0"/>
              <a:t> </a:t>
            </a:r>
            <a:r>
              <a:rPr lang="nb-NO" sz="1800" dirty="0" err="1"/>
              <a:t>we</a:t>
            </a:r>
            <a:r>
              <a:rPr lang="nb-NO" sz="1800" dirty="0"/>
              <a:t> </a:t>
            </a:r>
            <a:r>
              <a:rPr lang="nb-NO" sz="1800" dirty="0" err="1"/>
              <a:t>can</a:t>
            </a:r>
            <a:r>
              <a:rPr lang="nb-NO" sz="1800" dirty="0"/>
              <a:t> </a:t>
            </a:r>
            <a:r>
              <a:rPr lang="nb-NO" sz="1800" dirty="0" err="1"/>
              <a:t>arrange</a:t>
            </a:r>
            <a:r>
              <a:rPr lang="nb-NO" sz="1800" dirty="0"/>
              <a:t> </a:t>
            </a:r>
            <a:r>
              <a:rPr lang="nb-NO" sz="1800" dirty="0" err="1"/>
              <a:t>groups</a:t>
            </a:r>
            <a:r>
              <a:rPr lang="nb-NO" sz="1800" dirty="0"/>
              <a:t> (5-6 </a:t>
            </a:r>
            <a:r>
              <a:rPr lang="nb-NO" sz="1800" dirty="0" err="1"/>
              <a:t>individuals</a:t>
            </a:r>
            <a:r>
              <a:rPr lang="nb-NO" sz="1800" dirty="0"/>
              <a:t>).</a:t>
            </a:r>
          </a:p>
          <a:p>
            <a:endParaRPr lang="nb-NO" sz="1800" dirty="0"/>
          </a:p>
        </p:txBody>
      </p:sp>
    </p:spTree>
    <p:extLst>
      <p:ext uri="{BB962C8B-B14F-4D97-AF65-F5344CB8AC3E}">
        <p14:creationId xmlns:p14="http://schemas.microsoft.com/office/powerpoint/2010/main" val="302555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AA5E-A5DC-4646-989D-78D56054D3BE}"/>
              </a:ext>
            </a:extLst>
          </p:cNvPr>
          <p:cNvSpPr>
            <a:spLocks noGrp="1"/>
          </p:cNvSpPr>
          <p:nvPr>
            <p:ph type="title"/>
          </p:nvPr>
        </p:nvSpPr>
        <p:spPr/>
        <p:txBody>
          <a:bodyPr/>
          <a:lstStyle/>
          <a:p>
            <a:r>
              <a:rPr lang="nb-NO" dirty="0" err="1"/>
              <a:t>Bookitlab</a:t>
            </a:r>
            <a:endParaRPr lang="nb-NO" dirty="0"/>
          </a:p>
        </p:txBody>
      </p:sp>
      <p:pic>
        <p:nvPicPr>
          <p:cNvPr id="5" name="Content Placeholder 4">
            <a:extLst>
              <a:ext uri="{FF2B5EF4-FFF2-40B4-BE49-F238E27FC236}">
                <a16:creationId xmlns:a16="http://schemas.microsoft.com/office/drawing/2014/main" id="{3748DB02-5AF8-4DE8-B513-3F1A99AA918C}"/>
              </a:ext>
            </a:extLst>
          </p:cNvPr>
          <p:cNvPicPr>
            <a:picLocks noGrp="1" noChangeAspect="1"/>
          </p:cNvPicPr>
          <p:nvPr>
            <p:ph idx="1"/>
          </p:nvPr>
        </p:nvPicPr>
        <p:blipFill>
          <a:blip r:embed="rId2"/>
          <a:stretch>
            <a:fillRect/>
          </a:stretch>
        </p:blipFill>
        <p:spPr>
          <a:xfrm>
            <a:off x="903249" y="1531355"/>
            <a:ext cx="9914401" cy="4401094"/>
          </a:xfrm>
        </p:spPr>
      </p:pic>
      <p:cxnSp>
        <p:nvCxnSpPr>
          <p:cNvPr id="7" name="Straight Arrow Connector 6">
            <a:extLst>
              <a:ext uri="{FF2B5EF4-FFF2-40B4-BE49-F238E27FC236}">
                <a16:creationId xmlns:a16="http://schemas.microsoft.com/office/drawing/2014/main" id="{D5484B19-9F22-409B-935E-3F2BE047A42E}"/>
              </a:ext>
            </a:extLst>
          </p:cNvPr>
          <p:cNvCxnSpPr/>
          <p:nvPr/>
        </p:nvCxnSpPr>
        <p:spPr bwMode="auto">
          <a:xfrm flipH="1">
            <a:off x="9311268" y="5698273"/>
            <a:ext cx="1103971"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74C44504-83F8-485B-A32D-AA63C74017E3}"/>
              </a:ext>
            </a:extLst>
          </p:cNvPr>
          <p:cNvSpPr txBox="1"/>
          <p:nvPr/>
        </p:nvSpPr>
        <p:spPr>
          <a:xfrm>
            <a:off x="10619827" y="5513607"/>
            <a:ext cx="1133644" cy="369332"/>
          </a:xfrm>
          <a:prstGeom prst="rect">
            <a:avLst/>
          </a:prstGeom>
          <a:noFill/>
        </p:spPr>
        <p:txBody>
          <a:bodyPr wrap="none" rtlCol="0">
            <a:spAutoFit/>
          </a:bodyPr>
          <a:lstStyle/>
          <a:p>
            <a:r>
              <a:rPr lang="nb-NO" dirty="0" err="1"/>
              <a:t>Bookitlab</a:t>
            </a:r>
            <a:endParaRPr lang="nb-NO" dirty="0"/>
          </a:p>
        </p:txBody>
      </p:sp>
    </p:spTree>
    <p:extLst>
      <p:ext uri="{BB962C8B-B14F-4D97-AF65-F5344CB8AC3E}">
        <p14:creationId xmlns:p14="http://schemas.microsoft.com/office/powerpoint/2010/main" val="1397208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9FBB76-DB7F-4C26-B6B5-393C7435DDEF}"/>
              </a:ext>
            </a:extLst>
          </p:cNvPr>
          <p:cNvPicPr>
            <a:picLocks noChangeAspect="1"/>
          </p:cNvPicPr>
          <p:nvPr/>
        </p:nvPicPr>
        <p:blipFill>
          <a:blip r:embed="rId2"/>
          <a:stretch>
            <a:fillRect/>
          </a:stretch>
        </p:blipFill>
        <p:spPr>
          <a:xfrm>
            <a:off x="0" y="373063"/>
            <a:ext cx="12192000" cy="5826570"/>
          </a:xfrm>
          <a:prstGeom prst="rect">
            <a:avLst/>
          </a:prstGeom>
        </p:spPr>
      </p:pic>
    </p:spTree>
    <p:extLst>
      <p:ext uri="{BB962C8B-B14F-4D97-AF65-F5344CB8AC3E}">
        <p14:creationId xmlns:p14="http://schemas.microsoft.com/office/powerpoint/2010/main" val="3413650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4929A4-9C6E-4276-8F17-5C4CFBEC4079}"/>
              </a:ext>
            </a:extLst>
          </p:cNvPr>
          <p:cNvPicPr>
            <a:picLocks noChangeAspect="1"/>
          </p:cNvPicPr>
          <p:nvPr/>
        </p:nvPicPr>
        <p:blipFill>
          <a:blip r:embed="rId2"/>
          <a:stretch>
            <a:fillRect/>
          </a:stretch>
        </p:blipFill>
        <p:spPr>
          <a:xfrm>
            <a:off x="0" y="424437"/>
            <a:ext cx="12192000" cy="5533638"/>
          </a:xfrm>
          <a:prstGeom prst="rect">
            <a:avLst/>
          </a:prstGeom>
        </p:spPr>
      </p:pic>
      <p:cxnSp>
        <p:nvCxnSpPr>
          <p:cNvPr id="8" name="Straight Arrow Connector 7">
            <a:extLst>
              <a:ext uri="{FF2B5EF4-FFF2-40B4-BE49-F238E27FC236}">
                <a16:creationId xmlns:a16="http://schemas.microsoft.com/office/drawing/2014/main" id="{3017EE56-0A15-4468-B240-8B60E6131558}"/>
              </a:ext>
            </a:extLst>
          </p:cNvPr>
          <p:cNvCxnSpPr/>
          <p:nvPr/>
        </p:nvCxnSpPr>
        <p:spPr bwMode="auto">
          <a:xfrm flipH="1">
            <a:off x="9902952" y="749808"/>
            <a:ext cx="557784" cy="1234440"/>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0E24AC0D-8702-45A2-B317-D7155D3BD6FE}"/>
              </a:ext>
            </a:extLst>
          </p:cNvPr>
          <p:cNvSpPr txBox="1"/>
          <p:nvPr/>
        </p:nvSpPr>
        <p:spPr>
          <a:xfrm>
            <a:off x="7880603" y="2060493"/>
            <a:ext cx="4108817" cy="923330"/>
          </a:xfrm>
          <a:prstGeom prst="rect">
            <a:avLst/>
          </a:prstGeom>
          <a:noFill/>
        </p:spPr>
        <p:txBody>
          <a:bodyPr wrap="none" rtlCol="0">
            <a:spAutoFit/>
          </a:bodyPr>
          <a:lstStyle/>
          <a:p>
            <a:r>
              <a:rPr lang="nb-NO" dirty="0"/>
              <a:t>Start </a:t>
            </a:r>
            <a:r>
              <a:rPr lang="nb-NO" dirty="0" err="1"/>
              <a:t>writing</a:t>
            </a:r>
            <a:r>
              <a:rPr lang="nb-NO" dirty="0"/>
              <a:t> </a:t>
            </a:r>
            <a:r>
              <a:rPr lang="nb-NO" dirty="0" err="1"/>
              <a:t>NeXt</a:t>
            </a:r>
            <a:r>
              <a:rPr lang="nb-NO" dirty="0"/>
              <a:t> </a:t>
            </a:r>
            <a:r>
              <a:rPr lang="nb-NO" dirty="0" err="1"/>
              <a:t>Move</a:t>
            </a:r>
            <a:r>
              <a:rPr lang="nb-NO" dirty="0"/>
              <a:t>:</a:t>
            </a:r>
          </a:p>
          <a:p>
            <a:r>
              <a:rPr lang="nb-NO" dirty="0"/>
              <a:t>And </a:t>
            </a:r>
            <a:r>
              <a:rPr lang="nb-NO" dirty="0" err="1"/>
              <a:t>then</a:t>
            </a:r>
            <a:r>
              <a:rPr lang="nb-NO" dirty="0"/>
              <a:t> </a:t>
            </a:r>
            <a:r>
              <a:rPr lang="nb-NO" dirty="0" err="1"/>
              <a:t>select</a:t>
            </a:r>
            <a:r>
              <a:rPr lang="nb-NO" dirty="0"/>
              <a:t> </a:t>
            </a:r>
            <a:r>
              <a:rPr lang="nb-NO" dirty="0" err="1"/>
              <a:t>the</a:t>
            </a:r>
            <a:r>
              <a:rPr lang="nb-NO" dirty="0"/>
              <a:t> right</a:t>
            </a:r>
          </a:p>
          <a:p>
            <a:r>
              <a:rPr lang="nb-NO" dirty="0"/>
              <a:t>Lab </a:t>
            </a:r>
            <a:r>
              <a:rPr lang="nb-NO" dirty="0" err="1"/>
              <a:t>where</a:t>
            </a:r>
            <a:r>
              <a:rPr lang="nb-NO" dirty="0"/>
              <a:t> </a:t>
            </a:r>
            <a:r>
              <a:rPr lang="nb-NO" dirty="0" err="1"/>
              <a:t>you</a:t>
            </a:r>
            <a:r>
              <a:rPr lang="nb-NO" dirty="0"/>
              <a:t> </a:t>
            </a:r>
            <a:r>
              <a:rPr lang="nb-NO" dirty="0" err="1"/>
              <a:t>are</a:t>
            </a:r>
            <a:r>
              <a:rPr lang="nb-NO" dirty="0"/>
              <a:t> </a:t>
            </a:r>
            <a:r>
              <a:rPr lang="nb-NO" dirty="0" err="1"/>
              <a:t>going</a:t>
            </a:r>
            <a:r>
              <a:rPr lang="nb-NO" dirty="0"/>
              <a:t> to do testing.</a:t>
            </a:r>
          </a:p>
        </p:txBody>
      </p:sp>
    </p:spTree>
    <p:extLst>
      <p:ext uri="{BB962C8B-B14F-4D97-AF65-F5344CB8AC3E}">
        <p14:creationId xmlns:p14="http://schemas.microsoft.com/office/powerpoint/2010/main" val="342087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644922-5F1B-4868-AD3E-6C90EE129B49}"/>
              </a:ext>
            </a:extLst>
          </p:cNvPr>
          <p:cNvPicPr>
            <a:picLocks noChangeAspect="1"/>
          </p:cNvPicPr>
          <p:nvPr/>
        </p:nvPicPr>
        <p:blipFill>
          <a:blip r:embed="rId2"/>
          <a:stretch>
            <a:fillRect/>
          </a:stretch>
        </p:blipFill>
        <p:spPr>
          <a:xfrm>
            <a:off x="0" y="685800"/>
            <a:ext cx="12192000" cy="5064271"/>
          </a:xfrm>
          <a:prstGeom prst="rect">
            <a:avLst/>
          </a:prstGeom>
        </p:spPr>
      </p:pic>
      <p:cxnSp>
        <p:nvCxnSpPr>
          <p:cNvPr id="12" name="Straight Arrow Connector 11">
            <a:extLst>
              <a:ext uri="{FF2B5EF4-FFF2-40B4-BE49-F238E27FC236}">
                <a16:creationId xmlns:a16="http://schemas.microsoft.com/office/drawing/2014/main" id="{F8CFA6DC-1FB9-4266-A62B-59B8A01B2986}"/>
              </a:ext>
            </a:extLst>
          </p:cNvPr>
          <p:cNvCxnSpPr>
            <a:cxnSpLocks/>
          </p:cNvCxnSpPr>
          <p:nvPr/>
        </p:nvCxnSpPr>
        <p:spPr bwMode="auto">
          <a:xfrm>
            <a:off x="676656" y="2121408"/>
            <a:ext cx="1545336" cy="420624"/>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74D8D6B9-5CFC-48FE-A388-79903940EBAA}"/>
              </a:ext>
            </a:extLst>
          </p:cNvPr>
          <p:cNvSpPr txBox="1"/>
          <p:nvPr/>
        </p:nvSpPr>
        <p:spPr>
          <a:xfrm>
            <a:off x="2221992" y="2441448"/>
            <a:ext cx="3570208" cy="369332"/>
          </a:xfrm>
          <a:prstGeom prst="rect">
            <a:avLst/>
          </a:prstGeom>
          <a:noFill/>
        </p:spPr>
        <p:txBody>
          <a:bodyPr wrap="none" rtlCol="0">
            <a:spAutoFit/>
          </a:bodyPr>
          <a:lstStyle/>
          <a:p>
            <a:r>
              <a:rPr lang="nb-NO" dirty="0"/>
              <a:t>Select </a:t>
            </a:r>
            <a:r>
              <a:rPr lang="nb-NO" dirty="0" err="1"/>
              <a:t>Reservation</a:t>
            </a:r>
            <a:r>
              <a:rPr lang="nb-NO" dirty="0"/>
              <a:t> and </a:t>
            </a:r>
            <a:r>
              <a:rPr lang="nb-NO" dirty="0" err="1"/>
              <a:t>Calendar</a:t>
            </a:r>
            <a:endParaRPr lang="nb-NO" dirty="0"/>
          </a:p>
        </p:txBody>
      </p:sp>
    </p:spTree>
    <p:extLst>
      <p:ext uri="{BB962C8B-B14F-4D97-AF65-F5344CB8AC3E}">
        <p14:creationId xmlns:p14="http://schemas.microsoft.com/office/powerpoint/2010/main" val="1605897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gende mal Times">
  <a:themeElements>
    <a:clrScheme name="Liggende mal Tim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iggende mal Tim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a:defRPr>
        </a:defPPr>
      </a:lstStyle>
    </a:lnDef>
  </a:objectDefaults>
  <a:extraClrSchemeLst>
    <a:extraClrScheme>
      <a:clrScheme name="Liggende mal Tim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gende mal Tim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ggende mal Tim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gende mal Tim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gende mal Tim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gende mal Tim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ggende mal Tim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452</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Times</vt:lpstr>
      <vt:lpstr>Wingdings</vt:lpstr>
      <vt:lpstr>Office Theme</vt:lpstr>
      <vt:lpstr>Liggende mal Times</vt:lpstr>
      <vt:lpstr>PowerPoint Presentation</vt:lpstr>
      <vt:lpstr>Organization</vt:lpstr>
      <vt:lpstr>PowerPoint Presentation</vt:lpstr>
      <vt:lpstr>MSc observation and teaching before use of lab</vt:lpstr>
      <vt:lpstr>MSc observation and teaching before use of lab</vt:lpstr>
      <vt:lpstr>Bookitlab</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Arnt Erik Tjønna</dc:creator>
  <cp:lastModifiedBy>Arnt Erik Tjønna</cp:lastModifiedBy>
  <cp:revision>5</cp:revision>
  <dcterms:created xsi:type="dcterms:W3CDTF">2022-04-21T06:56:06Z</dcterms:created>
  <dcterms:modified xsi:type="dcterms:W3CDTF">2024-06-10T08:08:34Z</dcterms:modified>
</cp:coreProperties>
</file>