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06CDA3-9842-45B0-9F07-159BB87BCBBB}" type="doc">
      <dgm:prSet loTypeId="urn:microsoft.com/office/officeart/2005/8/layout/chevron1" loCatId="process" qsTypeId="urn:microsoft.com/office/officeart/2005/8/quickstyle/simple1" qsCatId="simple" csTypeId="urn:microsoft.com/office/officeart/2005/8/colors/accent0_1" csCatId="mainScheme" phldr="1"/>
      <dgm:spPr/>
    </dgm:pt>
    <dgm:pt modelId="{8CE6897D-EE71-4E02-97A3-69B838B14E48}">
      <dgm:prSet phldrT="[Texte]" custT="1"/>
      <dgm:spPr/>
      <dgm:t>
        <a:bodyPr/>
        <a:lstStyle/>
        <a:p>
          <a:r>
            <a:rPr lang="fr-FR" sz="1700" dirty="0" smtClean="0"/>
            <a:t>Pitch = 90 kg/</a:t>
          </a:r>
          <a:r>
            <a:rPr lang="fr-FR" sz="1700" dirty="0" err="1" smtClean="0"/>
            <a:t>t</a:t>
          </a:r>
          <a:r>
            <a:rPr lang="fr-FR" sz="1700" baseline="-25000" dirty="0" err="1" smtClean="0"/>
            <a:t>Al</a:t>
          </a:r>
          <a:endParaRPr lang="fr-FR" sz="1700" baseline="-25000" dirty="0" smtClean="0"/>
        </a:p>
        <a:p>
          <a:r>
            <a:rPr lang="fr-FR" sz="1700" dirty="0" smtClean="0"/>
            <a:t>Coke = 360 kg/</a:t>
          </a:r>
          <a:r>
            <a:rPr lang="fr-FR" sz="1700" dirty="0" err="1" smtClean="0"/>
            <a:t>t</a:t>
          </a:r>
          <a:r>
            <a:rPr lang="fr-FR" sz="1700" baseline="-25000" dirty="0" err="1" smtClean="0"/>
            <a:t>Al</a:t>
          </a:r>
          <a:endParaRPr lang="fr-FR" sz="1700" baseline="-25000" dirty="0" smtClean="0"/>
        </a:p>
        <a:p>
          <a:r>
            <a:rPr lang="fr-FR" sz="1700" dirty="0" err="1" smtClean="0"/>
            <a:t>Butts</a:t>
          </a:r>
          <a:r>
            <a:rPr lang="fr-FR" sz="1700" dirty="0" smtClean="0"/>
            <a:t> = 140 kg/</a:t>
          </a:r>
          <a:r>
            <a:rPr lang="fr-FR" sz="1700" dirty="0" err="1" smtClean="0"/>
            <a:t>t</a:t>
          </a:r>
          <a:r>
            <a:rPr lang="fr-FR" sz="1700" baseline="-25000" dirty="0" err="1" smtClean="0"/>
            <a:t>Al</a:t>
          </a:r>
          <a:endParaRPr lang="fr-FR" sz="1700" dirty="0"/>
        </a:p>
      </dgm:t>
    </dgm:pt>
    <dgm:pt modelId="{E737D256-13F1-4ABD-AA1A-7CB27B7D36BC}" type="parTrans" cxnId="{704998BE-0197-4F4D-91B1-3BFA3106509A}">
      <dgm:prSet/>
      <dgm:spPr/>
      <dgm:t>
        <a:bodyPr/>
        <a:lstStyle/>
        <a:p>
          <a:endParaRPr lang="fr-FR" sz="1700"/>
        </a:p>
      </dgm:t>
    </dgm:pt>
    <dgm:pt modelId="{43269E82-5FEE-41E7-97A6-01FB5962873A}" type="sibTrans" cxnId="{704998BE-0197-4F4D-91B1-3BFA3106509A}">
      <dgm:prSet/>
      <dgm:spPr/>
      <dgm:t>
        <a:bodyPr/>
        <a:lstStyle/>
        <a:p>
          <a:endParaRPr lang="fr-FR" sz="1700"/>
        </a:p>
      </dgm:t>
    </dgm:pt>
    <dgm:pt modelId="{F6E2D05C-D252-4DE9-9422-4022502AFC17}">
      <dgm:prSet phldrT="[Texte]" custT="1"/>
      <dgm:spPr/>
      <dgm:t>
        <a:bodyPr/>
        <a:lstStyle/>
        <a:p>
          <a:r>
            <a:rPr lang="fr-FR" sz="1700" dirty="0" smtClean="0"/>
            <a:t>Anodes = 560 kg/</a:t>
          </a:r>
          <a:r>
            <a:rPr lang="fr-FR" sz="1700" dirty="0" err="1" smtClean="0"/>
            <a:t>t</a:t>
          </a:r>
          <a:r>
            <a:rPr lang="fr-FR" sz="1700" baseline="-25000" dirty="0" err="1" smtClean="0"/>
            <a:t>Al</a:t>
          </a:r>
          <a:endParaRPr lang="fr-FR" sz="1700" dirty="0"/>
        </a:p>
      </dgm:t>
    </dgm:pt>
    <dgm:pt modelId="{4773F74E-F51B-4001-AF66-F912001D38ED}" type="parTrans" cxnId="{DCED2DD9-C99A-438D-80B6-45FD2344D5E5}">
      <dgm:prSet/>
      <dgm:spPr/>
      <dgm:t>
        <a:bodyPr/>
        <a:lstStyle/>
        <a:p>
          <a:endParaRPr lang="fr-FR" sz="1700"/>
        </a:p>
      </dgm:t>
    </dgm:pt>
    <dgm:pt modelId="{7C9A4046-7870-48EC-97CA-D3FFC396FAD3}" type="sibTrans" cxnId="{DCED2DD9-C99A-438D-80B6-45FD2344D5E5}">
      <dgm:prSet/>
      <dgm:spPr/>
      <dgm:t>
        <a:bodyPr/>
        <a:lstStyle/>
        <a:p>
          <a:endParaRPr lang="fr-FR" sz="1700"/>
        </a:p>
      </dgm:t>
    </dgm:pt>
    <dgm:pt modelId="{344368C8-3669-4CEE-A41E-1CF770B14236}">
      <dgm:prSet phldrT="[Texte]" custT="1"/>
      <dgm:spPr/>
      <dgm:t>
        <a:bodyPr/>
        <a:lstStyle/>
        <a:p>
          <a:r>
            <a:rPr lang="fr-FR" sz="1700" dirty="0" smtClean="0"/>
            <a:t>NCC = 420 </a:t>
          </a:r>
          <a:r>
            <a:rPr lang="fr-FR" sz="1700" dirty="0" err="1" smtClean="0"/>
            <a:t>kg</a:t>
          </a:r>
          <a:r>
            <a:rPr lang="fr-FR" sz="1700" baseline="-25000" dirty="0" err="1" smtClean="0"/>
            <a:t>C</a:t>
          </a:r>
          <a:r>
            <a:rPr lang="fr-FR" sz="1700" dirty="0" smtClean="0"/>
            <a:t>/</a:t>
          </a:r>
          <a:r>
            <a:rPr lang="fr-FR" sz="1700" dirty="0" err="1" smtClean="0"/>
            <a:t>t</a:t>
          </a:r>
          <a:r>
            <a:rPr lang="fr-FR" sz="1700" baseline="-25000" dirty="0" err="1" smtClean="0"/>
            <a:t>Al</a:t>
          </a:r>
          <a:endParaRPr lang="fr-FR" sz="1700" baseline="-25000" dirty="0"/>
        </a:p>
      </dgm:t>
    </dgm:pt>
    <dgm:pt modelId="{00D07C77-05D8-4AD1-851F-43751CFD5149}" type="parTrans" cxnId="{2CEF9992-1906-4247-8C4E-161970053239}">
      <dgm:prSet/>
      <dgm:spPr/>
      <dgm:t>
        <a:bodyPr/>
        <a:lstStyle/>
        <a:p>
          <a:endParaRPr lang="fr-FR" sz="1700"/>
        </a:p>
      </dgm:t>
    </dgm:pt>
    <dgm:pt modelId="{E656D1E6-3937-42B5-A9D4-CE559EBEAB4A}" type="sibTrans" cxnId="{2CEF9992-1906-4247-8C4E-161970053239}">
      <dgm:prSet/>
      <dgm:spPr/>
      <dgm:t>
        <a:bodyPr/>
        <a:lstStyle/>
        <a:p>
          <a:endParaRPr lang="fr-FR" sz="1700"/>
        </a:p>
      </dgm:t>
    </dgm:pt>
    <dgm:pt modelId="{618BC648-DC0F-4DC2-A144-F3A79EDDA226}" type="pres">
      <dgm:prSet presAssocID="{D106CDA3-9842-45B0-9F07-159BB87BCBBB}" presName="Name0" presStyleCnt="0">
        <dgm:presLayoutVars>
          <dgm:dir/>
          <dgm:animLvl val="lvl"/>
          <dgm:resizeHandles val="exact"/>
        </dgm:presLayoutVars>
      </dgm:prSet>
      <dgm:spPr/>
    </dgm:pt>
    <dgm:pt modelId="{24C7DCE7-379A-4160-91DF-1F84E9DF1FCF}" type="pres">
      <dgm:prSet presAssocID="{8CE6897D-EE71-4E02-97A3-69B838B14E4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2B9EFE-A338-4CF7-9CD0-163157D478FC}" type="pres">
      <dgm:prSet presAssocID="{43269E82-5FEE-41E7-97A6-01FB5962873A}" presName="parTxOnlySpace" presStyleCnt="0"/>
      <dgm:spPr/>
    </dgm:pt>
    <dgm:pt modelId="{79B1FDBB-C623-4682-A440-54C82A1266C7}" type="pres">
      <dgm:prSet presAssocID="{F6E2D05C-D252-4DE9-9422-4022502AFC1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3AE810-4357-4C64-94AF-725EDBAB3A69}" type="pres">
      <dgm:prSet presAssocID="{7C9A4046-7870-48EC-97CA-D3FFC396FAD3}" presName="parTxOnlySpace" presStyleCnt="0"/>
      <dgm:spPr/>
    </dgm:pt>
    <dgm:pt modelId="{732E5C66-29FB-4399-B7F9-2CB9EAC071A7}" type="pres">
      <dgm:prSet presAssocID="{344368C8-3669-4CEE-A41E-1CF770B1423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CEF9992-1906-4247-8C4E-161970053239}" srcId="{D106CDA3-9842-45B0-9F07-159BB87BCBBB}" destId="{344368C8-3669-4CEE-A41E-1CF770B14236}" srcOrd="2" destOrd="0" parTransId="{00D07C77-05D8-4AD1-851F-43751CFD5149}" sibTransId="{E656D1E6-3937-42B5-A9D4-CE559EBEAB4A}"/>
    <dgm:cxn modelId="{373E7EF6-C0E9-47F9-972D-B9A24915D7F1}" type="presOf" srcId="{344368C8-3669-4CEE-A41E-1CF770B14236}" destId="{732E5C66-29FB-4399-B7F9-2CB9EAC071A7}" srcOrd="0" destOrd="0" presId="urn:microsoft.com/office/officeart/2005/8/layout/chevron1"/>
    <dgm:cxn modelId="{388EED91-8C8E-4F6B-BB26-88E2D2903C51}" type="presOf" srcId="{F6E2D05C-D252-4DE9-9422-4022502AFC17}" destId="{79B1FDBB-C623-4682-A440-54C82A1266C7}" srcOrd="0" destOrd="0" presId="urn:microsoft.com/office/officeart/2005/8/layout/chevron1"/>
    <dgm:cxn modelId="{704998BE-0197-4F4D-91B1-3BFA3106509A}" srcId="{D106CDA3-9842-45B0-9F07-159BB87BCBBB}" destId="{8CE6897D-EE71-4E02-97A3-69B838B14E48}" srcOrd="0" destOrd="0" parTransId="{E737D256-13F1-4ABD-AA1A-7CB27B7D36BC}" sibTransId="{43269E82-5FEE-41E7-97A6-01FB5962873A}"/>
    <dgm:cxn modelId="{032082F1-1559-439E-8466-78ADCA6B701E}" type="presOf" srcId="{8CE6897D-EE71-4E02-97A3-69B838B14E48}" destId="{24C7DCE7-379A-4160-91DF-1F84E9DF1FCF}" srcOrd="0" destOrd="0" presId="urn:microsoft.com/office/officeart/2005/8/layout/chevron1"/>
    <dgm:cxn modelId="{DCE635E4-A54A-4D27-B806-7EE75CF0C806}" type="presOf" srcId="{D106CDA3-9842-45B0-9F07-159BB87BCBBB}" destId="{618BC648-DC0F-4DC2-A144-F3A79EDDA226}" srcOrd="0" destOrd="0" presId="urn:microsoft.com/office/officeart/2005/8/layout/chevron1"/>
    <dgm:cxn modelId="{DCED2DD9-C99A-438D-80B6-45FD2344D5E5}" srcId="{D106CDA3-9842-45B0-9F07-159BB87BCBBB}" destId="{F6E2D05C-D252-4DE9-9422-4022502AFC17}" srcOrd="1" destOrd="0" parTransId="{4773F74E-F51B-4001-AF66-F912001D38ED}" sibTransId="{7C9A4046-7870-48EC-97CA-D3FFC396FAD3}"/>
    <dgm:cxn modelId="{6732AC0F-A48B-4779-9893-66E4A8A80EB2}" type="presParOf" srcId="{618BC648-DC0F-4DC2-A144-F3A79EDDA226}" destId="{24C7DCE7-379A-4160-91DF-1F84E9DF1FCF}" srcOrd="0" destOrd="0" presId="urn:microsoft.com/office/officeart/2005/8/layout/chevron1"/>
    <dgm:cxn modelId="{9D17ED25-CB19-484C-983D-B51F59BE6D81}" type="presParOf" srcId="{618BC648-DC0F-4DC2-A144-F3A79EDDA226}" destId="{992B9EFE-A338-4CF7-9CD0-163157D478FC}" srcOrd="1" destOrd="0" presId="urn:microsoft.com/office/officeart/2005/8/layout/chevron1"/>
    <dgm:cxn modelId="{7EDC0C75-302D-4019-8495-75632C592372}" type="presParOf" srcId="{618BC648-DC0F-4DC2-A144-F3A79EDDA226}" destId="{79B1FDBB-C623-4682-A440-54C82A1266C7}" srcOrd="2" destOrd="0" presId="urn:microsoft.com/office/officeart/2005/8/layout/chevron1"/>
    <dgm:cxn modelId="{F52F76E0-0DE5-4A55-B858-B30F7EEDE2E2}" type="presParOf" srcId="{618BC648-DC0F-4DC2-A144-F3A79EDDA226}" destId="{973AE810-4357-4C64-94AF-725EDBAB3A69}" srcOrd="3" destOrd="0" presId="urn:microsoft.com/office/officeart/2005/8/layout/chevron1"/>
    <dgm:cxn modelId="{829BEEB3-637A-48A1-9F2A-DA70A1EDE50D}" type="presParOf" srcId="{618BC648-DC0F-4DC2-A144-F3A79EDDA226}" destId="{732E5C66-29FB-4399-B7F9-2CB9EAC071A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7DCE7-379A-4160-91DF-1F84E9DF1FCF}">
      <dsp:nvSpPr>
        <dsp:cNvPr id="0" name=""/>
        <dsp:cNvSpPr/>
      </dsp:nvSpPr>
      <dsp:spPr>
        <a:xfrm>
          <a:off x="2606" y="701135"/>
          <a:ext cx="3175479" cy="127019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Pitch = 90 kg/</a:t>
          </a:r>
          <a:r>
            <a:rPr lang="fr-FR" sz="1700" kern="1200" dirty="0" err="1" smtClean="0"/>
            <a:t>t</a:t>
          </a:r>
          <a:r>
            <a:rPr lang="fr-FR" sz="1700" kern="1200" baseline="-25000" dirty="0" err="1" smtClean="0"/>
            <a:t>Al</a:t>
          </a:r>
          <a:endParaRPr lang="fr-FR" sz="1700" kern="1200" baseline="-250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Coke = 360 kg/</a:t>
          </a:r>
          <a:r>
            <a:rPr lang="fr-FR" sz="1700" kern="1200" dirty="0" err="1" smtClean="0"/>
            <a:t>t</a:t>
          </a:r>
          <a:r>
            <a:rPr lang="fr-FR" sz="1700" kern="1200" baseline="-25000" dirty="0" err="1" smtClean="0"/>
            <a:t>Al</a:t>
          </a:r>
          <a:endParaRPr lang="fr-FR" sz="1700" kern="1200" baseline="-250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/>
            <a:t>Butts</a:t>
          </a:r>
          <a:r>
            <a:rPr lang="fr-FR" sz="1700" kern="1200" dirty="0" smtClean="0"/>
            <a:t> = 140 kg/</a:t>
          </a:r>
          <a:r>
            <a:rPr lang="fr-FR" sz="1700" kern="1200" dirty="0" err="1" smtClean="0"/>
            <a:t>t</a:t>
          </a:r>
          <a:r>
            <a:rPr lang="fr-FR" sz="1700" kern="1200" baseline="-25000" dirty="0" err="1" smtClean="0"/>
            <a:t>Al</a:t>
          </a:r>
          <a:endParaRPr lang="fr-FR" sz="1700" kern="1200" dirty="0"/>
        </a:p>
      </dsp:txBody>
      <dsp:txXfrm>
        <a:off x="637702" y="701135"/>
        <a:ext cx="1905288" cy="1270191"/>
      </dsp:txXfrm>
    </dsp:sp>
    <dsp:sp modelId="{79B1FDBB-C623-4682-A440-54C82A1266C7}">
      <dsp:nvSpPr>
        <dsp:cNvPr id="0" name=""/>
        <dsp:cNvSpPr/>
      </dsp:nvSpPr>
      <dsp:spPr>
        <a:xfrm>
          <a:off x="2860537" y="701135"/>
          <a:ext cx="3175479" cy="127019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Anodes = 560 kg/</a:t>
          </a:r>
          <a:r>
            <a:rPr lang="fr-FR" sz="1700" kern="1200" dirty="0" err="1" smtClean="0"/>
            <a:t>t</a:t>
          </a:r>
          <a:r>
            <a:rPr lang="fr-FR" sz="1700" kern="1200" baseline="-25000" dirty="0" err="1" smtClean="0"/>
            <a:t>Al</a:t>
          </a:r>
          <a:endParaRPr lang="fr-FR" sz="1700" kern="1200" dirty="0"/>
        </a:p>
      </dsp:txBody>
      <dsp:txXfrm>
        <a:off x="3495633" y="701135"/>
        <a:ext cx="1905288" cy="1270191"/>
      </dsp:txXfrm>
    </dsp:sp>
    <dsp:sp modelId="{732E5C66-29FB-4399-B7F9-2CB9EAC071A7}">
      <dsp:nvSpPr>
        <dsp:cNvPr id="0" name=""/>
        <dsp:cNvSpPr/>
      </dsp:nvSpPr>
      <dsp:spPr>
        <a:xfrm>
          <a:off x="5718469" y="701135"/>
          <a:ext cx="3175479" cy="127019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NCC = 420 </a:t>
          </a:r>
          <a:r>
            <a:rPr lang="fr-FR" sz="1700" kern="1200" dirty="0" err="1" smtClean="0"/>
            <a:t>kg</a:t>
          </a:r>
          <a:r>
            <a:rPr lang="fr-FR" sz="1700" kern="1200" baseline="-25000" dirty="0" err="1" smtClean="0"/>
            <a:t>C</a:t>
          </a:r>
          <a:r>
            <a:rPr lang="fr-FR" sz="1700" kern="1200" dirty="0" smtClean="0"/>
            <a:t>/</a:t>
          </a:r>
          <a:r>
            <a:rPr lang="fr-FR" sz="1700" kern="1200" dirty="0" err="1" smtClean="0"/>
            <a:t>t</a:t>
          </a:r>
          <a:r>
            <a:rPr lang="fr-FR" sz="1700" kern="1200" baseline="-25000" dirty="0" err="1" smtClean="0"/>
            <a:t>Al</a:t>
          </a:r>
          <a:endParaRPr lang="fr-FR" sz="1700" kern="1200" baseline="-25000" dirty="0"/>
        </a:p>
      </dsp:txBody>
      <dsp:txXfrm>
        <a:off x="6353565" y="701135"/>
        <a:ext cx="1905288" cy="1270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43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49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35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06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28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2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8960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44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6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66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9A7CB-6AB3-418B-A31A-9DCAA8060200}" type="datetimeFigureOut">
              <a:rPr lang="fr-FR" smtClean="0"/>
              <a:t>19/06/2018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BCE7-BBD0-4D14-A6D2-E2EF84F064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9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>
                <a:latin typeface="+mn-lt"/>
              </a:rPr>
              <a:t>Group Discussion 2 – Cheaper coke to reduce aluminum production cost ?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900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/>
            </a:r>
            <a:br>
              <a:rPr lang="en-US" sz="27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Presentation</a:t>
            </a:r>
            <a:endParaRPr lang="en-US" sz="2800" dirty="0">
              <a:latin typeface="+mn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Choice between 2 options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Existing coke (coke 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Blend : 2/3 coke E + 1/3 coke A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  <a:p>
            <a:r>
              <a:rPr lang="en-US" sz="2000" dirty="0" smtClean="0"/>
              <a:t>Coke A characteristics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50 $/t cheaper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High air reactivity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  <a:p>
            <a:r>
              <a:rPr lang="en-US" sz="2000" dirty="0" smtClean="0"/>
              <a:t>Pilot anodes have been produced with the blend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Gives the key properties of the potential new anodes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2005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>
                <a:latin typeface="+mn-lt"/>
              </a:rPr>
              <a:t>Group Discussion 2 – Cheaper coke to reduce aluminum production cost ?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900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/>
            </a:r>
            <a:br>
              <a:rPr lang="en-US" sz="27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Potential gains</a:t>
            </a:r>
            <a:endParaRPr lang="en-US" sz="2800" dirty="0">
              <a:latin typeface="+mn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Coke A required = 1/3 x 360 = 120 kg/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Al</a:t>
            </a:r>
            <a:endParaRPr lang="en-US" sz="2000" baseline="-25000" dirty="0" smtClean="0"/>
          </a:p>
          <a:p>
            <a:endParaRPr lang="en-US" sz="2000" dirty="0"/>
          </a:p>
          <a:p>
            <a:r>
              <a:rPr lang="en-US" sz="2000" dirty="0" smtClean="0"/>
              <a:t>Expected gain = 0.12 x 50 = </a:t>
            </a:r>
            <a:r>
              <a:rPr lang="en-US" sz="2000" b="1" dirty="0" smtClean="0"/>
              <a:t>6 $</a:t>
            </a:r>
            <a:r>
              <a:rPr lang="fr-FR" sz="2000" b="1" dirty="0" smtClean="0"/>
              <a:t>/</a:t>
            </a:r>
            <a:r>
              <a:rPr lang="fr-FR" sz="2000" b="1" dirty="0" err="1" smtClean="0"/>
              <a:t>t</a:t>
            </a:r>
            <a:r>
              <a:rPr lang="fr-FR" sz="2000" b="1" baseline="-25000" dirty="0" err="1" smtClean="0"/>
              <a:t>Al</a:t>
            </a:r>
            <a:endParaRPr lang="fr-FR" sz="2000" b="1" dirty="0" smtClean="0"/>
          </a:p>
          <a:p>
            <a:endParaRPr lang="en-US" sz="2000" dirty="0" smtClean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507369946"/>
              </p:ext>
            </p:extLst>
          </p:nvPr>
        </p:nvGraphicFramePr>
        <p:xfrm>
          <a:off x="1647722" y="1579555"/>
          <a:ext cx="8896555" cy="2672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248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>
                <a:latin typeface="+mn-lt"/>
              </a:rPr>
              <a:t>Group Discussion 2 – Cheaper coke to reduce aluminum production cost ?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900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/>
            </a:r>
            <a:br>
              <a:rPr lang="en-US" sz="27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Potential loss</a:t>
            </a:r>
            <a:endParaRPr lang="en-US" sz="2800" dirty="0">
              <a:latin typeface="+mn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Decrease in the anode quality </a:t>
            </a:r>
            <a:r>
              <a:rPr lang="en-US" sz="2000" dirty="0" smtClean="0">
                <a:sym typeface="Wingdings" panose="05000000000000000000" pitchFamily="2" charset="2"/>
              </a:rPr>
              <a:t> Increase of the Net Carbon Consumption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smtClean="0">
                <a:sym typeface="Wingdings" panose="05000000000000000000" pitchFamily="2" charset="2"/>
              </a:rPr>
              <a:t>Fisher formula : link between anode properties and NCC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smtClean="0">
                <a:sym typeface="Wingdings" panose="05000000000000000000" pitchFamily="2" charset="2"/>
              </a:rPr>
              <a:t>Blend anode additional NCC = 20.8 </a:t>
            </a:r>
            <a:r>
              <a:rPr lang="en-US" sz="2000" dirty="0" err="1" smtClean="0">
                <a:sym typeface="Wingdings" panose="05000000000000000000" pitchFamily="2" charset="2"/>
              </a:rPr>
              <a:t>kg</a:t>
            </a:r>
            <a:r>
              <a:rPr lang="en-US" sz="2000" baseline="-25000" dirty="0" err="1" smtClean="0">
                <a:sym typeface="Wingdings" panose="05000000000000000000" pitchFamily="2" charset="2"/>
              </a:rPr>
              <a:t>C</a:t>
            </a:r>
            <a:r>
              <a:rPr lang="fr-FR" sz="1800" dirty="0" smtClean="0"/>
              <a:t>/</a:t>
            </a:r>
            <a:r>
              <a:rPr lang="fr-FR" sz="1800" dirty="0" err="1" smtClean="0"/>
              <a:t>t</a:t>
            </a:r>
            <a:r>
              <a:rPr lang="fr-FR" sz="1800" baseline="-25000" dirty="0" err="1" smtClean="0"/>
              <a:t>Al</a:t>
            </a:r>
            <a:endParaRPr lang="fr-FR" sz="1800" baseline="-25000" dirty="0" smtClean="0"/>
          </a:p>
          <a:p>
            <a:endParaRPr lang="fr-FR" sz="1800" baseline="-25000" dirty="0"/>
          </a:p>
          <a:p>
            <a:r>
              <a:rPr lang="fr-FR" sz="2000" dirty="0" smtClean="0"/>
              <a:t>Anode </a:t>
            </a:r>
            <a:r>
              <a:rPr lang="fr-FR" sz="2000" dirty="0" err="1" smtClean="0"/>
              <a:t>price</a:t>
            </a:r>
            <a:r>
              <a:rPr lang="fr-FR" sz="2000" dirty="0" smtClean="0"/>
              <a:t> = 600$/</a:t>
            </a:r>
            <a:r>
              <a:rPr lang="fr-FR" sz="2000" dirty="0" err="1" smtClean="0"/>
              <a:t>kg</a:t>
            </a:r>
            <a:r>
              <a:rPr lang="fr-FR" sz="2000" baseline="-25000" dirty="0" err="1" smtClean="0"/>
              <a:t>anode</a:t>
            </a:r>
            <a:endParaRPr lang="fr-FR" sz="2000" baseline="-25000" dirty="0" smtClean="0"/>
          </a:p>
          <a:p>
            <a:endParaRPr lang="en-US" sz="1800" dirty="0" smtClean="0"/>
          </a:p>
          <a:p>
            <a:r>
              <a:rPr lang="en-US" sz="2000" dirty="0" smtClean="0"/>
              <a:t>Financial summary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Gain : 6 $</a:t>
            </a:r>
            <a:r>
              <a:rPr lang="fr-FR" sz="1800" dirty="0" smtClean="0"/>
              <a:t>/</a:t>
            </a:r>
            <a:r>
              <a:rPr lang="fr-FR" sz="1800" dirty="0" err="1" smtClean="0"/>
              <a:t>t</a:t>
            </a:r>
            <a:r>
              <a:rPr lang="fr-FR" sz="1800" baseline="-25000" dirty="0" err="1" smtClean="0"/>
              <a:t>Al</a:t>
            </a:r>
            <a:endParaRPr lang="fr-FR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Loss : 600 x 0.02 = 12 $</a:t>
            </a:r>
            <a:r>
              <a:rPr lang="fr-FR" sz="1800" dirty="0" smtClean="0"/>
              <a:t>/</a:t>
            </a:r>
            <a:r>
              <a:rPr lang="fr-FR" sz="1800" dirty="0" err="1" smtClean="0"/>
              <a:t>t</a:t>
            </a:r>
            <a:r>
              <a:rPr lang="fr-FR" sz="1800" baseline="-25000" dirty="0" err="1" smtClean="0"/>
              <a:t>Al</a:t>
            </a:r>
            <a:endParaRPr lang="fr-FR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Balance : </a:t>
            </a:r>
            <a:r>
              <a:rPr lang="en-US" sz="1800" b="1" dirty="0" smtClean="0"/>
              <a:t>- 6 $</a:t>
            </a:r>
            <a:r>
              <a:rPr lang="fr-FR" sz="1800" b="1" dirty="0" smtClean="0"/>
              <a:t>/</a:t>
            </a:r>
            <a:r>
              <a:rPr lang="fr-FR" sz="1800" b="1" dirty="0" err="1" smtClean="0"/>
              <a:t>t</a:t>
            </a:r>
            <a:r>
              <a:rPr lang="fr-FR" sz="1800" b="1" baseline="-25000" dirty="0" err="1" smtClean="0"/>
              <a:t>Al</a:t>
            </a:r>
            <a:endParaRPr lang="fr-FR" sz="1800" b="1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</p:txBody>
      </p:sp>
      <p:sp>
        <p:nvSpPr>
          <p:cNvPr id="2" name="ZoneTexte 1"/>
          <p:cNvSpPr txBox="1"/>
          <p:nvPr/>
        </p:nvSpPr>
        <p:spPr>
          <a:xfrm>
            <a:off x="5043949" y="5397910"/>
            <a:ext cx="3215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NO GO !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22241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>
                <a:latin typeface="+mn-lt"/>
              </a:rPr>
              <a:t>Group Discussion 2 – Cheaper coke to reduce aluminum production cost ?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900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/>
            </a:r>
            <a:br>
              <a:rPr lang="en-US" sz="27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Improved baking</a:t>
            </a:r>
            <a:endParaRPr lang="en-US" sz="2800" dirty="0">
              <a:latin typeface="+mn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Increase the baking temperature to 1150°C to reduce the air reactivity.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4% gain on air reactivity residue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Slight reduction of CO2 reactivity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Increase of thermal conductivity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  <a:p>
            <a:r>
              <a:rPr lang="en-US" sz="2000" dirty="0" smtClean="0">
                <a:sym typeface="Wingdings" panose="05000000000000000000" pitchFamily="2" charset="2"/>
              </a:rPr>
              <a:t>New Blend </a:t>
            </a:r>
            <a:r>
              <a:rPr lang="en-US" sz="2000" dirty="0">
                <a:sym typeface="Wingdings" panose="05000000000000000000" pitchFamily="2" charset="2"/>
              </a:rPr>
              <a:t>anode additional NCC = </a:t>
            </a:r>
            <a:r>
              <a:rPr lang="en-US" sz="2000" dirty="0" smtClean="0">
                <a:sym typeface="Wingdings" panose="05000000000000000000" pitchFamily="2" charset="2"/>
              </a:rPr>
              <a:t>13 </a:t>
            </a:r>
            <a:r>
              <a:rPr lang="en-US" sz="2000" dirty="0" err="1">
                <a:sym typeface="Wingdings" panose="05000000000000000000" pitchFamily="2" charset="2"/>
              </a:rPr>
              <a:t>kg</a:t>
            </a:r>
            <a:r>
              <a:rPr lang="en-US" sz="2000" baseline="-25000" dirty="0" err="1">
                <a:sym typeface="Wingdings" panose="05000000000000000000" pitchFamily="2" charset="2"/>
              </a:rPr>
              <a:t>C</a:t>
            </a:r>
            <a:r>
              <a:rPr lang="fr-FR" sz="1800" dirty="0"/>
              <a:t>/</a:t>
            </a:r>
            <a:r>
              <a:rPr lang="fr-FR" sz="1800" dirty="0" err="1"/>
              <a:t>t</a:t>
            </a:r>
            <a:r>
              <a:rPr lang="fr-FR" sz="1800" baseline="-25000" dirty="0" err="1"/>
              <a:t>Al</a:t>
            </a:r>
            <a:endParaRPr lang="fr-FR" sz="1800" baseline="-25000" dirty="0"/>
          </a:p>
          <a:p>
            <a:endParaRPr lang="en-US" sz="2000" dirty="0" smtClean="0"/>
          </a:p>
          <a:p>
            <a:r>
              <a:rPr lang="en-US" sz="2000" dirty="0" smtClean="0"/>
              <a:t>Additional consumption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1 liter </a:t>
            </a:r>
            <a:r>
              <a:rPr lang="en-US" sz="1800" dirty="0"/>
              <a:t>oil ≈ 1 Nm3 gas ≈ 10 kWh ≈ 0.5 to 1 </a:t>
            </a:r>
            <a:r>
              <a:rPr lang="en-US" sz="1800" dirty="0" smtClean="0"/>
              <a:t>$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+ 50°C </a:t>
            </a:r>
            <a:r>
              <a:rPr lang="en-US" sz="1800" dirty="0" err="1" smtClean="0"/>
              <a:t>T</a:t>
            </a:r>
            <a:r>
              <a:rPr lang="en-US" sz="1800" baseline="-25000" dirty="0" err="1" smtClean="0"/>
              <a:t>baking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anose="05000000000000000000" pitchFamily="2" charset="2"/>
              </a:rPr>
              <a:t> 10% consumption increase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sym typeface="Wingdings" panose="05000000000000000000" pitchFamily="2" charset="2"/>
              </a:rPr>
              <a:t>Baking consumption : 2 GJ/</a:t>
            </a:r>
            <a:r>
              <a:rPr lang="en-US" sz="1800" dirty="0" err="1" smtClean="0">
                <a:sym typeface="Wingdings" panose="05000000000000000000" pitchFamily="2" charset="2"/>
              </a:rPr>
              <a:t>t</a:t>
            </a:r>
            <a:r>
              <a:rPr lang="en-US" sz="1800" baseline="-25000" dirty="0" err="1" smtClean="0">
                <a:sym typeface="Wingdings" panose="05000000000000000000" pitchFamily="2" charset="2"/>
              </a:rPr>
              <a:t>anode</a:t>
            </a:r>
            <a:r>
              <a:rPr lang="en-US" sz="1800" baseline="-25000" dirty="0">
                <a:sym typeface="Wingdings" panose="05000000000000000000" pitchFamily="2" charset="2"/>
              </a:rPr>
              <a:t> </a:t>
            </a:r>
            <a:r>
              <a:rPr lang="en-US" sz="1800" dirty="0" smtClean="0">
                <a:sym typeface="Wingdings" panose="05000000000000000000" pitchFamily="2" charset="2"/>
              </a:rPr>
              <a:t>And 0.56 </a:t>
            </a:r>
            <a:r>
              <a:rPr lang="en-US" sz="1800" dirty="0" err="1" smtClean="0">
                <a:sym typeface="Wingdings" panose="05000000000000000000" pitchFamily="2" charset="2"/>
              </a:rPr>
              <a:t>t</a:t>
            </a:r>
            <a:r>
              <a:rPr lang="en-US" sz="1800" baseline="-25000" dirty="0" err="1" smtClean="0">
                <a:sym typeface="Wingdings" panose="05000000000000000000" pitchFamily="2" charset="2"/>
              </a:rPr>
              <a:t>anode</a:t>
            </a:r>
            <a:r>
              <a:rPr lang="en-US" sz="1800" dirty="0" smtClean="0">
                <a:sym typeface="Wingdings" panose="05000000000000000000" pitchFamily="2" charset="2"/>
              </a:rPr>
              <a:t>/</a:t>
            </a:r>
            <a:r>
              <a:rPr lang="en-US" sz="1800" dirty="0" err="1" smtClean="0">
                <a:sym typeface="Wingdings" panose="05000000000000000000" pitchFamily="2" charset="2"/>
              </a:rPr>
              <a:t>t</a:t>
            </a:r>
            <a:r>
              <a:rPr lang="en-US" sz="1800" baseline="-25000" dirty="0" err="1" smtClean="0">
                <a:sym typeface="Wingdings" panose="05000000000000000000" pitchFamily="2" charset="2"/>
              </a:rPr>
              <a:t>Al</a:t>
            </a:r>
            <a:endParaRPr lang="en-US" sz="1800" baseline="-25000" dirty="0" smtClean="0"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sym typeface="Wingdings" panose="05000000000000000000" pitchFamily="2" charset="2"/>
              </a:rPr>
              <a:t>Financial impact : 1.6 to 3.2 $/</a:t>
            </a:r>
            <a:r>
              <a:rPr lang="en-US" sz="1800" dirty="0" err="1" smtClean="0">
                <a:sym typeface="Wingdings" panose="05000000000000000000" pitchFamily="2" charset="2"/>
              </a:rPr>
              <a:t>t</a:t>
            </a:r>
            <a:r>
              <a:rPr lang="en-US" sz="1800" baseline="-25000" dirty="0" err="1" smtClean="0">
                <a:sym typeface="Wingdings" panose="05000000000000000000" pitchFamily="2" charset="2"/>
              </a:rPr>
              <a:t>Al</a:t>
            </a:r>
            <a:endParaRPr lang="en-US" sz="1800" baseline="-25000" dirty="0" smtClean="0"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</p:txBody>
      </p:sp>
      <p:sp>
        <p:nvSpPr>
          <p:cNvPr id="4" name="Espace réservé du contenu 6"/>
          <p:cNvSpPr txBox="1">
            <a:spLocks/>
          </p:cNvSpPr>
          <p:nvPr/>
        </p:nvSpPr>
        <p:spPr>
          <a:xfrm>
            <a:off x="7171649" y="4371817"/>
            <a:ext cx="4425991" cy="154606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Financial summary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Gain : 6 $</a:t>
            </a:r>
            <a:r>
              <a:rPr lang="fr-FR" sz="1800" dirty="0" smtClean="0"/>
              <a:t>/</a:t>
            </a:r>
            <a:r>
              <a:rPr lang="fr-FR" sz="1800" dirty="0" err="1" smtClean="0"/>
              <a:t>t</a:t>
            </a:r>
            <a:r>
              <a:rPr lang="fr-FR" sz="1800" baseline="-25000" dirty="0" err="1" smtClean="0"/>
              <a:t>Al</a:t>
            </a:r>
            <a:endParaRPr lang="fr-FR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Carbon Loss : 600 x 0.013 = 7.8 $</a:t>
            </a:r>
            <a:r>
              <a:rPr lang="fr-FR" sz="1800" dirty="0" smtClean="0"/>
              <a:t>/</a:t>
            </a:r>
            <a:r>
              <a:rPr lang="fr-FR" sz="1800" dirty="0" err="1" smtClean="0"/>
              <a:t>t</a:t>
            </a:r>
            <a:r>
              <a:rPr lang="fr-FR" sz="1800" baseline="-25000" dirty="0" err="1" smtClean="0"/>
              <a:t>Al</a:t>
            </a:r>
            <a:endParaRPr lang="fr-FR" sz="1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Baking loss : </a:t>
            </a:r>
            <a:r>
              <a:rPr lang="en-US" sz="1800" dirty="0">
                <a:sym typeface="Wingdings" panose="05000000000000000000" pitchFamily="2" charset="2"/>
              </a:rPr>
              <a:t>1.6 to 3.2 $/</a:t>
            </a:r>
            <a:r>
              <a:rPr lang="en-US" sz="1800" dirty="0" err="1">
                <a:sym typeface="Wingdings" panose="05000000000000000000" pitchFamily="2" charset="2"/>
              </a:rPr>
              <a:t>t</a:t>
            </a:r>
            <a:r>
              <a:rPr lang="en-US" sz="1800" baseline="-25000" dirty="0" err="1">
                <a:sym typeface="Wingdings" panose="05000000000000000000" pitchFamily="2" charset="2"/>
              </a:rPr>
              <a:t>Al</a:t>
            </a:r>
            <a:endParaRPr lang="en-US" sz="1800" baseline="-25000" dirty="0"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Balance : </a:t>
            </a:r>
            <a:r>
              <a:rPr lang="en-US" sz="1800" b="1" dirty="0" smtClean="0"/>
              <a:t>- 3.4 to -5 $</a:t>
            </a:r>
            <a:r>
              <a:rPr lang="fr-FR" sz="1800" b="1" dirty="0" smtClean="0"/>
              <a:t>/</a:t>
            </a:r>
            <a:r>
              <a:rPr lang="fr-FR" sz="1800" b="1" dirty="0" err="1" smtClean="0"/>
              <a:t>t</a:t>
            </a:r>
            <a:r>
              <a:rPr lang="fr-FR" sz="1800" b="1" baseline="-25000" dirty="0" err="1" smtClean="0"/>
              <a:t>Al</a:t>
            </a:r>
            <a:endParaRPr lang="fr-FR" sz="1800" b="1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800" dirty="0"/>
          </a:p>
        </p:txBody>
      </p:sp>
      <p:sp>
        <p:nvSpPr>
          <p:cNvPr id="3" name="ZoneTexte 2"/>
          <p:cNvSpPr txBox="1"/>
          <p:nvPr/>
        </p:nvSpPr>
        <p:spPr>
          <a:xfrm>
            <a:off x="8066384" y="6014116"/>
            <a:ext cx="2636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 GO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905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>
                <a:latin typeface="+mn-lt"/>
              </a:rPr>
              <a:t>Group Discussion 2 – Cheaper coke to reduce aluminum production cost ?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900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/>
            </a:r>
            <a:br>
              <a:rPr lang="en-US" sz="27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Current Efficiency Loss</a:t>
            </a:r>
            <a:endParaRPr lang="en-US" sz="2800" dirty="0">
              <a:latin typeface="+mn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What about a current efficiency loss of 1% ?</a:t>
            </a:r>
          </a:p>
          <a:p>
            <a:endParaRPr lang="en-US" sz="2000" dirty="0"/>
          </a:p>
          <a:p>
            <a:r>
              <a:rPr lang="en-US" sz="2000" dirty="0" smtClean="0"/>
              <a:t>Loss of production of 0.01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Al</a:t>
            </a:r>
            <a:endParaRPr lang="en-US" sz="2000" baseline="-25000" dirty="0" smtClean="0"/>
          </a:p>
          <a:p>
            <a:endParaRPr lang="en-US" sz="2000" baseline="-25000" dirty="0"/>
          </a:p>
          <a:p>
            <a:r>
              <a:rPr lang="en-US" sz="2000" dirty="0" smtClean="0"/>
              <a:t>0.01 t x (2200 $/t – 2x400 $/t) = 14 $/</a:t>
            </a:r>
            <a:r>
              <a:rPr lang="en-US" sz="2000" dirty="0" err="1" smtClean="0"/>
              <a:t>tAl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/>
              <a:t>Financial summary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Gain : 6 $</a:t>
            </a:r>
            <a:r>
              <a:rPr lang="fr-FR" sz="1800" dirty="0"/>
              <a:t>/</a:t>
            </a:r>
            <a:r>
              <a:rPr lang="fr-FR" sz="1800" dirty="0" err="1"/>
              <a:t>t</a:t>
            </a:r>
            <a:r>
              <a:rPr lang="fr-FR" sz="1800" baseline="-25000" dirty="0" err="1"/>
              <a:t>Al</a:t>
            </a:r>
            <a:endParaRPr lang="fr-FR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Carbon Loss </a:t>
            </a:r>
            <a:r>
              <a:rPr lang="en-US" sz="1800" dirty="0"/>
              <a:t>: 600 x 0.02 = 12 $</a:t>
            </a:r>
            <a:r>
              <a:rPr lang="fr-FR" sz="1800" dirty="0"/>
              <a:t>/</a:t>
            </a:r>
            <a:r>
              <a:rPr lang="fr-FR" sz="1800" dirty="0" err="1"/>
              <a:t>t</a:t>
            </a:r>
            <a:r>
              <a:rPr lang="fr-FR" sz="1800" baseline="-25000" dirty="0" err="1"/>
              <a:t>Al</a:t>
            </a:r>
            <a:endParaRPr lang="fr-FR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CE loss = 14 </a:t>
            </a:r>
            <a:r>
              <a:rPr lang="en-US" sz="1800" dirty="0"/>
              <a:t>$</a:t>
            </a:r>
            <a:r>
              <a:rPr lang="fr-FR" sz="1800" dirty="0"/>
              <a:t>/</a:t>
            </a:r>
            <a:r>
              <a:rPr lang="fr-FR" sz="1800" dirty="0" err="1"/>
              <a:t>t</a:t>
            </a:r>
            <a:r>
              <a:rPr lang="fr-FR" sz="1800" baseline="-25000" dirty="0" err="1"/>
              <a:t>Al</a:t>
            </a:r>
            <a:endParaRPr lang="fr-FR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/>
              <a:t>Balance </a:t>
            </a:r>
            <a:r>
              <a:rPr lang="en-US" sz="1800" dirty="0"/>
              <a:t>: </a:t>
            </a:r>
            <a:r>
              <a:rPr lang="en-US" sz="1800" b="1" dirty="0"/>
              <a:t>- </a:t>
            </a:r>
            <a:r>
              <a:rPr lang="en-US" sz="1800" b="1" dirty="0" smtClean="0"/>
              <a:t>20 </a:t>
            </a:r>
            <a:r>
              <a:rPr lang="en-US" sz="1800" b="1" dirty="0"/>
              <a:t>$</a:t>
            </a:r>
            <a:r>
              <a:rPr lang="fr-FR" sz="1800" b="1" dirty="0"/>
              <a:t>/</a:t>
            </a:r>
            <a:r>
              <a:rPr lang="fr-FR" sz="1800" b="1" dirty="0" err="1"/>
              <a:t>t</a:t>
            </a:r>
            <a:r>
              <a:rPr lang="fr-FR" sz="1800" b="1" baseline="-25000" dirty="0" err="1"/>
              <a:t>Al</a:t>
            </a:r>
            <a:endParaRPr lang="fr-FR" sz="18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97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392</Words>
  <Application>Microsoft Office PowerPoint</Application>
  <PresentationFormat>Grand écran</PresentationFormat>
  <Paragraphs>71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Wingdings</vt:lpstr>
      <vt:lpstr>Thème Office</vt:lpstr>
      <vt:lpstr>Group Discussion 2 – Cheaper coke to reduce aluminum production cost ?   Presentation</vt:lpstr>
      <vt:lpstr>Group Discussion 2 – Cheaper coke to reduce aluminum production cost ?   Potential gains</vt:lpstr>
      <vt:lpstr>Group Discussion 2 – Cheaper coke to reduce aluminum production cost ?   Potential loss</vt:lpstr>
      <vt:lpstr>Group Discussion 2 – Cheaper coke to reduce aluminum production cost ?   Improved baking</vt:lpstr>
      <vt:lpstr>Group Discussion 2 – Cheaper coke to reduce aluminum production cost ?   Current Efficiency Loss</vt:lpstr>
    </vt:vector>
  </TitlesOfParts>
  <Company>Fives Solios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Discussion 2 – Cheaper coke to reduce aluminum production cost ?   Presentation</dc:title>
  <dc:creator>PERRIN Pierre-Louis</dc:creator>
  <cp:lastModifiedBy>PERRIN Pierre-Louis</cp:lastModifiedBy>
  <cp:revision>34</cp:revision>
  <dcterms:created xsi:type="dcterms:W3CDTF">2018-06-18T22:00:02Z</dcterms:created>
  <dcterms:modified xsi:type="dcterms:W3CDTF">2018-06-19T10:42:36Z</dcterms:modified>
</cp:coreProperties>
</file>