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is-I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BC7A7-9549-45E8-B483-2ED9910EEE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A67A68-6FDD-4BC8-9F87-81799C32DF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is-I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5BF567-CB06-4FBF-9FD4-A0800C3F3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8054B-9176-492A-8F32-E2D2E738B721}" type="datetimeFigureOut">
              <a:rPr lang="is-IS" smtClean="0"/>
              <a:t>20.06.2019</a:t>
            </a:fld>
            <a:endParaRPr lang="is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0E9A55-A7E4-4BB3-B793-28BEA9441F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DFEBEC-F5E8-41B9-8B9C-02D09523C4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4C0F2-5B3D-4EA6-A2BA-29CAE6C96C26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932385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EE7DFC-146D-44BA-8A18-ECAB6ACA1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302C9B-1858-42C7-88C5-DDD898790B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72F5F3-BF9C-45A5-BF50-C2C91ED4C2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8054B-9176-492A-8F32-E2D2E738B721}" type="datetimeFigureOut">
              <a:rPr lang="is-IS" smtClean="0"/>
              <a:t>20.06.2019</a:t>
            </a:fld>
            <a:endParaRPr lang="is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84668D-0710-4327-8C3D-2F67758576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521070-49D8-4EDD-863C-D3AA01FE5C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4C0F2-5B3D-4EA6-A2BA-29CAE6C96C26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642415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B2F2BC4-2AD3-4823-A842-7E719E9467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7E9D60-442A-4E92-9BD0-8E326D3536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163EF6-504D-472D-AA37-519EA39D95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8054B-9176-492A-8F32-E2D2E738B721}" type="datetimeFigureOut">
              <a:rPr lang="is-IS" smtClean="0"/>
              <a:t>20.06.2019</a:t>
            </a:fld>
            <a:endParaRPr lang="is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771400-1801-4D19-A974-38368204FA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BFA6C2-1FCB-4CC2-96F9-17C7E9464C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4C0F2-5B3D-4EA6-A2BA-29CAE6C96C26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665750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BC26ED-1B57-457C-8243-D0D6470A71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EE99E3-7ACD-4294-9198-96F857022C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44927A-B0D5-4F5E-A261-9A33A00525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8054B-9176-492A-8F32-E2D2E738B721}" type="datetimeFigureOut">
              <a:rPr lang="is-IS" smtClean="0"/>
              <a:t>20.06.2019</a:t>
            </a:fld>
            <a:endParaRPr lang="is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30050-ACE8-46C4-9B30-8D86FF4BC2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C5B88B-A9DE-4B1E-9C77-E6A833871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4C0F2-5B3D-4EA6-A2BA-29CAE6C96C26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4180738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B06AE0-ED7D-4F2F-B0B3-7DCF62B229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D59D85-102E-495B-A52E-6E7FD9E4C3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24812D-5849-4DC4-9C1F-617146D9E3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8054B-9176-492A-8F32-E2D2E738B721}" type="datetimeFigureOut">
              <a:rPr lang="is-IS" smtClean="0"/>
              <a:t>20.06.2019</a:t>
            </a:fld>
            <a:endParaRPr lang="is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941CB7-6F05-40AA-8921-5E96900BF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EB6F9A-0780-498B-892B-84FE19FD2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4C0F2-5B3D-4EA6-A2BA-29CAE6C96C26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702184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699693-9F8D-4503-8BFE-0EECFA7750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5459AF-B9D6-418C-A783-830F3B5ED7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D017EE-2BB0-4E21-9EBC-84A7F7BEE6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90CB0A-4553-4919-A275-31645E4427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8054B-9176-492A-8F32-E2D2E738B721}" type="datetimeFigureOut">
              <a:rPr lang="is-IS" smtClean="0"/>
              <a:t>20.06.2019</a:t>
            </a:fld>
            <a:endParaRPr lang="is-I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C819F9-F9B1-456A-8D27-31F174CF6C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712B22-DD53-45FC-9026-E3115AE69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4C0F2-5B3D-4EA6-A2BA-29CAE6C96C26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13115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C42C7B-430C-449E-B3A4-EF390CE10A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0D3E59-2A42-453B-AC9D-8063B89A94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5C9DAD-5761-4288-A29A-7B4EC6233A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ACD2866-C19D-4DDB-B551-6080A77AFD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9D48129-F004-41E1-8D1E-30D8D6DF20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38DA064-01A0-4F1F-860D-0BD27F46F3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8054B-9176-492A-8F32-E2D2E738B721}" type="datetimeFigureOut">
              <a:rPr lang="is-IS" smtClean="0"/>
              <a:t>20.06.2019</a:t>
            </a:fld>
            <a:endParaRPr lang="is-I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4D2F8F5-A19C-4092-9883-6A0F2EAE0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7E1FD16-B814-4841-988C-EAA30E0906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4C0F2-5B3D-4EA6-A2BA-29CAE6C96C26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871004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8CAF28-C5EE-44E7-87B1-9749A2DDBE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AFD051B-AE23-4A55-9D7B-079906E935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8054B-9176-492A-8F32-E2D2E738B721}" type="datetimeFigureOut">
              <a:rPr lang="is-IS" smtClean="0"/>
              <a:t>20.06.2019</a:t>
            </a:fld>
            <a:endParaRPr lang="is-I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F74AB99-EB69-4605-9267-3920E9194B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8D5E08E-C475-433B-9BD8-7B3376237E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4C0F2-5B3D-4EA6-A2BA-29CAE6C96C26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4226681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377819A-EC7F-471F-9147-F8A72E8D5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8054B-9176-492A-8F32-E2D2E738B721}" type="datetimeFigureOut">
              <a:rPr lang="is-IS" smtClean="0"/>
              <a:t>20.06.2019</a:t>
            </a:fld>
            <a:endParaRPr lang="is-I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4DA7639-C80E-4C1C-AD6C-FCF57BAD05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FFE267-FA63-43D8-AFAD-3C6AA85B0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4C0F2-5B3D-4EA6-A2BA-29CAE6C96C26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4170186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6E1FEF-27D1-4523-B6B8-9EE6DD869E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CAD49C-C67D-4182-AF8B-FA86D41C1D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5AC0FB3-7BA2-46B8-AAA8-B9531FB839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D1D347-9549-4791-B626-5E32E9B9F1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8054B-9176-492A-8F32-E2D2E738B721}" type="datetimeFigureOut">
              <a:rPr lang="is-IS" smtClean="0"/>
              <a:t>20.06.2019</a:t>
            </a:fld>
            <a:endParaRPr lang="is-I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B3F092-5DF3-40F1-9CAB-CF0BD9F7E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CF83CD-2267-4A47-9309-171D77DDC7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4C0F2-5B3D-4EA6-A2BA-29CAE6C96C26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508912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7F9D0D-2E55-4816-A5F4-7119C57DCC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F942E22-3595-4389-9DEE-0F5A236530E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s-I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803ADF-2B74-4979-A838-130B993D16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A1E0E6-B579-4CBB-BEFE-3D9F485855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8054B-9176-492A-8F32-E2D2E738B721}" type="datetimeFigureOut">
              <a:rPr lang="is-IS" smtClean="0"/>
              <a:t>20.06.2019</a:t>
            </a:fld>
            <a:endParaRPr lang="is-I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0B3532-7266-4F40-BBEC-A22ECDDA25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742ACC-DA33-4414-807B-D8731CF9EC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4C0F2-5B3D-4EA6-A2BA-29CAE6C96C26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804908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CC6943A-BD18-4DD1-9F8E-4725170686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5181F9-40D5-4624-B379-D765762CA4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6FA676-CA3E-4C18-97D7-96D3187474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D8054B-9176-492A-8F32-E2D2E738B721}" type="datetimeFigureOut">
              <a:rPr lang="is-IS" smtClean="0"/>
              <a:t>20.06.2019</a:t>
            </a:fld>
            <a:endParaRPr lang="is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BA0DD6-EBCE-4501-9A23-CF0FAF249F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s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A747D2-1EF4-4BF7-9353-C5F0C0DAC2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E4C0F2-5B3D-4EA6-A2BA-29CAE6C96C26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948229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s-I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B6B9CD-4501-48A2-9AE0-B592B4C01B7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s-IS" dirty="0"/>
              <a:t>Group discussion II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3F0D2A3-25B0-44D9-9DFF-B743C36022B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s-IS" dirty="0"/>
              <a:t>Increased Energy Consumption due to Elevated Anode Resistivity</a:t>
            </a:r>
          </a:p>
        </p:txBody>
      </p:sp>
    </p:spTree>
    <p:extLst>
      <p:ext uri="{BB962C8B-B14F-4D97-AF65-F5344CB8AC3E}">
        <p14:creationId xmlns:p14="http://schemas.microsoft.com/office/powerpoint/2010/main" val="24721336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C09657-0FE9-41ED-97E3-AA2F834AF8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1191613" cy="1325563"/>
          </a:xfrm>
        </p:spPr>
        <p:txBody>
          <a:bodyPr>
            <a:normAutofit/>
          </a:bodyPr>
          <a:lstStyle/>
          <a:p>
            <a:r>
              <a:rPr lang="is-IS" sz="3600" dirty="0"/>
              <a:t>What is the impact of the elevated anode resistivity on the </a:t>
            </a:r>
            <a:r>
              <a:rPr lang="is-IS" sz="3600"/>
              <a:t>energy consumption </a:t>
            </a:r>
            <a:r>
              <a:rPr lang="is-IS" sz="3600" dirty="0"/>
              <a:t>and accordingly the smelter cost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2E2BB6-6E87-4BEA-8F46-BE262B3D68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s-IS" dirty="0">
                <a:sym typeface="Symbol" panose="05050102010706020507" pitchFamily="18" charset="2"/>
              </a:rPr>
              <a:t>Anode height = 650mm. Stub hole = 100mm.</a:t>
            </a:r>
          </a:p>
          <a:p>
            <a:r>
              <a:rPr lang="is-IS" dirty="0">
                <a:sym typeface="Symbol" panose="05050102010706020507" pitchFamily="18" charset="2"/>
              </a:rPr>
              <a:t>Estimate 25% butt height of anode height.</a:t>
            </a:r>
          </a:p>
          <a:p>
            <a:r>
              <a:rPr lang="is-IS" dirty="0">
                <a:sym typeface="Symbol" panose="05050102010706020507" pitchFamily="18" charset="2"/>
              </a:rPr>
              <a:t>Average height of anodes in pots due to consumption estimate:</a:t>
            </a:r>
          </a:p>
          <a:p>
            <a:pPr lvl="1"/>
            <a:r>
              <a:rPr lang="is-IS" dirty="0">
                <a:sym typeface="Symbol" panose="05050102010706020507" pitchFamily="18" charset="2"/>
              </a:rPr>
              <a:t>(600mm + 100mm)/2 = 350mm = L </a:t>
            </a:r>
          </a:p>
          <a:p>
            <a:r>
              <a:rPr lang="is-IS" dirty="0">
                <a:sym typeface="Symbol" panose="05050102010706020507" pitchFamily="18" charset="2"/>
              </a:rPr>
              <a:t></a:t>
            </a:r>
            <a:r>
              <a:rPr lang="is-IS" dirty="0"/>
              <a:t> = 63 – 53 = 10 </a:t>
            </a:r>
            <a:r>
              <a:rPr lang="is-IS" dirty="0">
                <a:sym typeface="Symbol" panose="05050102010706020507" pitchFamily="18" charset="2"/>
              </a:rPr>
              <a:t>m</a:t>
            </a:r>
          </a:p>
          <a:p>
            <a:r>
              <a:rPr lang="is-IS" dirty="0">
                <a:sym typeface="Symbol" panose="05050102010706020507" pitchFamily="18" charset="2"/>
              </a:rPr>
              <a:t></a:t>
            </a:r>
            <a:r>
              <a:rPr lang="is-IS" dirty="0"/>
              <a:t> = R*A/L</a:t>
            </a:r>
          </a:p>
          <a:p>
            <a:r>
              <a:rPr lang="is-IS" dirty="0">
                <a:sym typeface="Symbol" panose="05050102010706020507" pitchFamily="18" charset="2"/>
              </a:rPr>
              <a:t>U = I*R = I/A * * L =  0,8 * 10^4 A/m2 * 10m* 0,350m = 2,8*10^-2 V= 0,028V</a:t>
            </a:r>
          </a:p>
          <a:p>
            <a:r>
              <a:rPr lang="is-IS" dirty="0">
                <a:sym typeface="Symbol" panose="05050102010706020507" pitchFamily="18" charset="2"/>
              </a:rPr>
              <a:t>E = 2,98 * U /CE = 2,98 * 0,028V/0,945 = 0,09MWh/t</a:t>
            </a:r>
          </a:p>
          <a:p>
            <a:r>
              <a:rPr lang="is-IS" dirty="0">
                <a:sym typeface="Symbol" panose="05050102010706020507" pitchFamily="18" charset="2"/>
              </a:rPr>
              <a:t>Cost = 0,09MWh/t * 500000t * 60$/MWh = 2,7M$/a</a:t>
            </a:r>
          </a:p>
          <a:p>
            <a:endParaRPr lang="is-IS" dirty="0">
              <a:sym typeface="Symbol" panose="05050102010706020507" pitchFamily="18" charset="2"/>
            </a:endParaRPr>
          </a:p>
          <a:p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508627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06BFAC-5592-4528-9BA6-C98D39A06F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/>
              <a:t>What are the potential root causes for this elevated anode resistivity? (1 of 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5A9EB7-C4BE-4A7C-849C-3557623A27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is-IS" sz="3400" b="1" dirty="0"/>
              <a:t>Root causes are porosity and internal cracks increasing the resistivity.</a:t>
            </a:r>
          </a:p>
          <a:p>
            <a:r>
              <a:rPr lang="is-IS" sz="3400" b="1" dirty="0"/>
              <a:t>All root causes should be investigated one by one. Find appropropriate solutions that compensate for the below issues.</a:t>
            </a:r>
          </a:p>
          <a:p>
            <a:endParaRPr lang="is-IS" dirty="0"/>
          </a:p>
          <a:p>
            <a:pPr>
              <a:lnSpc>
                <a:spcPct val="110000"/>
              </a:lnSpc>
            </a:pPr>
            <a:r>
              <a:rPr lang="is-IS" sz="3400" dirty="0"/>
              <a:t>1. Baking</a:t>
            </a:r>
          </a:p>
          <a:p>
            <a:pPr lvl="1"/>
            <a:r>
              <a:rPr lang="is-IS" dirty="0"/>
              <a:t>Baking temp too low</a:t>
            </a:r>
          </a:p>
          <a:p>
            <a:pPr lvl="1"/>
            <a:r>
              <a:rPr lang="is-IS" dirty="0"/>
              <a:t>Soaking time too low</a:t>
            </a:r>
          </a:p>
          <a:p>
            <a:pPr lvl="1"/>
            <a:r>
              <a:rPr lang="is-IS" dirty="0"/>
              <a:t>Heat up rate too high in the critical temp area (internal cracks)</a:t>
            </a:r>
          </a:p>
          <a:p>
            <a:pPr lvl="1"/>
            <a:endParaRPr lang="is-IS" dirty="0"/>
          </a:p>
          <a:p>
            <a:pPr>
              <a:lnSpc>
                <a:spcPct val="110000"/>
              </a:lnSpc>
            </a:pPr>
            <a:r>
              <a:rPr lang="is-IS" dirty="0"/>
              <a:t>2. </a:t>
            </a:r>
            <a:r>
              <a:rPr lang="is-IS" sz="3300" dirty="0"/>
              <a:t>Green anodes </a:t>
            </a:r>
          </a:p>
          <a:p>
            <a:pPr lvl="1"/>
            <a:r>
              <a:rPr lang="is-IS" dirty="0"/>
              <a:t>Pitch content not optimal</a:t>
            </a:r>
          </a:p>
          <a:p>
            <a:pPr lvl="1"/>
            <a:r>
              <a:rPr lang="is-IS" dirty="0"/>
              <a:t>Fines (blaines) proportion not correct</a:t>
            </a:r>
          </a:p>
          <a:p>
            <a:pPr lvl="1"/>
            <a:r>
              <a:rPr lang="is-IS" dirty="0"/>
              <a:t>Butt % and butt properties</a:t>
            </a:r>
          </a:p>
          <a:p>
            <a:pPr lvl="1"/>
            <a:r>
              <a:rPr lang="is-IS" dirty="0"/>
              <a:t>Dry Aggregate recipe</a:t>
            </a:r>
          </a:p>
          <a:p>
            <a:pPr lvl="1"/>
            <a:r>
              <a:rPr lang="is-IS" dirty="0"/>
              <a:t>Green scrap quality</a:t>
            </a:r>
          </a:p>
          <a:p>
            <a:pPr lvl="1"/>
            <a:r>
              <a:rPr lang="is-IS" dirty="0"/>
              <a:t>Green anode handling (internal cracks)</a:t>
            </a:r>
          </a:p>
          <a:p>
            <a:pPr lvl="1"/>
            <a:endParaRPr lang="is-IS" dirty="0"/>
          </a:p>
          <a:p>
            <a:pPr lvl="1"/>
            <a:endParaRPr lang="is-IS" dirty="0"/>
          </a:p>
          <a:p>
            <a:pPr lvl="1"/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38439692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06BFAC-5592-4528-9BA6-C98D39A06F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/>
              <a:t>What are the potential root causes for this elevated anode resistivity? (2 of 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5A9EB7-C4BE-4A7C-849C-3557623A27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s-IS" dirty="0"/>
              <a:t>3. Raw materials</a:t>
            </a:r>
          </a:p>
          <a:p>
            <a:pPr lvl="1"/>
            <a:r>
              <a:rPr lang="is-IS" dirty="0"/>
              <a:t>Coke:</a:t>
            </a:r>
          </a:p>
          <a:p>
            <a:pPr lvl="2"/>
            <a:r>
              <a:rPr lang="is-IS" dirty="0"/>
              <a:t>Specific Electrical resistivity of calcined petroleum coke</a:t>
            </a:r>
          </a:p>
          <a:p>
            <a:pPr lvl="2"/>
            <a:r>
              <a:rPr lang="is-IS" dirty="0"/>
              <a:t>Calcination temp or time not optimal (real density)</a:t>
            </a:r>
          </a:p>
          <a:p>
            <a:pPr lvl="2"/>
            <a:r>
              <a:rPr lang="is-IS" dirty="0"/>
              <a:t>Bulk density not optimal</a:t>
            </a:r>
          </a:p>
          <a:p>
            <a:pPr lvl="2"/>
            <a:r>
              <a:rPr lang="is-IS" dirty="0"/>
              <a:t>Shipment variations</a:t>
            </a:r>
          </a:p>
          <a:p>
            <a:pPr lvl="2"/>
            <a:r>
              <a:rPr lang="is-IS" dirty="0"/>
              <a:t>Segregation due to storing of coke in piles</a:t>
            </a:r>
          </a:p>
          <a:p>
            <a:pPr lvl="1"/>
            <a:r>
              <a:rPr lang="is-IS" dirty="0"/>
              <a:t>Coal tar pitch</a:t>
            </a:r>
          </a:p>
          <a:p>
            <a:pPr lvl="2"/>
            <a:r>
              <a:rPr lang="is-IS" dirty="0"/>
              <a:t>QI content not optimal</a:t>
            </a:r>
          </a:p>
          <a:p>
            <a:pPr lvl="1"/>
            <a:r>
              <a:rPr lang="is-IS" dirty="0"/>
              <a:t>Butts</a:t>
            </a:r>
          </a:p>
          <a:p>
            <a:pPr lvl="2"/>
            <a:r>
              <a:rPr lang="is-IS" dirty="0"/>
              <a:t>Low quality (soft/density)</a:t>
            </a:r>
          </a:p>
          <a:p>
            <a:pPr lvl="1"/>
            <a:endParaRPr lang="is-IS" dirty="0"/>
          </a:p>
          <a:p>
            <a:pPr lvl="1"/>
            <a:endParaRPr lang="is-IS" dirty="0"/>
          </a:p>
          <a:p>
            <a:pPr lvl="1"/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350597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329</Words>
  <Application>Microsoft Office PowerPoint</Application>
  <PresentationFormat>Widescreen</PresentationFormat>
  <Paragraphs>42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Symbol</vt:lpstr>
      <vt:lpstr>Office Theme</vt:lpstr>
      <vt:lpstr>Group discussion II</vt:lpstr>
      <vt:lpstr>What is the impact of the elevated anode resistivity on the energy consumption and accordingly the smelter cost</vt:lpstr>
      <vt:lpstr>What are the potential root causes for this elevated anode resistivity? (1 of 2)</vt:lpstr>
      <vt:lpstr>What are the potential root causes for this elevated anode resistivity? (2 of 2)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Group discussion II</dc:title>
  <dc:creator>Audur Freyja Kjartansdottir</dc:creator>
  <cp:lastModifiedBy>Audur Freyja Kjartansdottir</cp:lastModifiedBy>
  <cp:revision>6</cp:revision>
  <dcterms:created xsi:type="dcterms:W3CDTF">2019-06-20T15:25:48Z</dcterms:created>
  <dcterms:modified xsi:type="dcterms:W3CDTF">2019-06-20T15:58:54Z</dcterms:modified>
</cp:coreProperties>
</file>