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1"/>
  </p:notesMasterIdLst>
  <p:sldIdLst>
    <p:sldId id="256" r:id="rId2"/>
    <p:sldId id="260" r:id="rId3"/>
    <p:sldId id="261" r:id="rId4"/>
    <p:sldId id="258" r:id="rId5"/>
    <p:sldId id="275" r:id="rId6"/>
    <p:sldId id="276" r:id="rId7"/>
    <p:sldId id="277" r:id="rId8"/>
    <p:sldId id="278" r:id="rId9"/>
    <p:sldId id="267" r:id="rId10"/>
    <p:sldId id="268" r:id="rId11"/>
    <p:sldId id="269" r:id="rId12"/>
    <p:sldId id="279" r:id="rId13"/>
    <p:sldId id="257" r:id="rId14"/>
    <p:sldId id="280" r:id="rId15"/>
    <p:sldId id="285" r:id="rId16"/>
    <p:sldId id="281" r:id="rId17"/>
    <p:sldId id="284" r:id="rId18"/>
    <p:sldId id="282" r:id="rId19"/>
    <p:sldId id="283" r:id="rId20"/>
  </p:sldIdLst>
  <p:sldSz cx="9144000" cy="6858000" type="screen4x3"/>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iddels stil 2 - aks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99" autoAdjust="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DBB5AF-73CA-4936-93D6-14851E4D7EA0}" type="datetimeFigureOut">
              <a:rPr lang="nb-NO" smtClean="0"/>
              <a:t>29.05.2015</a:t>
            </a:fld>
            <a:endParaRPr lang="nb-NO"/>
          </a:p>
        </p:txBody>
      </p:sp>
      <p:sp>
        <p:nvSpPr>
          <p:cNvPr id="4" name="Plassholder for lysbil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6" name="Plassholder for bunn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BBE32CD-BDFA-42C5-8EA0-33ECC2DB12FC}" type="slidenum">
              <a:rPr lang="nb-NO" smtClean="0"/>
              <a:t>‹#›</a:t>
            </a:fld>
            <a:endParaRPr lang="nb-NO"/>
          </a:p>
        </p:txBody>
      </p:sp>
    </p:spTree>
    <p:extLst>
      <p:ext uri="{BB962C8B-B14F-4D97-AF65-F5344CB8AC3E}">
        <p14:creationId xmlns:p14="http://schemas.microsoft.com/office/powerpoint/2010/main" val="30994462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8F70B744-FA81-4E53-9B4A-F544A6AD79A0}" type="slidenum">
              <a:rPr lang="nb-NO" smtClean="0"/>
              <a:t>6</a:t>
            </a:fld>
            <a:endParaRPr lang="nb-NO"/>
          </a:p>
        </p:txBody>
      </p:sp>
    </p:spTree>
    <p:extLst>
      <p:ext uri="{BB962C8B-B14F-4D97-AF65-F5344CB8AC3E}">
        <p14:creationId xmlns:p14="http://schemas.microsoft.com/office/powerpoint/2010/main" val="41636530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nb-NO" dirty="0"/>
          </a:p>
        </p:txBody>
      </p:sp>
      <p:sp>
        <p:nvSpPr>
          <p:cNvPr id="4" name="Plassholder for lysbildenummer 3"/>
          <p:cNvSpPr>
            <a:spLocks noGrp="1"/>
          </p:cNvSpPr>
          <p:nvPr>
            <p:ph type="sldNum" sz="quarter" idx="10"/>
          </p:nvPr>
        </p:nvSpPr>
        <p:spPr/>
        <p:txBody>
          <a:bodyPr/>
          <a:lstStyle/>
          <a:p>
            <a:fld id="{8F70B744-FA81-4E53-9B4A-F544A6AD79A0}" type="slidenum">
              <a:rPr lang="nb-NO" smtClean="0"/>
              <a:t>9</a:t>
            </a:fld>
            <a:endParaRPr lang="nb-NO"/>
          </a:p>
        </p:txBody>
      </p:sp>
    </p:spTree>
    <p:extLst>
      <p:ext uri="{BB962C8B-B14F-4D97-AF65-F5344CB8AC3E}">
        <p14:creationId xmlns:p14="http://schemas.microsoft.com/office/powerpoint/2010/main" val="7037105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nb-NO" dirty="0"/>
          </a:p>
        </p:txBody>
      </p:sp>
      <p:sp>
        <p:nvSpPr>
          <p:cNvPr id="4" name="Plassholder for lysbildenummer 3"/>
          <p:cNvSpPr>
            <a:spLocks noGrp="1"/>
          </p:cNvSpPr>
          <p:nvPr>
            <p:ph type="sldNum" sz="quarter" idx="10"/>
          </p:nvPr>
        </p:nvSpPr>
        <p:spPr/>
        <p:txBody>
          <a:bodyPr/>
          <a:lstStyle/>
          <a:p>
            <a:fld id="{8F70B744-FA81-4E53-9B4A-F544A6AD79A0}" type="slidenum">
              <a:rPr lang="nb-NO" smtClean="0"/>
              <a:t>10</a:t>
            </a:fld>
            <a:endParaRPr lang="nb-NO"/>
          </a:p>
        </p:txBody>
      </p:sp>
    </p:spTree>
    <p:extLst>
      <p:ext uri="{BB962C8B-B14F-4D97-AF65-F5344CB8AC3E}">
        <p14:creationId xmlns:p14="http://schemas.microsoft.com/office/powerpoint/2010/main" val="32455878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nb-NO" dirty="0" smtClean="0"/>
          </a:p>
        </p:txBody>
      </p:sp>
      <p:sp>
        <p:nvSpPr>
          <p:cNvPr id="4" name="Plassholder for lysbildenummer 3"/>
          <p:cNvSpPr>
            <a:spLocks noGrp="1"/>
          </p:cNvSpPr>
          <p:nvPr>
            <p:ph type="sldNum" sz="quarter" idx="10"/>
          </p:nvPr>
        </p:nvSpPr>
        <p:spPr/>
        <p:txBody>
          <a:bodyPr/>
          <a:lstStyle/>
          <a:p>
            <a:fld id="{8F70B744-FA81-4E53-9B4A-F544A6AD79A0}" type="slidenum">
              <a:rPr lang="nb-NO" smtClean="0"/>
              <a:t>11</a:t>
            </a:fld>
            <a:endParaRPr lang="nb-NO"/>
          </a:p>
        </p:txBody>
      </p:sp>
    </p:spTree>
    <p:extLst>
      <p:ext uri="{BB962C8B-B14F-4D97-AF65-F5344CB8AC3E}">
        <p14:creationId xmlns:p14="http://schemas.microsoft.com/office/powerpoint/2010/main" val="7037105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2130425"/>
            <a:ext cx="7772400" cy="1470025"/>
          </a:xfrm>
        </p:spPr>
        <p:txBody>
          <a:bodyPr/>
          <a:lstStyle/>
          <a:p>
            <a:r>
              <a:rPr lang="nb-NO" smtClean="0"/>
              <a:t>Klikk for å redigere tittelstil</a:t>
            </a:r>
            <a:endParaRPr lang="nb-NO"/>
          </a:p>
        </p:txBody>
      </p:sp>
      <p:sp>
        <p:nvSpPr>
          <p:cNvPr id="3" name="Undertit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smtClean="0"/>
              <a:t>Klikk for å redigere undertittelstil i malen</a:t>
            </a:r>
            <a:endParaRPr lang="nb-NO"/>
          </a:p>
        </p:txBody>
      </p:sp>
      <p:sp>
        <p:nvSpPr>
          <p:cNvPr id="4" name="Plassholder for dato 3"/>
          <p:cNvSpPr>
            <a:spLocks noGrp="1"/>
          </p:cNvSpPr>
          <p:nvPr>
            <p:ph type="dt" sz="half" idx="10"/>
          </p:nvPr>
        </p:nvSpPr>
        <p:spPr/>
        <p:txBody>
          <a:bodyPr/>
          <a:lstStyle/>
          <a:p>
            <a:fld id="{EC7375B6-E443-407A-87DD-220C03760B1F}" type="datetimeFigureOut">
              <a:rPr lang="nb-NO" smtClean="0"/>
              <a:t>29.05.2015</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10919784-EBBF-462C-8F42-0ABB91883C42}" type="slidenum">
              <a:rPr lang="nb-NO" smtClean="0"/>
              <a:t>‹#›</a:t>
            </a:fld>
            <a:endParaRPr lang="nb-NO"/>
          </a:p>
        </p:txBody>
      </p:sp>
    </p:spTree>
    <p:extLst>
      <p:ext uri="{BB962C8B-B14F-4D97-AF65-F5344CB8AC3E}">
        <p14:creationId xmlns:p14="http://schemas.microsoft.com/office/powerpoint/2010/main" val="41859944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EC7375B6-E443-407A-87DD-220C03760B1F}" type="datetimeFigureOut">
              <a:rPr lang="nb-NO" smtClean="0"/>
              <a:t>29.05.2015</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10919784-EBBF-462C-8F42-0ABB91883C42}" type="slidenum">
              <a:rPr lang="nb-NO" smtClean="0"/>
              <a:t>‹#›</a:t>
            </a:fld>
            <a:endParaRPr lang="nb-NO"/>
          </a:p>
        </p:txBody>
      </p:sp>
    </p:spTree>
    <p:extLst>
      <p:ext uri="{BB962C8B-B14F-4D97-AF65-F5344CB8AC3E}">
        <p14:creationId xmlns:p14="http://schemas.microsoft.com/office/powerpoint/2010/main" val="2344610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629400" y="274638"/>
            <a:ext cx="2057400" cy="5851525"/>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457200" y="274638"/>
            <a:ext cx="6019800" cy="5851525"/>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EC7375B6-E443-407A-87DD-220C03760B1F}" type="datetimeFigureOut">
              <a:rPr lang="nb-NO" smtClean="0"/>
              <a:t>29.05.2015</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10919784-EBBF-462C-8F42-0ABB91883C42}" type="slidenum">
              <a:rPr lang="nb-NO" smtClean="0"/>
              <a:t>‹#›</a:t>
            </a:fld>
            <a:endParaRPr lang="nb-NO"/>
          </a:p>
        </p:txBody>
      </p:sp>
    </p:spTree>
    <p:extLst>
      <p:ext uri="{BB962C8B-B14F-4D97-AF65-F5344CB8AC3E}">
        <p14:creationId xmlns:p14="http://schemas.microsoft.com/office/powerpoint/2010/main" val="2549483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EC7375B6-E443-407A-87DD-220C03760B1F}" type="datetimeFigureOut">
              <a:rPr lang="nb-NO" smtClean="0"/>
              <a:t>29.05.2015</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10919784-EBBF-462C-8F42-0ABB91883C42}" type="slidenum">
              <a:rPr lang="nb-NO" smtClean="0"/>
              <a:t>‹#›</a:t>
            </a:fld>
            <a:endParaRPr lang="nb-NO"/>
          </a:p>
        </p:txBody>
      </p:sp>
    </p:spTree>
    <p:extLst>
      <p:ext uri="{BB962C8B-B14F-4D97-AF65-F5344CB8AC3E}">
        <p14:creationId xmlns:p14="http://schemas.microsoft.com/office/powerpoint/2010/main" val="3554878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4406900"/>
            <a:ext cx="7772400" cy="1362075"/>
          </a:xfrm>
        </p:spPr>
        <p:txBody>
          <a:bodyPr anchor="t"/>
          <a:lstStyle>
            <a:lvl1pPr algn="l">
              <a:defRPr sz="4000" b="1" cap="all"/>
            </a:lvl1pPr>
          </a:lstStyle>
          <a:p>
            <a:r>
              <a:rPr lang="nb-NO" smtClean="0"/>
              <a:t>Klikk for å redigere tittelstil</a:t>
            </a:r>
            <a:endParaRPr lang="nb-NO"/>
          </a:p>
        </p:txBody>
      </p:sp>
      <p:sp>
        <p:nvSpPr>
          <p:cNvPr id="3" name="Plassholder f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Plassholder for dato 3"/>
          <p:cNvSpPr>
            <a:spLocks noGrp="1"/>
          </p:cNvSpPr>
          <p:nvPr>
            <p:ph type="dt" sz="half" idx="10"/>
          </p:nvPr>
        </p:nvSpPr>
        <p:spPr/>
        <p:txBody>
          <a:bodyPr/>
          <a:lstStyle/>
          <a:p>
            <a:fld id="{EC7375B6-E443-407A-87DD-220C03760B1F}" type="datetimeFigureOut">
              <a:rPr lang="nb-NO" smtClean="0"/>
              <a:t>29.05.2015</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10919784-EBBF-462C-8F42-0ABB91883C42}" type="slidenum">
              <a:rPr lang="nb-NO" smtClean="0"/>
              <a:t>‹#›</a:t>
            </a:fld>
            <a:endParaRPr lang="nb-NO"/>
          </a:p>
        </p:txBody>
      </p:sp>
    </p:spTree>
    <p:extLst>
      <p:ext uri="{BB962C8B-B14F-4D97-AF65-F5344CB8AC3E}">
        <p14:creationId xmlns:p14="http://schemas.microsoft.com/office/powerpoint/2010/main" val="3072592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dato 4"/>
          <p:cNvSpPr>
            <a:spLocks noGrp="1"/>
          </p:cNvSpPr>
          <p:nvPr>
            <p:ph type="dt" sz="half" idx="10"/>
          </p:nvPr>
        </p:nvSpPr>
        <p:spPr/>
        <p:txBody>
          <a:bodyPr/>
          <a:lstStyle/>
          <a:p>
            <a:fld id="{EC7375B6-E443-407A-87DD-220C03760B1F}" type="datetimeFigureOut">
              <a:rPr lang="nb-NO" smtClean="0"/>
              <a:t>29.05.2015</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10919784-EBBF-462C-8F42-0ABB91883C42}" type="slidenum">
              <a:rPr lang="nb-NO" smtClean="0"/>
              <a:t>‹#›</a:t>
            </a:fld>
            <a:endParaRPr lang="nb-NO"/>
          </a:p>
        </p:txBody>
      </p:sp>
    </p:spTree>
    <p:extLst>
      <p:ext uri="{BB962C8B-B14F-4D97-AF65-F5344CB8AC3E}">
        <p14:creationId xmlns:p14="http://schemas.microsoft.com/office/powerpoint/2010/main" val="3838276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7" name="Plassholder for dato 6"/>
          <p:cNvSpPr>
            <a:spLocks noGrp="1"/>
          </p:cNvSpPr>
          <p:nvPr>
            <p:ph type="dt" sz="half" idx="10"/>
          </p:nvPr>
        </p:nvSpPr>
        <p:spPr/>
        <p:txBody>
          <a:bodyPr/>
          <a:lstStyle/>
          <a:p>
            <a:fld id="{EC7375B6-E443-407A-87DD-220C03760B1F}" type="datetimeFigureOut">
              <a:rPr lang="nb-NO" smtClean="0"/>
              <a:t>29.05.2015</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10919784-EBBF-462C-8F42-0ABB91883C42}" type="slidenum">
              <a:rPr lang="nb-NO" smtClean="0"/>
              <a:t>‹#›</a:t>
            </a:fld>
            <a:endParaRPr lang="nb-NO"/>
          </a:p>
        </p:txBody>
      </p:sp>
    </p:spTree>
    <p:extLst>
      <p:ext uri="{BB962C8B-B14F-4D97-AF65-F5344CB8AC3E}">
        <p14:creationId xmlns:p14="http://schemas.microsoft.com/office/powerpoint/2010/main" val="1355016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dato 2"/>
          <p:cNvSpPr>
            <a:spLocks noGrp="1"/>
          </p:cNvSpPr>
          <p:nvPr>
            <p:ph type="dt" sz="half" idx="10"/>
          </p:nvPr>
        </p:nvSpPr>
        <p:spPr/>
        <p:txBody>
          <a:bodyPr/>
          <a:lstStyle/>
          <a:p>
            <a:fld id="{EC7375B6-E443-407A-87DD-220C03760B1F}" type="datetimeFigureOut">
              <a:rPr lang="nb-NO" smtClean="0"/>
              <a:t>29.05.2015</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10919784-EBBF-462C-8F42-0ABB91883C42}" type="slidenum">
              <a:rPr lang="nb-NO" smtClean="0"/>
              <a:t>‹#›</a:t>
            </a:fld>
            <a:endParaRPr lang="nb-NO"/>
          </a:p>
        </p:txBody>
      </p:sp>
    </p:spTree>
    <p:extLst>
      <p:ext uri="{BB962C8B-B14F-4D97-AF65-F5344CB8AC3E}">
        <p14:creationId xmlns:p14="http://schemas.microsoft.com/office/powerpoint/2010/main" val="14523539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EC7375B6-E443-407A-87DD-220C03760B1F}" type="datetimeFigureOut">
              <a:rPr lang="nb-NO" smtClean="0"/>
              <a:t>29.05.2015</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10919784-EBBF-462C-8F42-0ABB91883C42}" type="slidenum">
              <a:rPr lang="nb-NO" smtClean="0"/>
              <a:t>‹#›</a:t>
            </a:fld>
            <a:endParaRPr lang="nb-NO"/>
          </a:p>
        </p:txBody>
      </p:sp>
    </p:spTree>
    <p:extLst>
      <p:ext uri="{BB962C8B-B14F-4D97-AF65-F5344CB8AC3E}">
        <p14:creationId xmlns:p14="http://schemas.microsoft.com/office/powerpoint/2010/main" val="2089673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0" y="273050"/>
            <a:ext cx="3008313" cy="1162050"/>
          </a:xfrm>
        </p:spPr>
        <p:txBody>
          <a:bodyPr anchor="b"/>
          <a:lstStyle>
            <a:lvl1pPr algn="l">
              <a:defRPr sz="2000" b="1"/>
            </a:lvl1pPr>
          </a:lstStyle>
          <a:p>
            <a:r>
              <a:rPr lang="nb-NO" smtClean="0"/>
              <a:t>Klikk for å redigere tittelstil</a:t>
            </a:r>
            <a:endParaRPr lang="nb-NO"/>
          </a:p>
        </p:txBody>
      </p:sp>
      <p:sp>
        <p:nvSpPr>
          <p:cNvPr id="3" name="Plassholder for inn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p>
            <a:fld id="{EC7375B6-E443-407A-87DD-220C03760B1F}" type="datetimeFigureOut">
              <a:rPr lang="nb-NO" smtClean="0"/>
              <a:t>29.05.2015</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10919784-EBBF-462C-8F42-0ABB91883C42}" type="slidenum">
              <a:rPr lang="nb-NO" smtClean="0"/>
              <a:t>‹#›</a:t>
            </a:fld>
            <a:endParaRPr lang="nb-NO"/>
          </a:p>
        </p:txBody>
      </p:sp>
    </p:spTree>
    <p:extLst>
      <p:ext uri="{BB962C8B-B14F-4D97-AF65-F5344CB8AC3E}">
        <p14:creationId xmlns:p14="http://schemas.microsoft.com/office/powerpoint/2010/main" val="2130123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4800600"/>
            <a:ext cx="5486400" cy="566738"/>
          </a:xfrm>
        </p:spPr>
        <p:txBody>
          <a:bodyPr anchor="b"/>
          <a:lstStyle>
            <a:lvl1pPr algn="l">
              <a:defRPr sz="2000" b="1"/>
            </a:lvl1pPr>
          </a:lstStyle>
          <a:p>
            <a:r>
              <a:rPr lang="nb-NO" smtClean="0"/>
              <a:t>Klikk for å redigere tittelstil</a:t>
            </a:r>
            <a:endParaRPr lang="nb-NO"/>
          </a:p>
        </p:txBody>
      </p:sp>
      <p:sp>
        <p:nvSpPr>
          <p:cNvPr id="3" name="Plassholder for bil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p>
            <a:fld id="{EC7375B6-E443-407A-87DD-220C03760B1F}" type="datetimeFigureOut">
              <a:rPr lang="nb-NO" smtClean="0"/>
              <a:t>29.05.2015</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10919784-EBBF-462C-8F42-0ABB91883C42}" type="slidenum">
              <a:rPr lang="nb-NO" smtClean="0"/>
              <a:t>‹#›</a:t>
            </a:fld>
            <a:endParaRPr lang="nb-NO"/>
          </a:p>
        </p:txBody>
      </p:sp>
    </p:spTree>
    <p:extLst>
      <p:ext uri="{BB962C8B-B14F-4D97-AF65-F5344CB8AC3E}">
        <p14:creationId xmlns:p14="http://schemas.microsoft.com/office/powerpoint/2010/main" val="34390405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b-NO" smtClean="0"/>
              <a:t>Klikk for å redigere tittelstil</a:t>
            </a:r>
            <a:endParaRPr lang="nb-NO"/>
          </a:p>
        </p:txBody>
      </p:sp>
      <p:sp>
        <p:nvSpPr>
          <p:cNvPr id="3" name="Plassholder f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7375B6-E443-407A-87DD-220C03760B1F}" type="datetimeFigureOut">
              <a:rPr lang="nb-NO" smtClean="0"/>
              <a:t>29.05.2015</a:t>
            </a:fld>
            <a:endParaRPr lang="nb-NO"/>
          </a:p>
        </p:txBody>
      </p:sp>
      <p:sp>
        <p:nvSpPr>
          <p:cNvPr id="5" name="Plassholder for bunn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919784-EBBF-462C-8F42-0ABB91883C42}" type="slidenum">
              <a:rPr lang="nb-NO" smtClean="0"/>
              <a:t>‹#›</a:t>
            </a:fld>
            <a:endParaRPr lang="nb-NO"/>
          </a:p>
        </p:txBody>
      </p:sp>
    </p:spTree>
    <p:extLst>
      <p:ext uri="{BB962C8B-B14F-4D97-AF65-F5344CB8AC3E}">
        <p14:creationId xmlns:p14="http://schemas.microsoft.com/office/powerpoint/2010/main" val="32485638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p:txBody>
          <a:bodyPr/>
          <a:lstStyle/>
          <a:p>
            <a:r>
              <a:rPr lang="nb-NO" dirty="0" smtClean="0"/>
              <a:t>Undervisning av etterstilt ‘da’ </a:t>
            </a:r>
            <a:br>
              <a:rPr lang="nb-NO" dirty="0" smtClean="0"/>
            </a:br>
            <a:r>
              <a:rPr lang="nb-NO" dirty="0" smtClean="0"/>
              <a:t>i norsk som andrespråk</a:t>
            </a:r>
            <a:endParaRPr lang="nb-NO" dirty="0"/>
          </a:p>
        </p:txBody>
      </p:sp>
      <p:sp>
        <p:nvSpPr>
          <p:cNvPr id="3" name="Undertittel 2"/>
          <p:cNvSpPr>
            <a:spLocks noGrp="1"/>
          </p:cNvSpPr>
          <p:nvPr>
            <p:ph type="subTitle" idx="1"/>
          </p:nvPr>
        </p:nvSpPr>
        <p:spPr/>
        <p:txBody>
          <a:bodyPr/>
          <a:lstStyle/>
          <a:p>
            <a:r>
              <a:rPr lang="nb-NO" dirty="0" smtClean="0"/>
              <a:t>Kaja Borthen og Sissel V. Robbins</a:t>
            </a:r>
          </a:p>
          <a:p>
            <a:r>
              <a:rPr lang="nb-NO" dirty="0" smtClean="0"/>
              <a:t>Seksjonsmøte norskseksjonen ISL</a:t>
            </a:r>
          </a:p>
          <a:p>
            <a:r>
              <a:rPr lang="nb-NO" dirty="0" smtClean="0"/>
              <a:t>Fredag 29/05 2015</a:t>
            </a:r>
          </a:p>
          <a:p>
            <a:endParaRPr lang="nb-NO" dirty="0"/>
          </a:p>
        </p:txBody>
      </p:sp>
    </p:spTree>
    <p:extLst>
      <p:ext uri="{BB962C8B-B14F-4D97-AF65-F5344CB8AC3E}">
        <p14:creationId xmlns:p14="http://schemas.microsoft.com/office/powerpoint/2010/main" val="18060908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395536" y="1556792"/>
            <a:ext cx="8496944" cy="5184576"/>
          </a:xfrm>
        </p:spPr>
        <p:txBody>
          <a:bodyPr>
            <a:normAutofit fontScale="47500" lnSpcReduction="20000"/>
          </a:bodyPr>
          <a:lstStyle/>
          <a:p>
            <a:pPr marL="0" indent="0">
              <a:buNone/>
            </a:pPr>
            <a:endParaRPr lang="nb-NO" sz="4200" b="1" i="1" dirty="0" smtClean="0"/>
          </a:p>
          <a:p>
            <a:pPr marL="0" indent="0">
              <a:buNone/>
            </a:pPr>
            <a:r>
              <a:rPr lang="nb-NO" sz="4200" b="1" i="1" dirty="0" smtClean="0"/>
              <a:t>(1) Orker du å stå opp så tidlig om morgenen, da?</a:t>
            </a:r>
          </a:p>
          <a:p>
            <a:pPr marL="0" indent="0">
              <a:buNone/>
            </a:pPr>
            <a:r>
              <a:rPr lang="nb-NO" sz="4200" dirty="0" smtClean="0"/>
              <a:t>Jeg </a:t>
            </a:r>
            <a:r>
              <a:rPr lang="nb-NO" sz="4200" dirty="0"/>
              <a:t>spør om </a:t>
            </a:r>
            <a:r>
              <a:rPr lang="nb-NO" sz="4200" dirty="0" smtClean="0"/>
              <a:t>du orker å stå opp så tidlig om morgenen </a:t>
            </a:r>
            <a:r>
              <a:rPr lang="nb-NO" sz="4200" dirty="0" smtClean="0">
                <a:solidFill>
                  <a:srgbClr val="0000FF"/>
                </a:solidFill>
              </a:rPr>
              <a:t>ettersom </a:t>
            </a:r>
            <a:r>
              <a:rPr lang="nb-NO" sz="4200" dirty="0">
                <a:solidFill>
                  <a:srgbClr val="0000FF"/>
                </a:solidFill>
              </a:rPr>
              <a:t>du nettopp </a:t>
            </a:r>
            <a:r>
              <a:rPr lang="nb-NO" sz="4200" dirty="0" smtClean="0">
                <a:solidFill>
                  <a:srgbClr val="0000FF"/>
                </a:solidFill>
              </a:rPr>
              <a:t>har </a:t>
            </a:r>
            <a:r>
              <a:rPr lang="nb-NO" sz="4200" dirty="0">
                <a:solidFill>
                  <a:srgbClr val="0000FF"/>
                </a:solidFill>
              </a:rPr>
              <a:t>sagt noe </a:t>
            </a:r>
            <a:r>
              <a:rPr lang="nb-NO" sz="4200" dirty="0" smtClean="0">
                <a:solidFill>
                  <a:srgbClr val="0000FF"/>
                </a:solidFill>
              </a:rPr>
              <a:t>som </a:t>
            </a:r>
            <a:r>
              <a:rPr lang="nb-NO" sz="4200" dirty="0">
                <a:solidFill>
                  <a:srgbClr val="0000FF"/>
                </a:solidFill>
              </a:rPr>
              <a:t>antyder at </a:t>
            </a:r>
            <a:r>
              <a:rPr lang="nb-NO" sz="4200" dirty="0" smtClean="0">
                <a:solidFill>
                  <a:srgbClr val="0000FF"/>
                </a:solidFill>
              </a:rPr>
              <a:t>tror du orker det</a:t>
            </a:r>
            <a:r>
              <a:rPr lang="nb-NO" sz="4200" dirty="0" smtClean="0">
                <a:solidFill>
                  <a:srgbClr val="FF0000"/>
                </a:solidFill>
              </a:rPr>
              <a:t> mens </a:t>
            </a:r>
            <a:r>
              <a:rPr lang="nb-NO" sz="4200" dirty="0">
                <a:solidFill>
                  <a:srgbClr val="FF0000"/>
                </a:solidFill>
              </a:rPr>
              <a:t>jeg av ulike grunner er </a:t>
            </a:r>
            <a:r>
              <a:rPr lang="nb-NO" sz="4200" dirty="0" smtClean="0">
                <a:solidFill>
                  <a:srgbClr val="FF0000"/>
                </a:solidFill>
              </a:rPr>
              <a:t>tilbøyelig </a:t>
            </a:r>
            <a:r>
              <a:rPr lang="nb-NO" sz="4200" dirty="0">
                <a:solidFill>
                  <a:srgbClr val="FF0000"/>
                </a:solidFill>
              </a:rPr>
              <a:t>til å anta </a:t>
            </a:r>
            <a:r>
              <a:rPr lang="nb-NO" sz="4200" dirty="0" smtClean="0">
                <a:solidFill>
                  <a:srgbClr val="FF0000"/>
                </a:solidFill>
              </a:rPr>
              <a:t>at du ikke orker det.</a:t>
            </a:r>
          </a:p>
          <a:p>
            <a:pPr marL="0" indent="0">
              <a:buNone/>
            </a:pPr>
            <a:endParaRPr lang="nb-NO" sz="4200" dirty="0" smtClean="0"/>
          </a:p>
          <a:p>
            <a:pPr marL="0" indent="0">
              <a:buNone/>
            </a:pPr>
            <a:r>
              <a:rPr lang="nb-NO" sz="4200" b="1" i="1" dirty="0" smtClean="0"/>
              <a:t>(2) Kom og si god natt til meg, da!</a:t>
            </a:r>
            <a:endParaRPr lang="nb-NO" sz="4200" b="1" i="1" dirty="0"/>
          </a:p>
          <a:p>
            <a:pPr marL="0" indent="0">
              <a:buNone/>
            </a:pPr>
            <a:r>
              <a:rPr lang="nb-NO" sz="4200" dirty="0" smtClean="0"/>
              <a:t>Jeg </a:t>
            </a:r>
            <a:r>
              <a:rPr lang="nb-NO" sz="4200" dirty="0"/>
              <a:t>ber deg om at du gjør </a:t>
            </a:r>
            <a:r>
              <a:rPr lang="nb-NO" sz="4200" dirty="0" smtClean="0"/>
              <a:t>kommer og sier god natt til meg </a:t>
            </a:r>
            <a:r>
              <a:rPr lang="nb-NO" sz="4200" dirty="0" smtClean="0">
                <a:solidFill>
                  <a:srgbClr val="0000FF"/>
                </a:solidFill>
              </a:rPr>
              <a:t>ettersom </a:t>
            </a:r>
            <a:r>
              <a:rPr lang="nb-NO" sz="4200" dirty="0">
                <a:solidFill>
                  <a:srgbClr val="0000FF"/>
                </a:solidFill>
              </a:rPr>
              <a:t>det i denne situasjonen </a:t>
            </a:r>
            <a:r>
              <a:rPr lang="nb-NO" sz="4200" dirty="0" smtClean="0">
                <a:solidFill>
                  <a:srgbClr val="0000FF"/>
                </a:solidFill>
              </a:rPr>
              <a:t>er forventet at </a:t>
            </a:r>
            <a:r>
              <a:rPr lang="nb-NO" sz="4200" dirty="0">
                <a:solidFill>
                  <a:srgbClr val="0000FF"/>
                </a:solidFill>
              </a:rPr>
              <a:t>du skal </a:t>
            </a:r>
            <a:r>
              <a:rPr lang="nb-NO" sz="4200" dirty="0" smtClean="0">
                <a:solidFill>
                  <a:srgbClr val="0000FF"/>
                </a:solidFill>
              </a:rPr>
              <a:t>gjøre det</a:t>
            </a:r>
            <a:r>
              <a:rPr lang="nb-NO" sz="4200" dirty="0" smtClean="0">
                <a:solidFill>
                  <a:srgbClr val="FF0000"/>
                </a:solidFill>
              </a:rPr>
              <a:t> mens </a:t>
            </a:r>
            <a:r>
              <a:rPr lang="nb-NO" sz="4200" dirty="0">
                <a:solidFill>
                  <a:srgbClr val="FF0000"/>
                </a:solidFill>
              </a:rPr>
              <a:t>du ikke </a:t>
            </a:r>
            <a:r>
              <a:rPr lang="nb-NO" sz="4200" dirty="0" smtClean="0">
                <a:solidFill>
                  <a:srgbClr val="FF0000"/>
                </a:solidFill>
              </a:rPr>
              <a:t>har gjort det ennå. </a:t>
            </a:r>
          </a:p>
          <a:p>
            <a:pPr marL="0" indent="0">
              <a:buNone/>
            </a:pPr>
            <a:endParaRPr lang="nb-NO" sz="4200" dirty="0" smtClean="0"/>
          </a:p>
          <a:p>
            <a:pPr marL="0" indent="0">
              <a:buNone/>
            </a:pPr>
            <a:r>
              <a:rPr lang="nb-NO" sz="4200" b="1" i="1" dirty="0" smtClean="0"/>
              <a:t>(3) De </a:t>
            </a:r>
            <a:r>
              <a:rPr lang="nb-NO" sz="4200" b="1" i="1" dirty="0"/>
              <a:t>er flyktninger, da</a:t>
            </a:r>
          </a:p>
          <a:p>
            <a:pPr marL="0" indent="0">
              <a:buNone/>
            </a:pPr>
            <a:r>
              <a:rPr lang="nb-NO" sz="4200" dirty="0"/>
              <a:t>Jeg </a:t>
            </a:r>
            <a:r>
              <a:rPr lang="nb-NO" sz="4200" dirty="0" smtClean="0"/>
              <a:t>nevner at de er flyktninger </a:t>
            </a:r>
            <a:r>
              <a:rPr lang="nb-NO" sz="4200" dirty="0" smtClean="0">
                <a:solidFill>
                  <a:srgbClr val="0000FF"/>
                </a:solidFill>
              </a:rPr>
              <a:t>ettersom</a:t>
            </a:r>
            <a:r>
              <a:rPr lang="nb-NO" sz="4200" dirty="0" smtClean="0"/>
              <a:t> </a:t>
            </a:r>
            <a:r>
              <a:rPr lang="nb-NO" sz="4200" dirty="0" smtClean="0">
                <a:solidFill>
                  <a:srgbClr val="0000FF"/>
                </a:solidFill>
              </a:rPr>
              <a:t>vi diskuterer </a:t>
            </a:r>
            <a:r>
              <a:rPr lang="nb-NO" sz="4200" dirty="0" smtClean="0">
                <a:solidFill>
                  <a:srgbClr val="FF0000"/>
                </a:solidFill>
              </a:rPr>
              <a:t>for og imot </a:t>
            </a:r>
            <a:r>
              <a:rPr lang="nb-NO" sz="4200" dirty="0" smtClean="0">
                <a:solidFill>
                  <a:srgbClr val="0000FF"/>
                </a:solidFill>
              </a:rPr>
              <a:t>hvorvidt hun er rasist eller ikke, </a:t>
            </a:r>
            <a:r>
              <a:rPr lang="nb-NO" sz="4200" dirty="0" smtClean="0"/>
              <a:t>og er hun flyktning så er hun trolig (ikke) rasist. </a:t>
            </a:r>
          </a:p>
          <a:p>
            <a:pPr marL="0" indent="0">
              <a:buNone/>
            </a:pPr>
            <a:endParaRPr lang="nb-NO" sz="4200" dirty="0" smtClean="0"/>
          </a:p>
          <a:p>
            <a:pPr marL="0" indent="0">
              <a:buNone/>
            </a:pPr>
            <a:r>
              <a:rPr lang="nb-NO" sz="4200" b="1" i="1" dirty="0" smtClean="0"/>
              <a:t>(4) Godt jeg kom hjem sent, da!</a:t>
            </a:r>
            <a:endParaRPr lang="nb-NO" sz="4200" b="1" i="1" dirty="0"/>
          </a:p>
          <a:p>
            <a:pPr marL="0" indent="0">
              <a:buNone/>
            </a:pPr>
            <a:r>
              <a:rPr lang="nb-NO" sz="4200" dirty="0" smtClean="0"/>
              <a:t>Jeg konkluderer med at det var godt jeg kom hjem sent i går – </a:t>
            </a:r>
            <a:r>
              <a:rPr lang="nb-NO" sz="4200" dirty="0" smtClean="0">
                <a:solidFill>
                  <a:srgbClr val="FF0000"/>
                </a:solidFill>
              </a:rPr>
              <a:t>til tross for at det vanligvis ikke er bra å komme hjem sent </a:t>
            </a:r>
            <a:r>
              <a:rPr lang="nb-NO" sz="4200" dirty="0" smtClean="0"/>
              <a:t>- </a:t>
            </a:r>
            <a:r>
              <a:rPr lang="nb-NO" sz="4200" dirty="0" smtClean="0">
                <a:solidFill>
                  <a:srgbClr val="0000FF"/>
                </a:solidFill>
              </a:rPr>
              <a:t>ettersom det var bråkete i går kveld.</a:t>
            </a:r>
          </a:p>
          <a:p>
            <a:pPr marL="0" indent="0">
              <a:buNone/>
            </a:pPr>
            <a:endParaRPr lang="nb-NO" dirty="0" smtClean="0"/>
          </a:p>
          <a:p>
            <a:pPr marL="0" indent="0">
              <a:buNone/>
            </a:pPr>
            <a:endParaRPr lang="nb-NO" dirty="0"/>
          </a:p>
        </p:txBody>
      </p:sp>
      <p:sp>
        <p:nvSpPr>
          <p:cNvPr id="5" name="TekstSylinder 4"/>
          <p:cNvSpPr txBox="1"/>
          <p:nvPr/>
        </p:nvSpPr>
        <p:spPr>
          <a:xfrm>
            <a:off x="251520" y="332655"/>
            <a:ext cx="8640960" cy="1015663"/>
          </a:xfrm>
          <a:prstGeom prst="rect">
            <a:avLst/>
          </a:prstGeom>
          <a:noFill/>
          <a:ln>
            <a:solidFill>
              <a:schemeClr val="accent1"/>
            </a:solidFill>
          </a:ln>
        </p:spPr>
        <p:txBody>
          <a:bodyPr wrap="square" rtlCol="0">
            <a:spAutoFit/>
          </a:bodyPr>
          <a:lstStyle/>
          <a:p>
            <a:r>
              <a:rPr lang="nb-NO" sz="2000" b="1" dirty="0" smtClean="0"/>
              <a:t>Betydningen til ‘da’: (Borthen, 2014) UFORMELL  (OMTRENTLIG) VERSJON </a:t>
            </a:r>
            <a:r>
              <a:rPr lang="nb-NO" sz="2000" dirty="0" smtClean="0"/>
              <a:t>«Tolk ytringen som </a:t>
            </a:r>
            <a:r>
              <a:rPr lang="nb-NO" sz="2000" dirty="0" smtClean="0">
                <a:solidFill>
                  <a:srgbClr val="0000FF"/>
                </a:solidFill>
              </a:rPr>
              <a:t>motivert av noe i den umiddelbare konteksten</a:t>
            </a:r>
            <a:r>
              <a:rPr lang="nb-NO" sz="2000" dirty="0" smtClean="0"/>
              <a:t>, og som et bidrag i en argumentasjon (</a:t>
            </a:r>
            <a:r>
              <a:rPr lang="nb-NO" sz="2000" dirty="0"/>
              <a:t>forhandling) der </a:t>
            </a:r>
            <a:r>
              <a:rPr lang="nb-NO" sz="2000" dirty="0">
                <a:solidFill>
                  <a:srgbClr val="FF0000"/>
                </a:solidFill>
              </a:rPr>
              <a:t>ulike synspunkter settes opp mot hverandre</a:t>
            </a:r>
            <a:r>
              <a:rPr lang="nb-NO" sz="2000" dirty="0"/>
              <a:t>» </a:t>
            </a:r>
          </a:p>
        </p:txBody>
      </p:sp>
    </p:spTree>
    <p:extLst>
      <p:ext uri="{BB962C8B-B14F-4D97-AF65-F5344CB8AC3E}">
        <p14:creationId xmlns:p14="http://schemas.microsoft.com/office/powerpoint/2010/main" val="3560831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endParaRPr lang="nb-NO" dirty="0"/>
          </a:p>
        </p:txBody>
      </p:sp>
      <p:sp>
        <p:nvSpPr>
          <p:cNvPr id="3" name="Plassholder for innhold 2"/>
          <p:cNvSpPr>
            <a:spLocks noGrp="1"/>
          </p:cNvSpPr>
          <p:nvPr>
            <p:ph idx="1"/>
          </p:nvPr>
        </p:nvSpPr>
        <p:spPr>
          <a:xfrm>
            <a:off x="457200" y="1600200"/>
            <a:ext cx="8229600" cy="4709120"/>
          </a:xfrm>
        </p:spPr>
        <p:txBody>
          <a:bodyPr>
            <a:normAutofit fontScale="55000" lnSpcReduction="20000"/>
          </a:bodyPr>
          <a:lstStyle/>
          <a:p>
            <a:pPr marL="0" indent="0">
              <a:buNone/>
            </a:pPr>
            <a:endParaRPr lang="nb-NO" b="1" i="1" dirty="0" smtClean="0"/>
          </a:p>
          <a:p>
            <a:pPr marL="0" indent="0">
              <a:buNone/>
            </a:pPr>
            <a:endParaRPr lang="nb-NO" b="1" i="1" dirty="0" smtClean="0"/>
          </a:p>
          <a:p>
            <a:pPr marL="0" indent="0">
              <a:buNone/>
            </a:pPr>
            <a:r>
              <a:rPr lang="nb-NO" b="1" i="1" dirty="0" smtClean="0"/>
              <a:t>(1) </a:t>
            </a:r>
            <a:r>
              <a:rPr lang="nb-NO" b="1" i="1" dirty="0" smtClean="0">
                <a:solidFill>
                  <a:srgbClr val="0000FF"/>
                </a:solidFill>
              </a:rPr>
              <a:t>Orker du å stå opp så tidlig om morgenen, da?</a:t>
            </a:r>
          </a:p>
          <a:p>
            <a:pPr marL="0" indent="0">
              <a:buNone/>
            </a:pPr>
            <a:r>
              <a:rPr lang="nb-NO" dirty="0" smtClean="0"/>
              <a:t>Jeg </a:t>
            </a:r>
            <a:r>
              <a:rPr lang="nb-NO" dirty="0"/>
              <a:t>spør om dette </a:t>
            </a:r>
            <a:r>
              <a:rPr lang="nb-NO" i="1" dirty="0"/>
              <a:t>(t(p))</a:t>
            </a:r>
            <a:r>
              <a:rPr lang="nb-NO" dirty="0"/>
              <a:t> ettersom du nettopp </a:t>
            </a:r>
            <a:r>
              <a:rPr lang="nb-NO" dirty="0" smtClean="0"/>
              <a:t>har </a:t>
            </a:r>
            <a:r>
              <a:rPr lang="nb-NO" dirty="0"/>
              <a:t>sagt noe </a:t>
            </a:r>
            <a:r>
              <a:rPr lang="nb-NO" i="1" dirty="0"/>
              <a:t>(q)</a:t>
            </a:r>
            <a:r>
              <a:rPr lang="nb-NO" dirty="0"/>
              <a:t> som antyder at du mener </a:t>
            </a:r>
            <a:r>
              <a:rPr lang="nb-NO" i="1" dirty="0"/>
              <a:t>p</a:t>
            </a:r>
            <a:r>
              <a:rPr lang="nb-NO" dirty="0"/>
              <a:t> </a:t>
            </a:r>
            <a:r>
              <a:rPr lang="nb-NO" dirty="0" smtClean="0"/>
              <a:t>(</a:t>
            </a:r>
            <a:r>
              <a:rPr lang="nb-NO" dirty="0"/>
              <a:t>altså </a:t>
            </a:r>
            <a:r>
              <a:rPr lang="nb-NO" i="1" dirty="0" err="1"/>
              <a:t>q→p</a:t>
            </a:r>
            <a:r>
              <a:rPr lang="nb-NO" dirty="0"/>
              <a:t>) mens jeg av ulike grunner er </a:t>
            </a:r>
            <a:r>
              <a:rPr lang="nb-NO" dirty="0" smtClean="0"/>
              <a:t>tilbøyelig </a:t>
            </a:r>
            <a:r>
              <a:rPr lang="nb-NO" dirty="0"/>
              <a:t>til å anta </a:t>
            </a:r>
            <a:r>
              <a:rPr lang="nb-NO" i="1" dirty="0"/>
              <a:t>–p</a:t>
            </a:r>
            <a:r>
              <a:rPr lang="nb-NO" dirty="0"/>
              <a:t>. </a:t>
            </a:r>
            <a:endParaRPr lang="nb-NO" dirty="0" smtClean="0"/>
          </a:p>
          <a:p>
            <a:pPr marL="0" indent="0">
              <a:buNone/>
            </a:pPr>
            <a:endParaRPr lang="nb-NO" dirty="0" smtClean="0"/>
          </a:p>
          <a:p>
            <a:pPr marL="0" indent="0">
              <a:buNone/>
            </a:pPr>
            <a:r>
              <a:rPr lang="nb-NO" b="1" i="1" dirty="0" smtClean="0"/>
              <a:t>(2) </a:t>
            </a:r>
            <a:r>
              <a:rPr lang="nb-NO" b="1" i="1" dirty="0" smtClean="0">
                <a:solidFill>
                  <a:srgbClr val="0000FF"/>
                </a:solidFill>
              </a:rPr>
              <a:t>Kom og si god natt til meg, da!</a:t>
            </a:r>
            <a:endParaRPr lang="nb-NO" b="1" i="1" dirty="0">
              <a:solidFill>
                <a:srgbClr val="0000FF"/>
              </a:solidFill>
            </a:endParaRPr>
          </a:p>
          <a:p>
            <a:pPr marL="0" indent="0">
              <a:buNone/>
            </a:pPr>
            <a:r>
              <a:rPr lang="nb-NO" dirty="0" smtClean="0"/>
              <a:t>Jeg </a:t>
            </a:r>
            <a:r>
              <a:rPr lang="nb-NO" dirty="0"/>
              <a:t>ber deg om at du gjør dette </a:t>
            </a:r>
            <a:r>
              <a:rPr lang="nb-NO" i="1" dirty="0"/>
              <a:t>(t(p)) </a:t>
            </a:r>
            <a:r>
              <a:rPr lang="nb-NO" dirty="0"/>
              <a:t>ettersom det i denne situasjonen </a:t>
            </a:r>
            <a:r>
              <a:rPr lang="nb-NO" dirty="0" smtClean="0"/>
              <a:t>er forventet at du skal sørge for at </a:t>
            </a:r>
            <a:r>
              <a:rPr lang="nb-NO" i="1" dirty="0"/>
              <a:t>p</a:t>
            </a:r>
            <a:r>
              <a:rPr lang="nb-NO" dirty="0"/>
              <a:t> finner sted (altså </a:t>
            </a:r>
            <a:r>
              <a:rPr lang="nb-NO" i="1" dirty="0" err="1"/>
              <a:t>q→p</a:t>
            </a:r>
            <a:r>
              <a:rPr lang="nb-NO" dirty="0"/>
              <a:t>) mens du ikke har sørget for at </a:t>
            </a:r>
            <a:r>
              <a:rPr lang="nb-NO" i="1" dirty="0"/>
              <a:t>p </a:t>
            </a:r>
            <a:r>
              <a:rPr lang="nb-NO" dirty="0"/>
              <a:t>har funnet sted så langt (altså </a:t>
            </a:r>
            <a:r>
              <a:rPr lang="nb-NO" i="1" dirty="0"/>
              <a:t>–p).</a:t>
            </a:r>
            <a:r>
              <a:rPr lang="nb-NO" dirty="0"/>
              <a:t> </a:t>
            </a:r>
            <a:endParaRPr lang="nb-NO" dirty="0" smtClean="0"/>
          </a:p>
          <a:p>
            <a:pPr marL="0" indent="0">
              <a:buNone/>
            </a:pPr>
            <a:endParaRPr lang="nb-NO" dirty="0" smtClean="0"/>
          </a:p>
          <a:p>
            <a:pPr marL="0" indent="0">
              <a:buNone/>
            </a:pPr>
            <a:r>
              <a:rPr lang="nb-NO" b="1" i="1" dirty="0" smtClean="0"/>
              <a:t>(3) </a:t>
            </a:r>
            <a:r>
              <a:rPr lang="nb-NO" b="1" i="1" dirty="0" smtClean="0">
                <a:solidFill>
                  <a:srgbClr val="0000FF"/>
                </a:solidFill>
              </a:rPr>
              <a:t>De </a:t>
            </a:r>
            <a:r>
              <a:rPr lang="nb-NO" b="1" i="1" dirty="0">
                <a:solidFill>
                  <a:srgbClr val="0000FF"/>
                </a:solidFill>
              </a:rPr>
              <a:t>er flyktninger, da</a:t>
            </a:r>
          </a:p>
          <a:p>
            <a:pPr marL="0" indent="0">
              <a:buNone/>
            </a:pPr>
            <a:r>
              <a:rPr lang="nb-NO" dirty="0"/>
              <a:t>Jeg presiserer at </a:t>
            </a:r>
            <a:r>
              <a:rPr lang="nb-NO" i="1" dirty="0"/>
              <a:t>p</a:t>
            </a:r>
            <a:r>
              <a:rPr lang="nb-NO" dirty="0"/>
              <a:t> </a:t>
            </a:r>
            <a:r>
              <a:rPr lang="nb-NO" i="1" dirty="0"/>
              <a:t>(t(p)) </a:t>
            </a:r>
            <a:r>
              <a:rPr lang="nb-NO" dirty="0" smtClean="0"/>
              <a:t>ettersom vi diskuterer </a:t>
            </a:r>
            <a:r>
              <a:rPr lang="nb-NO" i="1" dirty="0" smtClean="0"/>
              <a:t>q? </a:t>
            </a:r>
            <a:r>
              <a:rPr lang="nb-NO" dirty="0" smtClean="0"/>
              <a:t>og </a:t>
            </a:r>
            <a:r>
              <a:rPr lang="nb-NO" i="1" dirty="0" smtClean="0"/>
              <a:t>p </a:t>
            </a:r>
            <a:r>
              <a:rPr lang="nb-NO" dirty="0"/>
              <a:t>betyr </a:t>
            </a:r>
            <a:r>
              <a:rPr lang="nb-NO" i="1" dirty="0"/>
              <a:t>–q</a:t>
            </a:r>
            <a:r>
              <a:rPr lang="nb-NO" dirty="0"/>
              <a:t> (altså </a:t>
            </a:r>
            <a:r>
              <a:rPr lang="nb-NO" i="1" dirty="0"/>
              <a:t>p→-q</a:t>
            </a:r>
            <a:r>
              <a:rPr lang="nb-NO" dirty="0"/>
              <a:t>) mens </a:t>
            </a:r>
            <a:r>
              <a:rPr lang="nb-NO" dirty="0" smtClean="0"/>
              <a:t>andre ville kunne mene at </a:t>
            </a:r>
            <a:r>
              <a:rPr lang="nb-NO" i="1" dirty="0" smtClean="0"/>
              <a:t>q</a:t>
            </a:r>
            <a:r>
              <a:rPr lang="nb-NO" dirty="0"/>
              <a:t>. </a:t>
            </a:r>
          </a:p>
          <a:p>
            <a:pPr marL="0" indent="0">
              <a:buNone/>
            </a:pPr>
            <a:endParaRPr lang="nb-NO" dirty="0" smtClean="0"/>
          </a:p>
          <a:p>
            <a:pPr marL="0" indent="0">
              <a:buNone/>
            </a:pPr>
            <a:r>
              <a:rPr lang="nb-NO" b="1" i="1" dirty="0" smtClean="0"/>
              <a:t>(4) </a:t>
            </a:r>
            <a:r>
              <a:rPr lang="nb-NO" b="1" i="1" dirty="0" smtClean="0">
                <a:solidFill>
                  <a:srgbClr val="0000FF"/>
                </a:solidFill>
              </a:rPr>
              <a:t>Godt jeg kom hjem sent, da!</a:t>
            </a:r>
            <a:endParaRPr lang="nb-NO" b="1" i="1" dirty="0">
              <a:solidFill>
                <a:srgbClr val="0000FF"/>
              </a:solidFill>
            </a:endParaRPr>
          </a:p>
          <a:p>
            <a:pPr marL="0" indent="0">
              <a:buNone/>
            </a:pPr>
            <a:r>
              <a:rPr lang="nb-NO" dirty="0" smtClean="0"/>
              <a:t>Jeg </a:t>
            </a:r>
            <a:r>
              <a:rPr lang="nb-NO" dirty="0"/>
              <a:t>konkluderer med dette </a:t>
            </a:r>
            <a:r>
              <a:rPr lang="nb-NO" i="1" dirty="0"/>
              <a:t>(t(p)) </a:t>
            </a:r>
            <a:r>
              <a:rPr lang="nb-NO" dirty="0"/>
              <a:t>ettersom </a:t>
            </a:r>
            <a:r>
              <a:rPr lang="nb-NO" dirty="0" err="1" smtClean="0"/>
              <a:t>så-og-så</a:t>
            </a:r>
            <a:r>
              <a:rPr lang="nb-NO" dirty="0" smtClean="0"/>
              <a:t> (</a:t>
            </a:r>
            <a:r>
              <a:rPr lang="nb-NO" i="1" dirty="0" smtClean="0"/>
              <a:t>q</a:t>
            </a:r>
            <a:r>
              <a:rPr lang="nb-NO" dirty="0" smtClean="0"/>
              <a:t>) er tilfelle, noe </a:t>
            </a:r>
            <a:r>
              <a:rPr lang="nb-NO" dirty="0"/>
              <a:t>som </a:t>
            </a:r>
            <a:r>
              <a:rPr lang="nb-NO" dirty="0" smtClean="0"/>
              <a:t>trolig betyr at</a:t>
            </a:r>
            <a:r>
              <a:rPr lang="nb-NO" i="1" dirty="0" smtClean="0"/>
              <a:t> p</a:t>
            </a:r>
            <a:r>
              <a:rPr lang="nb-NO" dirty="0" smtClean="0"/>
              <a:t> </a:t>
            </a:r>
            <a:r>
              <a:rPr lang="nb-NO" dirty="0"/>
              <a:t>(altså </a:t>
            </a:r>
            <a:r>
              <a:rPr lang="nb-NO" i="1" dirty="0" err="1"/>
              <a:t>q→p</a:t>
            </a:r>
            <a:r>
              <a:rPr lang="nb-NO" dirty="0"/>
              <a:t>) til tross for at man kunne forvente </a:t>
            </a:r>
            <a:r>
              <a:rPr lang="nb-NO" i="1" dirty="0"/>
              <a:t>–p.</a:t>
            </a:r>
            <a:r>
              <a:rPr lang="nb-NO" dirty="0"/>
              <a:t> </a:t>
            </a:r>
            <a:endParaRPr lang="nb-NO" dirty="0" smtClean="0"/>
          </a:p>
          <a:p>
            <a:pPr marL="0" indent="0">
              <a:buNone/>
            </a:pPr>
            <a:endParaRPr lang="nb-NO" dirty="0" smtClean="0"/>
          </a:p>
          <a:p>
            <a:pPr marL="0" indent="0">
              <a:buNone/>
            </a:pPr>
            <a:endParaRPr lang="nb-NO" dirty="0"/>
          </a:p>
        </p:txBody>
      </p:sp>
      <p:sp>
        <p:nvSpPr>
          <p:cNvPr id="4" name="TekstSylinder 3"/>
          <p:cNvSpPr txBox="1"/>
          <p:nvPr/>
        </p:nvSpPr>
        <p:spPr>
          <a:xfrm>
            <a:off x="395536" y="188640"/>
            <a:ext cx="8640960" cy="1754326"/>
          </a:xfrm>
          <a:prstGeom prst="rect">
            <a:avLst/>
          </a:prstGeom>
          <a:noFill/>
          <a:ln>
            <a:solidFill>
              <a:schemeClr val="accent1"/>
            </a:solidFill>
          </a:ln>
        </p:spPr>
        <p:txBody>
          <a:bodyPr wrap="square" rtlCol="0">
            <a:spAutoFit/>
          </a:bodyPr>
          <a:lstStyle/>
          <a:p>
            <a:r>
              <a:rPr lang="nb-NO" b="1" dirty="0" smtClean="0"/>
              <a:t>(Borthen, under publisering) ‘Da’ koder restriksjoner på </a:t>
            </a:r>
            <a:r>
              <a:rPr lang="nb-NO" b="1" dirty="0" err="1" smtClean="0"/>
              <a:t>implikaturer</a:t>
            </a:r>
            <a:r>
              <a:rPr lang="nb-NO" b="1" dirty="0" smtClean="0"/>
              <a:t>: </a:t>
            </a:r>
          </a:p>
          <a:p>
            <a:r>
              <a:rPr lang="nb-NO" dirty="0" smtClean="0"/>
              <a:t>For en ytring som inneholder etterhengt ‘da’, uttrykker proposisjonen </a:t>
            </a:r>
            <a:r>
              <a:rPr lang="nb-NO" i="1" dirty="0" smtClean="0"/>
              <a:t>p</a:t>
            </a:r>
            <a:r>
              <a:rPr lang="nb-NO" dirty="0" smtClean="0"/>
              <a:t> og brukes til å kommunisere en talehandling </a:t>
            </a:r>
            <a:r>
              <a:rPr lang="nb-NO" i="1" dirty="0" smtClean="0"/>
              <a:t>t(p):</a:t>
            </a:r>
            <a:r>
              <a:rPr lang="nb-NO" dirty="0" smtClean="0"/>
              <a:t> </a:t>
            </a:r>
          </a:p>
          <a:p>
            <a:pPr lvl="0"/>
            <a:r>
              <a:rPr lang="nb-NO" b="1" cap="small" dirty="0" smtClean="0"/>
              <a:t>Del 1</a:t>
            </a:r>
            <a:r>
              <a:rPr lang="nb-NO" dirty="0" smtClean="0"/>
              <a:t>: Anse </a:t>
            </a:r>
            <a:r>
              <a:rPr lang="nb-NO" i="1" dirty="0" smtClean="0"/>
              <a:t>t(p)</a:t>
            </a:r>
            <a:r>
              <a:rPr lang="nb-NO" dirty="0" smtClean="0"/>
              <a:t> som motivert av </a:t>
            </a:r>
            <a:r>
              <a:rPr lang="nb-NO" i="1" dirty="0" smtClean="0"/>
              <a:t>en slutning </a:t>
            </a:r>
            <a:r>
              <a:rPr lang="nb-NO" dirty="0" smtClean="0"/>
              <a:t>som involverer en kontekstuelt tilgjengelig antagelse </a:t>
            </a:r>
            <a:r>
              <a:rPr lang="nb-NO" i="1" dirty="0" smtClean="0"/>
              <a:t>q </a:t>
            </a:r>
            <a:r>
              <a:rPr lang="nb-NO" dirty="0" smtClean="0"/>
              <a:t>og ytringens proposisjon </a:t>
            </a:r>
            <a:r>
              <a:rPr lang="nb-NO" i="1" dirty="0" smtClean="0"/>
              <a:t>p</a:t>
            </a:r>
            <a:r>
              <a:rPr lang="nb-NO" dirty="0" smtClean="0"/>
              <a:t> (</a:t>
            </a:r>
            <a:r>
              <a:rPr lang="nb-NO" i="1" dirty="0" err="1" smtClean="0"/>
              <a:t>q→p</a:t>
            </a:r>
            <a:r>
              <a:rPr lang="nb-NO" dirty="0" smtClean="0"/>
              <a:t> eller </a:t>
            </a:r>
            <a:r>
              <a:rPr lang="nb-NO" i="1" dirty="0" smtClean="0"/>
              <a:t>p→(-)q</a:t>
            </a:r>
            <a:r>
              <a:rPr lang="nb-NO" dirty="0" smtClean="0"/>
              <a:t>)</a:t>
            </a:r>
          </a:p>
          <a:p>
            <a:pPr lvl="0"/>
            <a:r>
              <a:rPr lang="nb-NO" b="1" cap="small" dirty="0" smtClean="0"/>
              <a:t>Del </a:t>
            </a:r>
            <a:r>
              <a:rPr lang="nb-NO" b="1" dirty="0" smtClean="0"/>
              <a:t>2</a:t>
            </a:r>
            <a:r>
              <a:rPr lang="nb-NO" dirty="0" smtClean="0"/>
              <a:t>: Tolk </a:t>
            </a:r>
            <a:r>
              <a:rPr lang="nb-NO" i="1" dirty="0" smtClean="0"/>
              <a:t>t(p)</a:t>
            </a:r>
            <a:r>
              <a:rPr lang="nb-NO" dirty="0" smtClean="0"/>
              <a:t> i lys av argumentasjon der ulike synspunkter settes opp mot hverandre.</a:t>
            </a:r>
            <a:endParaRPr lang="nb-NO" dirty="0"/>
          </a:p>
        </p:txBody>
      </p:sp>
    </p:spTree>
    <p:extLst>
      <p:ext uri="{BB962C8B-B14F-4D97-AF65-F5344CB8AC3E}">
        <p14:creationId xmlns:p14="http://schemas.microsoft.com/office/powerpoint/2010/main" val="2024673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1" end="1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nb-NO" dirty="0" smtClean="0"/>
              <a:t>8 konstruksjoner/mønstre</a:t>
            </a:r>
            <a:br>
              <a:rPr lang="nb-NO" dirty="0" smtClean="0"/>
            </a:br>
            <a:r>
              <a:rPr lang="nb-NO" dirty="0" smtClean="0"/>
              <a:t>(se støtteark)</a:t>
            </a:r>
            <a:endParaRPr lang="nb-NO" dirty="0"/>
          </a:p>
        </p:txBody>
      </p:sp>
      <p:sp>
        <p:nvSpPr>
          <p:cNvPr id="3" name="Plassholder for innhold 2"/>
          <p:cNvSpPr>
            <a:spLocks noGrp="1"/>
          </p:cNvSpPr>
          <p:nvPr>
            <p:ph idx="1"/>
          </p:nvPr>
        </p:nvSpPr>
        <p:spPr/>
        <p:txBody>
          <a:bodyPr>
            <a:normAutofit fontScale="55000" lnSpcReduction="20000"/>
          </a:bodyPr>
          <a:lstStyle/>
          <a:p>
            <a:pPr marL="514350" indent="-514350">
              <a:buFont typeface="+mj-lt"/>
              <a:buAutoNum type="arabicPeriod"/>
            </a:pPr>
            <a:r>
              <a:rPr lang="nb-NO" dirty="0" smtClean="0"/>
              <a:t>‘Da’ i ja/nei-spørsmål: 		</a:t>
            </a:r>
            <a:r>
              <a:rPr lang="nb-NO" i="1" dirty="0" smtClean="0"/>
              <a:t>Er du dum og deilig, da?</a:t>
            </a:r>
          </a:p>
          <a:p>
            <a:pPr marL="514350" indent="-514350">
              <a:buFont typeface="+mj-lt"/>
              <a:buAutoNum type="arabicPeriod"/>
            </a:pPr>
            <a:r>
              <a:rPr lang="nb-NO" dirty="0" smtClean="0"/>
              <a:t>‘Da’ i </a:t>
            </a:r>
            <a:r>
              <a:rPr lang="nb-NO" dirty="0" err="1" smtClean="0"/>
              <a:t>hv</a:t>
            </a:r>
            <a:r>
              <a:rPr lang="nb-NO" dirty="0" smtClean="0"/>
              <a:t>-spørsmål: 		</a:t>
            </a:r>
            <a:r>
              <a:rPr lang="nb-NO" i="1" dirty="0" smtClean="0"/>
              <a:t>Hva var du i ditt forrige liv, da?</a:t>
            </a:r>
          </a:p>
          <a:p>
            <a:pPr marL="514350" indent="-514350">
              <a:buFont typeface="+mj-lt"/>
              <a:buAutoNum type="arabicPeriod"/>
            </a:pPr>
            <a:r>
              <a:rPr lang="nb-NO" dirty="0" smtClean="0"/>
              <a:t>‘Da’ i imperativer: 		</a:t>
            </a:r>
            <a:r>
              <a:rPr lang="nb-NO" i="1" dirty="0" smtClean="0"/>
              <a:t>Kom hit, da!</a:t>
            </a:r>
          </a:p>
          <a:p>
            <a:pPr marL="514350" indent="-514350">
              <a:buFont typeface="+mj-lt"/>
              <a:buAutoNum type="arabicPeriod"/>
            </a:pPr>
            <a:r>
              <a:rPr lang="nb-NO" dirty="0" smtClean="0"/>
              <a:t>‘Da’ </a:t>
            </a:r>
            <a:r>
              <a:rPr lang="nb-NO" dirty="0" err="1" smtClean="0"/>
              <a:t>deklarativer</a:t>
            </a:r>
            <a:r>
              <a:rPr lang="nb-NO" dirty="0" smtClean="0"/>
              <a:t> med konklusjonsfortolkning: </a:t>
            </a:r>
          </a:p>
          <a:p>
            <a:pPr marL="0" indent="0">
              <a:buNone/>
            </a:pPr>
            <a:r>
              <a:rPr lang="nb-NO" i="1" dirty="0"/>
              <a:t>	</a:t>
            </a:r>
            <a:r>
              <a:rPr lang="nb-NO" i="1" dirty="0" smtClean="0"/>
              <a:t>			Godt jeg kom hjem sent, da.</a:t>
            </a:r>
            <a:endParaRPr lang="nb-NO" i="1" dirty="0"/>
          </a:p>
          <a:p>
            <a:pPr marL="514350" indent="-514350">
              <a:buFont typeface="+mj-lt"/>
              <a:buAutoNum type="arabicPeriod"/>
            </a:pPr>
            <a:r>
              <a:rPr lang="nb-NO" dirty="0" smtClean="0"/>
              <a:t>‘Da’ sammen med svarord:	 </a:t>
            </a:r>
            <a:r>
              <a:rPr lang="nb-NO" i="1" dirty="0" smtClean="0"/>
              <a:t>Ja, da. </a:t>
            </a:r>
          </a:p>
          <a:p>
            <a:pPr marL="514350" indent="-514350">
              <a:buFont typeface="+mj-lt"/>
              <a:buAutoNum type="arabicPeriod"/>
            </a:pPr>
            <a:r>
              <a:rPr lang="nb-NO" dirty="0" smtClean="0"/>
              <a:t>‘Da’ i </a:t>
            </a:r>
            <a:r>
              <a:rPr lang="nb-NO" dirty="0" err="1" smtClean="0"/>
              <a:t>deklarativer</a:t>
            </a:r>
            <a:r>
              <a:rPr lang="nb-NO" dirty="0" smtClean="0"/>
              <a:t>, Implisitt bidrag til diskursgitt tema: </a:t>
            </a:r>
          </a:p>
          <a:p>
            <a:pPr marL="0" indent="0">
              <a:buNone/>
            </a:pPr>
            <a:r>
              <a:rPr lang="nb-NO" i="1" dirty="0"/>
              <a:t>	</a:t>
            </a:r>
            <a:r>
              <a:rPr lang="nb-NO" i="1" dirty="0" smtClean="0"/>
              <a:t>			De er flyktninger, da.</a:t>
            </a:r>
          </a:p>
          <a:p>
            <a:pPr marL="514350" indent="-514350">
              <a:buFont typeface="+mj-lt"/>
              <a:buAutoNum type="arabicPeriod"/>
            </a:pPr>
            <a:r>
              <a:rPr lang="nb-NO" dirty="0" smtClean="0"/>
              <a:t>‘Da’ i modifiserende ytringer: 	</a:t>
            </a:r>
            <a:r>
              <a:rPr lang="nb-NO" i="1" dirty="0" smtClean="0"/>
              <a:t>Ikke i Norge, da. </a:t>
            </a:r>
            <a:endParaRPr lang="nb-NO" i="1" dirty="0"/>
          </a:p>
          <a:p>
            <a:pPr marL="0" indent="0">
              <a:buNone/>
            </a:pPr>
            <a:r>
              <a:rPr lang="nb-NO" i="1" dirty="0" smtClean="0"/>
              <a:t>				Også Winnie, da. </a:t>
            </a:r>
          </a:p>
          <a:p>
            <a:pPr marL="514350" indent="-514350">
              <a:buFont typeface="+mj-lt"/>
              <a:buAutoNum type="arabicPeriod"/>
            </a:pPr>
            <a:r>
              <a:rPr lang="nb-NO" dirty="0" smtClean="0"/>
              <a:t>‘Da’ i fortellinger (</a:t>
            </a:r>
            <a:r>
              <a:rPr lang="nb-NO" dirty="0" err="1" smtClean="0"/>
              <a:t>deklarativer</a:t>
            </a:r>
            <a:r>
              <a:rPr lang="nb-NO" dirty="0" smtClean="0"/>
              <a:t>): 	</a:t>
            </a:r>
            <a:r>
              <a:rPr lang="nb-NO" i="1" dirty="0" smtClean="0"/>
              <a:t>Så skulle de gå inn, da. </a:t>
            </a:r>
          </a:p>
          <a:p>
            <a:pPr marL="514350" indent="-514350">
              <a:buFont typeface="+mj-lt"/>
              <a:buAutoNum type="arabicPeriod"/>
            </a:pPr>
            <a:r>
              <a:rPr lang="nb-NO" i="1" dirty="0" smtClean="0"/>
              <a:t>…?</a:t>
            </a:r>
          </a:p>
          <a:p>
            <a:pPr marL="0" indent="0">
              <a:buNone/>
            </a:pPr>
            <a:endParaRPr lang="nb-NO" i="1" dirty="0"/>
          </a:p>
          <a:p>
            <a:r>
              <a:rPr lang="nb-NO" dirty="0" smtClean="0"/>
              <a:t>I hver konstruksjon har ‘da’ en typisk effekt som er mer konkret enn generaliseringen</a:t>
            </a:r>
          </a:p>
          <a:p>
            <a:r>
              <a:rPr lang="nb-NO" dirty="0" smtClean="0"/>
              <a:t>Problem: </a:t>
            </a:r>
            <a:r>
              <a:rPr lang="nb-NO" dirty="0"/>
              <a:t>T</a:t>
            </a:r>
            <a:r>
              <a:rPr lang="nb-NO" dirty="0" smtClean="0"/>
              <a:t>idkrevende å gjennomgå alle disse i undervisning</a:t>
            </a:r>
            <a:endParaRPr lang="nb-NO" dirty="0"/>
          </a:p>
        </p:txBody>
      </p:sp>
    </p:spTree>
    <p:extLst>
      <p:ext uri="{BB962C8B-B14F-4D97-AF65-F5344CB8AC3E}">
        <p14:creationId xmlns:p14="http://schemas.microsoft.com/office/powerpoint/2010/main" val="3206280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nb-NO" dirty="0" smtClean="0"/>
              <a:t>Prosjekt om ‘da’; mål</a:t>
            </a:r>
            <a:endParaRPr lang="nb-NO" dirty="0"/>
          </a:p>
        </p:txBody>
      </p:sp>
      <p:sp>
        <p:nvSpPr>
          <p:cNvPr id="3" name="Plassholder for innhold 2"/>
          <p:cNvSpPr>
            <a:spLocks noGrp="1"/>
          </p:cNvSpPr>
          <p:nvPr>
            <p:ph idx="1"/>
          </p:nvPr>
        </p:nvSpPr>
        <p:spPr/>
        <p:txBody>
          <a:bodyPr>
            <a:normAutofit fontScale="92500" lnSpcReduction="10000"/>
          </a:bodyPr>
          <a:lstStyle/>
          <a:p>
            <a:pPr marL="514350" indent="-514350">
              <a:buFont typeface="+mj-lt"/>
              <a:buAutoNum type="arabicPeriod"/>
            </a:pPr>
            <a:r>
              <a:rPr lang="nb-NO" dirty="0" smtClean="0"/>
              <a:t>Lage et så godt undervisningsopplegg som mulig om etterstilt ‘da’</a:t>
            </a:r>
          </a:p>
          <a:p>
            <a:pPr marL="514350" indent="-514350">
              <a:buFont typeface="+mj-lt"/>
              <a:buAutoNum type="arabicPeriod"/>
            </a:pPr>
            <a:r>
              <a:rPr lang="nb-NO" dirty="0" smtClean="0"/>
              <a:t>Teste om eksplisitt undervisning om denne typen ord har noen positiv effekt på studentenes ferdigheter (eller motivasjon)</a:t>
            </a:r>
          </a:p>
          <a:p>
            <a:pPr marL="514350" indent="-514350">
              <a:buFont typeface="+mj-lt"/>
              <a:buAutoNum type="arabicPeriod"/>
            </a:pPr>
            <a:r>
              <a:rPr lang="nb-NO" dirty="0" smtClean="0"/>
              <a:t>Teste i hvilken grad generaliseringen(e) jeg har kommet fram til kan hjelpe i undervisning</a:t>
            </a:r>
          </a:p>
          <a:p>
            <a:pPr marL="514350" indent="-514350">
              <a:buFont typeface="+mj-lt"/>
              <a:buAutoNum type="arabicPeriod"/>
            </a:pPr>
            <a:r>
              <a:rPr lang="nb-NO" dirty="0" smtClean="0"/>
              <a:t>Teste i hvilken grad abstrakte generaliseringer og/eller konkrete mønstre er (mest) nyttige i undervisning</a:t>
            </a:r>
            <a:r>
              <a:rPr lang="nb-NO" dirty="0"/>
              <a:t> </a:t>
            </a:r>
            <a:endParaRPr lang="nb-NO" dirty="0" smtClean="0"/>
          </a:p>
        </p:txBody>
      </p:sp>
    </p:spTree>
    <p:extLst>
      <p:ext uri="{BB962C8B-B14F-4D97-AF65-F5344CB8AC3E}">
        <p14:creationId xmlns:p14="http://schemas.microsoft.com/office/powerpoint/2010/main" val="26015697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Undervisning og testing</a:t>
            </a:r>
            <a:endParaRPr lang="nb-NO" dirty="0"/>
          </a:p>
        </p:txBody>
      </p:sp>
      <p:sp>
        <p:nvSpPr>
          <p:cNvPr id="3" name="Plassholder for innhold 2"/>
          <p:cNvSpPr>
            <a:spLocks noGrp="1"/>
          </p:cNvSpPr>
          <p:nvPr>
            <p:ph idx="1"/>
          </p:nvPr>
        </p:nvSpPr>
        <p:spPr/>
        <p:txBody>
          <a:bodyPr>
            <a:normAutofit fontScale="85000" lnSpcReduction="20000"/>
          </a:bodyPr>
          <a:lstStyle/>
          <a:p>
            <a:r>
              <a:rPr lang="nb-NO" dirty="0" smtClean="0"/>
              <a:t>Del 1: Fortest</a:t>
            </a:r>
          </a:p>
          <a:p>
            <a:pPr lvl="1"/>
            <a:r>
              <a:rPr lang="nb-NO" dirty="0" smtClean="0"/>
              <a:t>Tester </a:t>
            </a:r>
            <a:r>
              <a:rPr lang="nb-NO" b="1" dirty="0" smtClean="0"/>
              <a:t>8 konstruksjoner med ‘da’</a:t>
            </a:r>
          </a:p>
          <a:p>
            <a:r>
              <a:rPr lang="nb-NO" dirty="0" smtClean="0"/>
              <a:t>Del 2: Undervisning</a:t>
            </a:r>
          </a:p>
          <a:p>
            <a:pPr lvl="1"/>
            <a:r>
              <a:rPr lang="nb-NO" dirty="0" smtClean="0"/>
              <a:t>Om </a:t>
            </a:r>
            <a:r>
              <a:rPr lang="nb-NO" b="1" dirty="0" smtClean="0"/>
              <a:t>3 konstruksjoner </a:t>
            </a:r>
            <a:r>
              <a:rPr lang="nb-NO" dirty="0" smtClean="0"/>
              <a:t>+ generalisering</a:t>
            </a:r>
          </a:p>
          <a:p>
            <a:r>
              <a:rPr lang="nb-NO" dirty="0" smtClean="0"/>
              <a:t>Del 3: </a:t>
            </a:r>
            <a:r>
              <a:rPr lang="nb-NO" dirty="0" err="1" smtClean="0"/>
              <a:t>Ettertest</a:t>
            </a:r>
            <a:r>
              <a:rPr lang="nb-NO" dirty="0" smtClean="0"/>
              <a:t> (rett etter undervisning)</a:t>
            </a:r>
          </a:p>
          <a:p>
            <a:pPr lvl="1"/>
            <a:r>
              <a:rPr lang="nb-NO" dirty="0" smtClean="0"/>
              <a:t>Identisk med fortest, tester 8 konstruksjoner</a:t>
            </a:r>
          </a:p>
          <a:p>
            <a:r>
              <a:rPr lang="nb-NO" dirty="0" smtClean="0"/>
              <a:t>Del 4 (planlagt): </a:t>
            </a:r>
            <a:r>
              <a:rPr lang="nb-NO" dirty="0" err="1" smtClean="0"/>
              <a:t>Ettertest</a:t>
            </a:r>
            <a:r>
              <a:rPr lang="nb-NO" dirty="0" smtClean="0"/>
              <a:t> 2 uker senere</a:t>
            </a:r>
            <a:endParaRPr lang="nb-NO" dirty="0"/>
          </a:p>
          <a:p>
            <a:pPr lvl="1"/>
            <a:r>
              <a:rPr lang="nb-NO" dirty="0" smtClean="0"/>
              <a:t>Identisk med fortest + Kan du gjengi generaliseringen? (velg et alternativ)</a:t>
            </a:r>
          </a:p>
          <a:p>
            <a:endParaRPr lang="nb-NO" dirty="0" smtClean="0"/>
          </a:p>
          <a:p>
            <a:r>
              <a:rPr lang="nb-NO" dirty="0" smtClean="0"/>
              <a:t>Del 5: Morsmålsbrukere =&gt; luke ut uegnede eksempler</a:t>
            </a:r>
          </a:p>
          <a:p>
            <a:pPr marL="457200" lvl="1" indent="0">
              <a:buNone/>
            </a:pPr>
            <a:endParaRPr lang="nb-NO" dirty="0" smtClean="0"/>
          </a:p>
          <a:p>
            <a:pPr lvl="1"/>
            <a:endParaRPr lang="nb-NO" dirty="0" smtClean="0"/>
          </a:p>
        </p:txBody>
      </p:sp>
    </p:spTree>
    <p:extLst>
      <p:ext uri="{BB962C8B-B14F-4D97-AF65-F5344CB8AC3E}">
        <p14:creationId xmlns:p14="http://schemas.microsoft.com/office/powerpoint/2010/main" val="21608571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Fra testen</a:t>
            </a:r>
            <a:endParaRPr lang="nb-NO" dirty="0"/>
          </a:p>
        </p:txBody>
      </p:sp>
      <p:sp>
        <p:nvSpPr>
          <p:cNvPr id="3" name="Plassholder for innhold 2"/>
          <p:cNvSpPr>
            <a:spLocks noGrp="1"/>
          </p:cNvSpPr>
          <p:nvPr>
            <p:ph idx="1"/>
          </p:nvPr>
        </p:nvSpPr>
        <p:spPr/>
        <p:txBody>
          <a:bodyPr>
            <a:normAutofit fontScale="55000" lnSpcReduction="20000"/>
          </a:bodyPr>
          <a:lstStyle/>
          <a:p>
            <a:pPr marL="0" indent="0">
              <a:buNone/>
            </a:pPr>
            <a:r>
              <a:rPr lang="nb-NO" b="1" dirty="0"/>
              <a:t>Instruksjon: </a:t>
            </a:r>
            <a:endParaRPr lang="nb-NO" dirty="0"/>
          </a:p>
          <a:p>
            <a:pPr marL="0" indent="0">
              <a:buNone/>
            </a:pPr>
            <a:r>
              <a:rPr lang="nb-NO" dirty="0"/>
              <a:t>Kryss av for alle de situasjonene der du tror det er naturlig å ha med ‘da’.</a:t>
            </a:r>
          </a:p>
          <a:p>
            <a:pPr marL="0" indent="0">
              <a:buNone/>
            </a:pPr>
            <a:endParaRPr lang="nb-NO" dirty="0"/>
          </a:p>
          <a:p>
            <a:pPr marL="0" indent="0">
              <a:buNone/>
            </a:pPr>
            <a:r>
              <a:rPr lang="nb-NO" b="1" dirty="0"/>
              <a:t>Situasjon:</a:t>
            </a:r>
            <a:endParaRPr lang="nb-NO" dirty="0"/>
          </a:p>
          <a:p>
            <a:pPr marL="0" indent="0">
              <a:buNone/>
            </a:pPr>
            <a:r>
              <a:rPr lang="nb-NO" dirty="0"/>
              <a:t>Moren til Thomas maser bestandig om at Thomas skal gjøre leksene sine. En kveld Thomas er på vei ut, spør moren hans om han har gjort leksene sine. Thomas har gjort alle leksene sine, og svarer beroligende: ………………..</a:t>
            </a:r>
          </a:p>
          <a:p>
            <a:pPr marL="0" lvl="0" indent="0">
              <a:buNone/>
            </a:pPr>
            <a:r>
              <a:rPr lang="nb-NO" dirty="0" smtClean="0"/>
              <a:t>a) Ja</a:t>
            </a:r>
            <a:r>
              <a:rPr lang="nb-NO" dirty="0"/>
              <a:t>!</a:t>
            </a:r>
          </a:p>
          <a:p>
            <a:pPr marL="0" lvl="0" indent="0">
              <a:buNone/>
            </a:pPr>
            <a:r>
              <a:rPr lang="nb-NO" dirty="0" smtClean="0"/>
              <a:t>b) Ja</a:t>
            </a:r>
            <a:r>
              <a:rPr lang="nb-NO" dirty="0"/>
              <a:t>, da</a:t>
            </a:r>
            <a:r>
              <a:rPr lang="nb-NO" dirty="0" smtClean="0"/>
              <a:t>!</a:t>
            </a:r>
          </a:p>
          <a:p>
            <a:pPr marL="0" lvl="0" indent="0">
              <a:buNone/>
            </a:pPr>
            <a:endParaRPr lang="nb-NO" dirty="0"/>
          </a:p>
          <a:p>
            <a:pPr marL="0" indent="0">
              <a:buNone/>
            </a:pPr>
            <a:r>
              <a:rPr lang="nb-NO" dirty="0"/>
              <a:t> </a:t>
            </a:r>
            <a:r>
              <a:rPr lang="nb-NO" b="1" dirty="0"/>
              <a:t>Situasjon: </a:t>
            </a:r>
            <a:endParaRPr lang="nb-NO" dirty="0"/>
          </a:p>
          <a:p>
            <a:pPr marL="0" indent="0">
              <a:buNone/>
            </a:pPr>
            <a:r>
              <a:rPr lang="nb-NO" dirty="0"/>
              <a:t>Anne ser en mann på buss-stoppet som hun synes virker kjent. Hun tror det kan være en gammel skolekamerat som heter Kristian, men hun er ikke sikker. Hun går bort til mannen og spør ham i en vennlig tone: …………………</a:t>
            </a:r>
          </a:p>
          <a:p>
            <a:pPr marL="0" lvl="0" indent="0">
              <a:buNone/>
            </a:pPr>
            <a:r>
              <a:rPr lang="nb-NO" dirty="0" smtClean="0"/>
              <a:t>a) Heter </a:t>
            </a:r>
            <a:r>
              <a:rPr lang="nb-NO" dirty="0"/>
              <a:t>du Kristian?</a:t>
            </a:r>
          </a:p>
          <a:p>
            <a:pPr marL="0" lvl="0" indent="0">
              <a:buNone/>
            </a:pPr>
            <a:r>
              <a:rPr lang="nb-NO" dirty="0" smtClean="0"/>
              <a:t>b) Heter </a:t>
            </a:r>
            <a:r>
              <a:rPr lang="nb-NO" dirty="0"/>
              <a:t>du Kristian, da?</a:t>
            </a:r>
          </a:p>
          <a:p>
            <a:pPr marL="0" indent="0">
              <a:buNone/>
            </a:pPr>
            <a:endParaRPr lang="nb-NO" dirty="0"/>
          </a:p>
          <a:p>
            <a:endParaRPr lang="nb-NO" dirty="0"/>
          </a:p>
        </p:txBody>
      </p:sp>
    </p:spTree>
    <p:extLst>
      <p:ext uri="{BB962C8B-B14F-4D97-AF65-F5344CB8AC3E}">
        <p14:creationId xmlns:p14="http://schemas.microsoft.com/office/powerpoint/2010/main" val="26711805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Hvorfor interessant forskning?</a:t>
            </a:r>
            <a:endParaRPr lang="nb-NO" dirty="0"/>
          </a:p>
        </p:txBody>
      </p:sp>
      <p:sp>
        <p:nvSpPr>
          <p:cNvPr id="3" name="Plassholder for innhold 2"/>
          <p:cNvSpPr>
            <a:spLocks noGrp="1"/>
          </p:cNvSpPr>
          <p:nvPr>
            <p:ph idx="1"/>
          </p:nvPr>
        </p:nvSpPr>
        <p:spPr/>
        <p:txBody>
          <a:bodyPr>
            <a:normAutofit fontScale="92500" lnSpcReduction="10000"/>
          </a:bodyPr>
          <a:lstStyle/>
          <a:p>
            <a:pPr marL="514350" indent="-514350">
              <a:buFont typeface="+mj-lt"/>
              <a:buAutoNum type="arabicPeriod"/>
            </a:pPr>
            <a:r>
              <a:rPr lang="nb-NO" dirty="0" smtClean="0"/>
              <a:t>Nyttig med tester for å lage et så godt undervisningsopplegg som mulig</a:t>
            </a:r>
          </a:p>
          <a:p>
            <a:pPr marL="514350" indent="-514350">
              <a:buFont typeface="+mj-lt"/>
              <a:buAutoNum type="arabicPeriod"/>
            </a:pPr>
            <a:r>
              <a:rPr lang="nb-NO" dirty="0" smtClean="0"/>
              <a:t>Interessant å dokumentere eventuelle læringseffekter for å verifisere/tilbakevise påstanden om at det er umulig/vanskelig å undervise om pragmatiske partikler </a:t>
            </a:r>
          </a:p>
          <a:p>
            <a:pPr marL="514350" indent="-514350">
              <a:buFont typeface="+mj-lt"/>
              <a:buAutoNum type="arabicPeriod"/>
            </a:pPr>
            <a:r>
              <a:rPr lang="nb-NO" dirty="0" smtClean="0"/>
              <a:t>Interessant å se i hvilken grad abstrakte generaliseringer og/eller spesifikke mønstre bør/kan brukes i undervisning av denne typen ord</a:t>
            </a:r>
          </a:p>
        </p:txBody>
      </p:sp>
    </p:spTree>
    <p:extLst>
      <p:ext uri="{BB962C8B-B14F-4D97-AF65-F5344CB8AC3E}">
        <p14:creationId xmlns:p14="http://schemas.microsoft.com/office/powerpoint/2010/main" val="41521944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Resultater generelt</a:t>
            </a:r>
            <a:endParaRPr lang="nb-NO" dirty="0"/>
          </a:p>
        </p:txBody>
      </p:sp>
      <p:sp>
        <p:nvSpPr>
          <p:cNvPr id="3" name="Plassholder for innhold 2"/>
          <p:cNvSpPr>
            <a:spLocks noGrp="1"/>
          </p:cNvSpPr>
          <p:nvPr>
            <p:ph idx="1"/>
          </p:nvPr>
        </p:nvSpPr>
        <p:spPr/>
        <p:txBody>
          <a:bodyPr>
            <a:normAutofit fontScale="85000" lnSpcReduction="20000"/>
          </a:bodyPr>
          <a:lstStyle/>
          <a:p>
            <a:r>
              <a:rPr lang="nb-NO" dirty="0"/>
              <a:t>Sissel: Studentene var engasjerte og virket fornøyde med undervisningen</a:t>
            </a:r>
          </a:p>
          <a:p>
            <a:endParaRPr lang="nb-NO" dirty="0" smtClean="0"/>
          </a:p>
          <a:p>
            <a:r>
              <a:rPr lang="nb-NO" dirty="0" smtClean="0"/>
              <a:t>Alle unntatt en hadde enten framgang eller samme resultat på før- og </a:t>
            </a:r>
            <a:r>
              <a:rPr lang="nb-NO" dirty="0" err="1" smtClean="0"/>
              <a:t>ettertest</a:t>
            </a:r>
            <a:endParaRPr lang="nb-NO" dirty="0" smtClean="0"/>
          </a:p>
          <a:p>
            <a:r>
              <a:rPr lang="nb-NO" dirty="0" smtClean="0"/>
              <a:t>Det var størst framgang på de konstruksjonene som var blitt undervist</a:t>
            </a:r>
          </a:p>
          <a:p>
            <a:r>
              <a:rPr lang="nb-NO" dirty="0" smtClean="0"/>
              <a:t>Minst én student ser ut til å ha trodd at testen gikk på kun de konstruksjonene som det ble undervist i, og hadde stor tilbakegang (-&gt; tydeligere instruksjoner)</a:t>
            </a:r>
          </a:p>
          <a:p>
            <a:r>
              <a:rPr lang="nb-NO" dirty="0" smtClean="0"/>
              <a:t>Noen hadde framgang også på konstruksjoner som ikke ble undervist</a:t>
            </a:r>
          </a:p>
        </p:txBody>
      </p:sp>
    </p:spTree>
    <p:extLst>
      <p:ext uri="{BB962C8B-B14F-4D97-AF65-F5344CB8AC3E}">
        <p14:creationId xmlns:p14="http://schemas.microsoft.com/office/powerpoint/2010/main" val="38771267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Resultater for pilotundersøkelsen</a:t>
            </a:r>
            <a:endParaRPr lang="nb-NO" dirty="0"/>
          </a:p>
        </p:txBody>
      </p:sp>
      <p:sp>
        <p:nvSpPr>
          <p:cNvPr id="3" name="Plassholder for innhold 2"/>
          <p:cNvSpPr>
            <a:spLocks noGrp="1"/>
          </p:cNvSpPr>
          <p:nvPr>
            <p:ph idx="1"/>
          </p:nvPr>
        </p:nvSpPr>
        <p:spPr/>
        <p:txBody>
          <a:bodyPr>
            <a:normAutofit lnSpcReduction="10000"/>
          </a:bodyPr>
          <a:lstStyle/>
          <a:p>
            <a:pPr marL="514350" indent="-514350">
              <a:buFont typeface="+mj-lt"/>
              <a:buAutoNum type="arabicPeriod"/>
            </a:pPr>
            <a:r>
              <a:rPr lang="nb-NO" dirty="0" smtClean="0"/>
              <a:t>Før: 8, etter: 8 (persisk)</a:t>
            </a:r>
          </a:p>
          <a:p>
            <a:pPr marL="514350" indent="-514350">
              <a:buFont typeface="+mj-lt"/>
              <a:buAutoNum type="arabicPeriod"/>
            </a:pPr>
            <a:r>
              <a:rPr lang="nb-NO" dirty="0" smtClean="0"/>
              <a:t>Før 12, etter: 13 (dansk)</a:t>
            </a:r>
          </a:p>
          <a:p>
            <a:pPr marL="514350" indent="-514350">
              <a:buFont typeface="+mj-lt"/>
              <a:buAutoNum type="arabicPeriod"/>
            </a:pPr>
            <a:r>
              <a:rPr lang="nb-NO" dirty="0" smtClean="0"/>
              <a:t>Før 13, etter: 10 (nederlandsk) (misforstått)</a:t>
            </a:r>
          </a:p>
          <a:p>
            <a:pPr marL="514350" indent="-514350">
              <a:buFont typeface="+mj-lt"/>
              <a:buAutoNum type="arabicPeriod"/>
            </a:pPr>
            <a:r>
              <a:rPr lang="nb-NO" dirty="0" smtClean="0"/>
              <a:t>Før 11, etter 13 (russisk)</a:t>
            </a:r>
          </a:p>
          <a:p>
            <a:pPr marL="514350" indent="-514350">
              <a:buFont typeface="+mj-lt"/>
              <a:buAutoNum type="arabicPeriod"/>
            </a:pPr>
            <a:r>
              <a:rPr lang="nb-NO" dirty="0" smtClean="0"/>
              <a:t>Før 12, etter 12 (fransk) </a:t>
            </a:r>
          </a:p>
          <a:p>
            <a:pPr marL="514350" indent="-514350">
              <a:buFont typeface="+mj-lt"/>
              <a:buAutoNum type="arabicPeriod"/>
            </a:pPr>
            <a:r>
              <a:rPr lang="nb-NO" dirty="0" smtClean="0"/>
              <a:t>Før 13, etter 14 (italiensk)</a:t>
            </a:r>
          </a:p>
          <a:p>
            <a:pPr marL="514350" indent="-514350">
              <a:buFont typeface="+mj-lt"/>
              <a:buAutoNum type="arabicPeriod"/>
            </a:pPr>
            <a:r>
              <a:rPr lang="nb-NO" dirty="0" smtClean="0"/>
              <a:t>Før 8, etter 13 (gresk) </a:t>
            </a:r>
          </a:p>
          <a:p>
            <a:pPr marL="514350" indent="-514350">
              <a:buFont typeface="+mj-lt"/>
              <a:buAutoNum type="arabicPeriod"/>
            </a:pPr>
            <a:r>
              <a:rPr lang="nb-NO" dirty="0" smtClean="0"/>
              <a:t>Før 13, etter 13 (finsk)</a:t>
            </a:r>
            <a:endParaRPr lang="nb-NO" dirty="0"/>
          </a:p>
        </p:txBody>
      </p:sp>
    </p:spTree>
    <p:extLst>
      <p:ext uri="{BB962C8B-B14F-4D97-AF65-F5344CB8AC3E}">
        <p14:creationId xmlns:p14="http://schemas.microsoft.com/office/powerpoint/2010/main" val="7993247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Neste gang</a:t>
            </a:r>
            <a:endParaRPr lang="nb-NO" dirty="0"/>
          </a:p>
        </p:txBody>
      </p:sp>
      <p:sp>
        <p:nvSpPr>
          <p:cNvPr id="3" name="Plassholder for innhold 2"/>
          <p:cNvSpPr>
            <a:spLocks noGrp="1"/>
          </p:cNvSpPr>
          <p:nvPr>
            <p:ph idx="1"/>
          </p:nvPr>
        </p:nvSpPr>
        <p:spPr/>
        <p:txBody>
          <a:bodyPr>
            <a:normAutofit fontScale="92500" lnSpcReduction="10000"/>
          </a:bodyPr>
          <a:lstStyle/>
          <a:p>
            <a:r>
              <a:rPr lang="nb-NO" dirty="0" smtClean="0"/>
              <a:t>Luke ut eksempler som morsmålsbrukere ikke enes om</a:t>
            </a:r>
          </a:p>
          <a:p>
            <a:r>
              <a:rPr lang="nb-NO" dirty="0"/>
              <a:t>Mer fokus på generaliseringen i undervisningen?</a:t>
            </a:r>
          </a:p>
          <a:p>
            <a:r>
              <a:rPr lang="nb-NO" dirty="0" smtClean="0"/>
              <a:t>Tydeligere instruksjoner før </a:t>
            </a:r>
            <a:r>
              <a:rPr lang="nb-NO" dirty="0" err="1" smtClean="0"/>
              <a:t>ettertest</a:t>
            </a:r>
            <a:endParaRPr lang="nb-NO" dirty="0" smtClean="0"/>
          </a:p>
          <a:p>
            <a:r>
              <a:rPr lang="nb-NO" dirty="0" smtClean="0"/>
              <a:t>Gi oppgaver studentene kan øve på hjemme?</a:t>
            </a:r>
          </a:p>
          <a:p>
            <a:r>
              <a:rPr lang="nb-NO" dirty="0" err="1" smtClean="0"/>
              <a:t>Ettertest</a:t>
            </a:r>
            <a:r>
              <a:rPr lang="nb-NO" dirty="0" smtClean="0"/>
              <a:t> også 2 uker senere (+ spørsmål om studentene kan gjengi generaliseringen + spørsmål om motivasjon?)</a:t>
            </a:r>
          </a:p>
          <a:p>
            <a:r>
              <a:rPr lang="nb-NO" dirty="0" smtClean="0"/>
              <a:t>Andre innspill?</a:t>
            </a:r>
          </a:p>
          <a:p>
            <a:pPr marL="0" indent="0">
              <a:buNone/>
            </a:pPr>
            <a:endParaRPr lang="nb-NO" dirty="0"/>
          </a:p>
        </p:txBody>
      </p:sp>
    </p:spTree>
    <p:extLst>
      <p:ext uri="{BB962C8B-B14F-4D97-AF65-F5344CB8AC3E}">
        <p14:creationId xmlns:p14="http://schemas.microsoft.com/office/powerpoint/2010/main" val="611126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Plan</a:t>
            </a:r>
            <a:endParaRPr lang="nb-NO" dirty="0"/>
          </a:p>
        </p:txBody>
      </p:sp>
      <p:sp>
        <p:nvSpPr>
          <p:cNvPr id="3" name="Plassholder for innhold 2"/>
          <p:cNvSpPr>
            <a:spLocks noGrp="1"/>
          </p:cNvSpPr>
          <p:nvPr>
            <p:ph idx="1"/>
          </p:nvPr>
        </p:nvSpPr>
        <p:spPr/>
        <p:txBody>
          <a:bodyPr/>
          <a:lstStyle/>
          <a:p>
            <a:pPr marL="514350" indent="-514350">
              <a:buFont typeface="+mj-lt"/>
              <a:buAutoNum type="arabicPeriod"/>
            </a:pPr>
            <a:r>
              <a:rPr lang="nb-NO" dirty="0" smtClean="0"/>
              <a:t>Litt om etterstilt ‘da’</a:t>
            </a:r>
          </a:p>
          <a:p>
            <a:pPr marL="514350" indent="-514350">
              <a:buFont typeface="+mj-lt"/>
              <a:buAutoNum type="arabicPeriod"/>
            </a:pPr>
            <a:r>
              <a:rPr lang="nb-NO" dirty="0" smtClean="0"/>
              <a:t>‘Da’ i undervisning av norsk som andrespråk</a:t>
            </a:r>
          </a:p>
          <a:p>
            <a:pPr marL="514350" indent="-514350">
              <a:buFont typeface="+mj-lt"/>
              <a:buAutoNum type="arabicPeriod"/>
            </a:pPr>
            <a:r>
              <a:rPr lang="nb-NO" dirty="0"/>
              <a:t>U</a:t>
            </a:r>
            <a:r>
              <a:rPr lang="nb-NO" dirty="0" smtClean="0"/>
              <a:t>ndervisningsopplegget og testene våren 2015</a:t>
            </a:r>
          </a:p>
          <a:p>
            <a:pPr marL="514350" indent="-514350">
              <a:buFont typeface="+mj-lt"/>
              <a:buAutoNum type="arabicPeriod"/>
            </a:pPr>
            <a:r>
              <a:rPr lang="nb-NO" dirty="0" smtClean="0"/>
              <a:t>Innspill fra dere</a:t>
            </a:r>
            <a:endParaRPr lang="nb-NO" dirty="0"/>
          </a:p>
        </p:txBody>
      </p:sp>
    </p:spTree>
    <p:extLst>
      <p:ext uri="{BB962C8B-B14F-4D97-AF65-F5344CB8AC3E}">
        <p14:creationId xmlns:p14="http://schemas.microsoft.com/office/powerpoint/2010/main" val="34504049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Litt om etterstilt ‘da’</a:t>
            </a:r>
            <a:endParaRPr lang="nb-NO" dirty="0"/>
          </a:p>
        </p:txBody>
      </p:sp>
      <p:sp>
        <p:nvSpPr>
          <p:cNvPr id="3" name="Plassholder for innhold 2"/>
          <p:cNvSpPr>
            <a:spLocks noGrp="1"/>
          </p:cNvSpPr>
          <p:nvPr>
            <p:ph idx="1"/>
          </p:nvPr>
        </p:nvSpPr>
        <p:spPr/>
        <p:txBody>
          <a:bodyPr>
            <a:normAutofit fontScale="62500" lnSpcReduction="20000"/>
          </a:bodyPr>
          <a:lstStyle/>
          <a:p>
            <a:pPr marL="0" indent="0">
              <a:buNone/>
            </a:pPr>
            <a:r>
              <a:rPr lang="nb-NO" dirty="0" smtClean="0"/>
              <a:t>(1)	a. Orker du å stå opp så tidlig på morgenen,</a:t>
            </a:r>
            <a:r>
              <a:rPr lang="nb-NO" dirty="0" smtClean="0">
                <a:solidFill>
                  <a:srgbClr val="0000FF"/>
                </a:solidFill>
              </a:rPr>
              <a:t> da</a:t>
            </a:r>
            <a:r>
              <a:rPr lang="nb-NO" dirty="0" smtClean="0"/>
              <a:t>?</a:t>
            </a:r>
          </a:p>
          <a:p>
            <a:pPr marL="0" indent="0">
              <a:buNone/>
            </a:pPr>
            <a:r>
              <a:rPr lang="nb-NO" dirty="0" smtClean="0"/>
              <a:t>	b. Orker du å stå opp så tidlig på morgenen?</a:t>
            </a:r>
          </a:p>
          <a:p>
            <a:endParaRPr lang="nb-NO" dirty="0" smtClean="0"/>
          </a:p>
          <a:p>
            <a:pPr marL="0" indent="0">
              <a:buNone/>
            </a:pPr>
            <a:r>
              <a:rPr lang="nb-NO" dirty="0" smtClean="0"/>
              <a:t>(2)	a. Kom og si god natt til meg, </a:t>
            </a:r>
            <a:r>
              <a:rPr lang="nb-NO" dirty="0" smtClean="0">
                <a:solidFill>
                  <a:srgbClr val="0000FF"/>
                </a:solidFill>
              </a:rPr>
              <a:t>da</a:t>
            </a:r>
            <a:r>
              <a:rPr lang="nb-NO" dirty="0" smtClean="0"/>
              <a:t>!</a:t>
            </a:r>
          </a:p>
          <a:p>
            <a:pPr marL="0" indent="0">
              <a:buNone/>
            </a:pPr>
            <a:r>
              <a:rPr lang="nb-NO" dirty="0" smtClean="0"/>
              <a:t>	b. Kom og si god natt til meg!</a:t>
            </a:r>
          </a:p>
          <a:p>
            <a:endParaRPr lang="nb-NO" dirty="0" smtClean="0"/>
          </a:p>
          <a:p>
            <a:pPr marL="0" indent="0">
              <a:buNone/>
            </a:pPr>
            <a:r>
              <a:rPr lang="nb-NO" dirty="0" smtClean="0"/>
              <a:t>(3)	a. De er jo flyktninger, </a:t>
            </a:r>
            <a:r>
              <a:rPr lang="nb-NO" dirty="0" smtClean="0">
                <a:solidFill>
                  <a:srgbClr val="0000FF"/>
                </a:solidFill>
              </a:rPr>
              <a:t>da</a:t>
            </a:r>
            <a:r>
              <a:rPr lang="nb-NO" dirty="0" smtClean="0"/>
              <a:t>. </a:t>
            </a:r>
          </a:p>
          <a:p>
            <a:pPr marL="0" indent="0">
              <a:buNone/>
            </a:pPr>
            <a:r>
              <a:rPr lang="nb-NO" dirty="0" smtClean="0"/>
              <a:t>	b. De er jo flyktninger. </a:t>
            </a:r>
          </a:p>
          <a:p>
            <a:endParaRPr lang="nb-NO" dirty="0" smtClean="0"/>
          </a:p>
          <a:p>
            <a:pPr marL="0" indent="0">
              <a:buNone/>
            </a:pPr>
            <a:r>
              <a:rPr lang="nb-NO" dirty="0" smtClean="0"/>
              <a:t>(4)	a. Godt jeg kom hjem sent,</a:t>
            </a:r>
            <a:r>
              <a:rPr lang="nb-NO" dirty="0" smtClean="0">
                <a:solidFill>
                  <a:srgbClr val="0000FF"/>
                </a:solidFill>
              </a:rPr>
              <a:t> da</a:t>
            </a:r>
            <a:r>
              <a:rPr lang="nb-NO" dirty="0" smtClean="0"/>
              <a:t>!</a:t>
            </a:r>
          </a:p>
          <a:p>
            <a:pPr marL="0" indent="0">
              <a:buNone/>
            </a:pPr>
            <a:r>
              <a:rPr lang="nb-NO" dirty="0" smtClean="0"/>
              <a:t>	b. Godt jeg kom  hjem sent!</a:t>
            </a:r>
          </a:p>
          <a:p>
            <a:pPr marL="0" indent="0">
              <a:buNone/>
            </a:pPr>
            <a:endParaRPr lang="nb-NO" dirty="0" smtClean="0"/>
          </a:p>
          <a:p>
            <a:r>
              <a:rPr lang="nb-NO" b="1" dirty="0" smtClean="0"/>
              <a:t>Hva er forskjellen mellom a- og b-versjonene og hva har alle disse bruksmåtene (eventuelt) til felles?</a:t>
            </a:r>
          </a:p>
          <a:p>
            <a:endParaRPr lang="nb-NO" dirty="0"/>
          </a:p>
        </p:txBody>
      </p:sp>
    </p:spTree>
    <p:extLst>
      <p:ext uri="{BB962C8B-B14F-4D97-AF65-F5344CB8AC3E}">
        <p14:creationId xmlns:p14="http://schemas.microsoft.com/office/powerpoint/2010/main" val="27380278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Nylige undersøkelser</a:t>
            </a:r>
            <a:endParaRPr lang="nb-NO" dirty="0"/>
          </a:p>
        </p:txBody>
      </p:sp>
      <p:sp>
        <p:nvSpPr>
          <p:cNvPr id="3" name="Plassholder for innhold 2"/>
          <p:cNvSpPr>
            <a:spLocks noGrp="1"/>
          </p:cNvSpPr>
          <p:nvPr>
            <p:ph idx="1"/>
          </p:nvPr>
        </p:nvSpPr>
        <p:spPr/>
        <p:txBody>
          <a:bodyPr/>
          <a:lstStyle/>
          <a:p>
            <a:r>
              <a:rPr lang="nb-NO" dirty="0" smtClean="0"/>
              <a:t>Korpusundersøkelse (Borthen, 2014)</a:t>
            </a:r>
          </a:p>
          <a:p>
            <a:r>
              <a:rPr lang="nb-NO" dirty="0" smtClean="0"/>
              <a:t>Spørreskjema med åpne spørsmål</a:t>
            </a:r>
          </a:p>
          <a:p>
            <a:r>
              <a:rPr lang="nb-NO" dirty="0" smtClean="0"/>
              <a:t>Spørreskjema med lukkede spørsmål</a:t>
            </a:r>
          </a:p>
          <a:p>
            <a:r>
              <a:rPr lang="nb-NO" dirty="0" smtClean="0"/>
              <a:t>Oversettelse</a:t>
            </a:r>
            <a:endParaRPr lang="nb-NO" dirty="0"/>
          </a:p>
        </p:txBody>
      </p:sp>
    </p:spTree>
    <p:extLst>
      <p:ext uri="{BB962C8B-B14F-4D97-AF65-F5344CB8AC3E}">
        <p14:creationId xmlns:p14="http://schemas.microsoft.com/office/powerpoint/2010/main" val="13692287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Fra korpuset</a:t>
            </a:r>
            <a:endParaRPr lang="nb-NO" dirty="0"/>
          </a:p>
        </p:txBody>
      </p:sp>
      <p:sp>
        <p:nvSpPr>
          <p:cNvPr id="3" name="Plassholder for innhold 2"/>
          <p:cNvSpPr>
            <a:spLocks noGrp="1"/>
          </p:cNvSpPr>
          <p:nvPr>
            <p:ph idx="1"/>
          </p:nvPr>
        </p:nvSpPr>
        <p:spPr/>
        <p:txBody>
          <a:bodyPr>
            <a:normAutofit/>
          </a:bodyPr>
          <a:lstStyle/>
          <a:p>
            <a:pPr marL="0" indent="0">
              <a:buNone/>
            </a:pPr>
            <a:r>
              <a:rPr lang="nb-NO" dirty="0" smtClean="0"/>
              <a:t>(1)</a:t>
            </a:r>
          </a:p>
          <a:p>
            <a:pPr marL="0" indent="0">
              <a:buNone/>
            </a:pPr>
            <a:r>
              <a:rPr lang="nb-NO" dirty="0" smtClean="0"/>
              <a:t>- </a:t>
            </a:r>
            <a:r>
              <a:rPr lang="nb-NO" dirty="0"/>
              <a:t>Ville jeg fått jobb som værdame på TV2? Arne A. Jensen stirrer nøye og granskende </a:t>
            </a:r>
            <a:r>
              <a:rPr lang="nb-NO" dirty="0" smtClean="0"/>
              <a:t>og </a:t>
            </a:r>
            <a:r>
              <a:rPr lang="nb-NO" dirty="0"/>
              <a:t>blir revesmal i øynene. Den høflige og perfekte verten på sjefskontoret til TV2 kjemper om fremdeles å forbli «vennlig tilstede». – He-</a:t>
            </a:r>
            <a:r>
              <a:rPr lang="nb-NO" dirty="0" err="1"/>
              <a:t>he</a:t>
            </a:r>
            <a:r>
              <a:rPr lang="nb-NO" dirty="0"/>
              <a:t>.</a:t>
            </a:r>
            <a:r>
              <a:rPr lang="nb-NO" b="1" dirty="0"/>
              <a:t> </a:t>
            </a:r>
            <a:r>
              <a:rPr lang="nb-NO" b="1" dirty="0">
                <a:solidFill>
                  <a:srgbClr val="0000FF"/>
                </a:solidFill>
              </a:rPr>
              <a:t>Orker du å stå opp så tidlig på morgenen, da? </a:t>
            </a:r>
            <a:endParaRPr lang="nb-NO" dirty="0">
              <a:solidFill>
                <a:srgbClr val="0000FF"/>
              </a:solidFill>
            </a:endParaRPr>
          </a:p>
          <a:p>
            <a:pPr marL="0" indent="0">
              <a:buNone/>
            </a:pPr>
            <a:endParaRPr lang="nb-NO" dirty="0" smtClean="0"/>
          </a:p>
          <a:p>
            <a:pPr marL="0" indent="0">
              <a:buNone/>
            </a:pPr>
            <a:endParaRPr lang="nb-NO" dirty="0" smtClean="0"/>
          </a:p>
          <a:p>
            <a:pPr marL="0" indent="0">
              <a:buNone/>
            </a:pPr>
            <a:endParaRPr lang="nb-NO" dirty="0"/>
          </a:p>
        </p:txBody>
      </p:sp>
    </p:spTree>
    <p:extLst>
      <p:ext uri="{BB962C8B-B14F-4D97-AF65-F5344CB8AC3E}">
        <p14:creationId xmlns:p14="http://schemas.microsoft.com/office/powerpoint/2010/main" val="1879734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Fra korpuset</a:t>
            </a:r>
            <a:endParaRPr lang="nb-NO" dirty="0"/>
          </a:p>
        </p:txBody>
      </p:sp>
      <p:sp>
        <p:nvSpPr>
          <p:cNvPr id="3" name="Plassholder for innhold 2"/>
          <p:cNvSpPr>
            <a:spLocks noGrp="1"/>
          </p:cNvSpPr>
          <p:nvPr>
            <p:ph idx="1"/>
          </p:nvPr>
        </p:nvSpPr>
        <p:spPr/>
        <p:txBody>
          <a:bodyPr>
            <a:normAutofit/>
          </a:bodyPr>
          <a:lstStyle/>
          <a:p>
            <a:pPr marL="0" indent="0">
              <a:buNone/>
            </a:pPr>
            <a:r>
              <a:rPr lang="nb-NO" dirty="0" smtClean="0"/>
              <a:t>(2)</a:t>
            </a:r>
          </a:p>
          <a:p>
            <a:pPr marL="0" indent="0">
              <a:buNone/>
            </a:pPr>
            <a:r>
              <a:rPr lang="nb-NO" dirty="0" smtClean="0"/>
              <a:t>- Så jeg ga deg et sjokk med andre ord? –Nettopp. Men det var et deilig sjokk. – Onkel Sverre! Lød Tores stemme fra barneværelset.  -</a:t>
            </a:r>
            <a:r>
              <a:rPr lang="nb-NO" b="1" dirty="0" smtClean="0">
                <a:solidFill>
                  <a:srgbClr val="0000FF"/>
                </a:solidFill>
              </a:rPr>
              <a:t>Onkel Sverre, kom og si god natt til meg, da! </a:t>
            </a:r>
          </a:p>
          <a:p>
            <a:pPr marL="0" indent="0">
              <a:buNone/>
            </a:pPr>
            <a:endParaRPr lang="nb-NO" dirty="0" smtClean="0"/>
          </a:p>
          <a:p>
            <a:pPr marL="0" indent="0">
              <a:buNone/>
            </a:pPr>
            <a:endParaRPr lang="nb-NO" dirty="0"/>
          </a:p>
          <a:p>
            <a:pPr marL="0" indent="0">
              <a:buNone/>
            </a:pPr>
            <a:endParaRPr lang="nb-NO" b="1" i="1" dirty="0">
              <a:solidFill>
                <a:srgbClr val="0000FF"/>
              </a:solidFill>
            </a:endParaRPr>
          </a:p>
          <a:p>
            <a:pPr marL="0" indent="0">
              <a:buNone/>
            </a:pPr>
            <a:endParaRPr lang="nb-NO" b="1" i="1" dirty="0" smtClean="0">
              <a:solidFill>
                <a:srgbClr val="0000FF"/>
              </a:solidFill>
            </a:endParaRPr>
          </a:p>
          <a:p>
            <a:pPr>
              <a:buFontTx/>
              <a:buChar char="-"/>
            </a:pPr>
            <a:endParaRPr lang="nb-NO" dirty="0"/>
          </a:p>
        </p:txBody>
      </p:sp>
    </p:spTree>
    <p:extLst>
      <p:ext uri="{BB962C8B-B14F-4D97-AF65-F5344CB8AC3E}">
        <p14:creationId xmlns:p14="http://schemas.microsoft.com/office/powerpoint/2010/main" val="18248320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Fra korpuset</a:t>
            </a:r>
            <a:endParaRPr lang="nb-NO" dirty="0"/>
          </a:p>
        </p:txBody>
      </p:sp>
      <p:sp>
        <p:nvSpPr>
          <p:cNvPr id="3" name="Plassholder for innhold 2"/>
          <p:cNvSpPr>
            <a:spLocks noGrp="1"/>
          </p:cNvSpPr>
          <p:nvPr>
            <p:ph idx="1"/>
          </p:nvPr>
        </p:nvSpPr>
        <p:spPr/>
        <p:txBody>
          <a:bodyPr>
            <a:normAutofit/>
          </a:bodyPr>
          <a:lstStyle/>
          <a:p>
            <a:pPr marL="0" indent="0">
              <a:buNone/>
            </a:pPr>
            <a:r>
              <a:rPr lang="nb-NO" dirty="0" smtClean="0"/>
              <a:t>(3)</a:t>
            </a:r>
          </a:p>
          <a:p>
            <a:pPr marL="0" indent="0">
              <a:spcBef>
                <a:spcPts val="0"/>
              </a:spcBef>
              <a:spcAft>
                <a:spcPts val="1200"/>
              </a:spcAft>
              <a:buNone/>
            </a:pPr>
            <a:r>
              <a:rPr lang="nb-NO" dirty="0" smtClean="0"/>
              <a:t>Lars: har hørt at Lauren Hill – hun damen i bandet – er rasist, og ikke vil at de hvite skal kjøpe platene deres, men jeg vet ikke om det er sant. </a:t>
            </a:r>
            <a:r>
              <a:rPr lang="nb-NO" b="1" dirty="0" smtClean="0">
                <a:solidFill>
                  <a:srgbClr val="0000FF"/>
                </a:solidFill>
              </a:rPr>
              <a:t>De er flyktninger, da</a:t>
            </a:r>
            <a:r>
              <a:rPr lang="nb-NO" dirty="0" smtClean="0">
                <a:solidFill>
                  <a:srgbClr val="0000FF"/>
                </a:solidFill>
              </a:rPr>
              <a:t>. </a:t>
            </a:r>
            <a:r>
              <a:rPr lang="nb-NO" dirty="0" smtClean="0"/>
              <a:t>Hvilket land er de fra igjen?</a:t>
            </a:r>
          </a:p>
          <a:p>
            <a:pPr marL="0" indent="0">
              <a:spcBef>
                <a:spcPts val="0"/>
              </a:spcBef>
              <a:buNone/>
            </a:pPr>
            <a:endParaRPr lang="nb-NO" dirty="0"/>
          </a:p>
          <a:p>
            <a:endParaRPr lang="nb-NO" dirty="0"/>
          </a:p>
        </p:txBody>
      </p:sp>
    </p:spTree>
    <p:extLst>
      <p:ext uri="{BB962C8B-B14F-4D97-AF65-F5344CB8AC3E}">
        <p14:creationId xmlns:p14="http://schemas.microsoft.com/office/powerpoint/2010/main" val="21287195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Fra korpuset</a:t>
            </a:r>
            <a:endParaRPr lang="nb-NO" dirty="0"/>
          </a:p>
        </p:txBody>
      </p:sp>
      <p:sp>
        <p:nvSpPr>
          <p:cNvPr id="3" name="Plassholder for innhold 2"/>
          <p:cNvSpPr>
            <a:spLocks noGrp="1"/>
          </p:cNvSpPr>
          <p:nvPr>
            <p:ph idx="1"/>
          </p:nvPr>
        </p:nvSpPr>
        <p:spPr/>
        <p:txBody>
          <a:bodyPr/>
          <a:lstStyle/>
          <a:p>
            <a:pPr marL="0" indent="0">
              <a:buNone/>
            </a:pPr>
            <a:r>
              <a:rPr lang="nb-NO" dirty="0" smtClean="0"/>
              <a:t>(4)</a:t>
            </a:r>
          </a:p>
          <a:p>
            <a:pPr marL="0" indent="0">
              <a:buNone/>
            </a:pPr>
            <a:r>
              <a:rPr lang="nb-NO" dirty="0"/>
              <a:t>- </a:t>
            </a:r>
            <a:r>
              <a:rPr lang="nb-NO" dirty="0" err="1"/>
              <a:t>Går’e</a:t>
            </a:r>
            <a:r>
              <a:rPr lang="nb-NO" dirty="0"/>
              <a:t> ikke an å </a:t>
            </a:r>
            <a:r>
              <a:rPr lang="nb-NO" dirty="0" err="1"/>
              <a:t>fixe</a:t>
            </a:r>
            <a:r>
              <a:rPr lang="nb-NO" dirty="0"/>
              <a:t> litt mer guffe på </a:t>
            </a:r>
            <a:r>
              <a:rPr lang="nb-NO" dirty="0" err="1"/>
              <a:t>jukeboxen</a:t>
            </a:r>
            <a:r>
              <a:rPr lang="nb-NO" dirty="0"/>
              <a:t>, a’,  så vi slipper å høre på </a:t>
            </a:r>
            <a:r>
              <a:rPr lang="nb-NO" dirty="0" smtClean="0"/>
              <a:t>det </a:t>
            </a:r>
            <a:r>
              <a:rPr lang="nb-NO" dirty="0"/>
              <a:t>jævla treskeverket. Han faller slapt ned på en stol og vender hodet mot matkøen, som har skrumpet inn til fire personer. – Sku’ </a:t>
            </a:r>
            <a:r>
              <a:rPr lang="nb-NO" dirty="0" err="1"/>
              <a:t>hørt’n</a:t>
            </a:r>
            <a:r>
              <a:rPr lang="nb-NO" dirty="0"/>
              <a:t> i går, han mol og mol helt til klokka ett i natt. </a:t>
            </a:r>
            <a:r>
              <a:rPr lang="nb-NO" b="1" dirty="0">
                <a:solidFill>
                  <a:srgbClr val="0000FF"/>
                </a:solidFill>
              </a:rPr>
              <a:t>– Godt jeg kom hjem seint, da.</a:t>
            </a:r>
            <a:endParaRPr lang="nb-NO" dirty="0">
              <a:solidFill>
                <a:srgbClr val="0000FF"/>
              </a:solidFill>
            </a:endParaRPr>
          </a:p>
          <a:p>
            <a:pPr marL="0" indent="0">
              <a:buNone/>
            </a:pPr>
            <a:endParaRPr lang="nb-NO" dirty="0"/>
          </a:p>
        </p:txBody>
      </p:sp>
    </p:spTree>
    <p:extLst>
      <p:ext uri="{BB962C8B-B14F-4D97-AF65-F5344CB8AC3E}">
        <p14:creationId xmlns:p14="http://schemas.microsoft.com/office/powerpoint/2010/main" val="2532591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395536" y="1556792"/>
            <a:ext cx="8496944" cy="5184576"/>
          </a:xfrm>
        </p:spPr>
        <p:txBody>
          <a:bodyPr>
            <a:normAutofit fontScale="47500" lnSpcReduction="20000"/>
          </a:bodyPr>
          <a:lstStyle/>
          <a:p>
            <a:pPr marL="0" indent="0">
              <a:buNone/>
            </a:pPr>
            <a:endParaRPr lang="nb-NO" sz="4200" b="1" i="1" dirty="0" smtClean="0"/>
          </a:p>
          <a:p>
            <a:pPr marL="0" indent="0">
              <a:buNone/>
            </a:pPr>
            <a:r>
              <a:rPr lang="nb-NO" sz="4200" b="1" i="1" dirty="0" smtClean="0"/>
              <a:t>(1) Orker du å stå opp så tidlig om morgenen, da?</a:t>
            </a:r>
          </a:p>
          <a:p>
            <a:pPr marL="0" indent="0">
              <a:buNone/>
            </a:pPr>
            <a:r>
              <a:rPr lang="nb-NO" sz="4200" dirty="0" smtClean="0"/>
              <a:t>Jeg </a:t>
            </a:r>
            <a:r>
              <a:rPr lang="nb-NO" sz="4200" dirty="0"/>
              <a:t>spør om </a:t>
            </a:r>
            <a:r>
              <a:rPr lang="nb-NO" sz="4200" dirty="0" smtClean="0"/>
              <a:t>du orker å stå opp så tidlig om morgenen ettersom </a:t>
            </a:r>
            <a:r>
              <a:rPr lang="nb-NO" sz="4200" dirty="0"/>
              <a:t>du nettopp </a:t>
            </a:r>
            <a:r>
              <a:rPr lang="nb-NO" sz="4200" dirty="0" smtClean="0"/>
              <a:t>har </a:t>
            </a:r>
            <a:r>
              <a:rPr lang="nb-NO" sz="4200" dirty="0"/>
              <a:t>sagt noe </a:t>
            </a:r>
            <a:r>
              <a:rPr lang="nb-NO" sz="4200" dirty="0" smtClean="0"/>
              <a:t>som </a:t>
            </a:r>
            <a:r>
              <a:rPr lang="nb-NO" sz="4200" dirty="0"/>
              <a:t>antyder at </a:t>
            </a:r>
            <a:r>
              <a:rPr lang="nb-NO" sz="4200" dirty="0" smtClean="0"/>
              <a:t>tror du orker det mens </a:t>
            </a:r>
            <a:r>
              <a:rPr lang="nb-NO" sz="4200" dirty="0"/>
              <a:t>jeg av ulike grunner er </a:t>
            </a:r>
            <a:r>
              <a:rPr lang="nb-NO" sz="4200" dirty="0" smtClean="0"/>
              <a:t>tilbøyelig </a:t>
            </a:r>
            <a:r>
              <a:rPr lang="nb-NO" sz="4200" dirty="0"/>
              <a:t>til å anta </a:t>
            </a:r>
            <a:r>
              <a:rPr lang="nb-NO" sz="4200" dirty="0" smtClean="0"/>
              <a:t>at du ikke orker det.</a:t>
            </a:r>
          </a:p>
          <a:p>
            <a:pPr marL="0" indent="0">
              <a:buNone/>
            </a:pPr>
            <a:endParaRPr lang="nb-NO" sz="4200" dirty="0" smtClean="0"/>
          </a:p>
          <a:p>
            <a:pPr marL="0" indent="0">
              <a:buNone/>
            </a:pPr>
            <a:r>
              <a:rPr lang="nb-NO" sz="4200" b="1" i="1" dirty="0" smtClean="0"/>
              <a:t>(2) Kom og si god natt til meg, da!</a:t>
            </a:r>
            <a:endParaRPr lang="nb-NO" sz="4200" b="1" i="1" dirty="0"/>
          </a:p>
          <a:p>
            <a:pPr marL="0" indent="0">
              <a:buNone/>
            </a:pPr>
            <a:r>
              <a:rPr lang="nb-NO" sz="4200" dirty="0" smtClean="0"/>
              <a:t>Jeg </a:t>
            </a:r>
            <a:r>
              <a:rPr lang="nb-NO" sz="4200" dirty="0"/>
              <a:t>ber deg om at du gjør </a:t>
            </a:r>
            <a:r>
              <a:rPr lang="nb-NO" sz="4200" dirty="0" smtClean="0"/>
              <a:t>kommer og sier god natt til meg ettersom </a:t>
            </a:r>
            <a:r>
              <a:rPr lang="nb-NO" sz="4200" dirty="0"/>
              <a:t>det i denne situasjonen </a:t>
            </a:r>
            <a:r>
              <a:rPr lang="nb-NO" sz="4200" dirty="0" smtClean="0"/>
              <a:t>er forventet at </a:t>
            </a:r>
            <a:r>
              <a:rPr lang="nb-NO" sz="4200" dirty="0"/>
              <a:t>du skal </a:t>
            </a:r>
            <a:r>
              <a:rPr lang="nb-NO" sz="4200" dirty="0" smtClean="0"/>
              <a:t>gjøre det mens </a:t>
            </a:r>
            <a:r>
              <a:rPr lang="nb-NO" sz="4200" dirty="0"/>
              <a:t>du ikke </a:t>
            </a:r>
            <a:r>
              <a:rPr lang="nb-NO" sz="4200" dirty="0" smtClean="0"/>
              <a:t>har gjort det ennå. </a:t>
            </a:r>
          </a:p>
          <a:p>
            <a:pPr marL="0" indent="0">
              <a:buNone/>
            </a:pPr>
            <a:endParaRPr lang="nb-NO" sz="4200" dirty="0" smtClean="0"/>
          </a:p>
          <a:p>
            <a:pPr marL="0" indent="0">
              <a:buNone/>
            </a:pPr>
            <a:r>
              <a:rPr lang="nb-NO" sz="4200" b="1" i="1" dirty="0" smtClean="0"/>
              <a:t>(3) De </a:t>
            </a:r>
            <a:r>
              <a:rPr lang="nb-NO" sz="4200" b="1" i="1" dirty="0"/>
              <a:t>er flyktninger, da</a:t>
            </a:r>
          </a:p>
          <a:p>
            <a:pPr marL="0" indent="0">
              <a:buNone/>
            </a:pPr>
            <a:r>
              <a:rPr lang="nb-NO" sz="4200" dirty="0"/>
              <a:t>Jeg </a:t>
            </a:r>
            <a:r>
              <a:rPr lang="nb-NO" sz="4200" dirty="0" smtClean="0"/>
              <a:t>nevner at de er flyktninger ettersom vi diskuterer for og imot hvorvidt hun er rasist eller ikke, og er hun flyktning så er hun trolig (ikke) rasist. </a:t>
            </a:r>
          </a:p>
          <a:p>
            <a:pPr marL="0" indent="0">
              <a:buNone/>
            </a:pPr>
            <a:endParaRPr lang="nb-NO" sz="4200" dirty="0" smtClean="0"/>
          </a:p>
          <a:p>
            <a:pPr marL="0" indent="0">
              <a:buNone/>
            </a:pPr>
            <a:r>
              <a:rPr lang="nb-NO" sz="4200" b="1" i="1" dirty="0" smtClean="0"/>
              <a:t>(4) Godt jeg kom hjem sent, da!</a:t>
            </a:r>
            <a:endParaRPr lang="nb-NO" sz="4200" b="1" i="1" dirty="0"/>
          </a:p>
          <a:p>
            <a:pPr marL="0" indent="0">
              <a:buNone/>
            </a:pPr>
            <a:r>
              <a:rPr lang="nb-NO" sz="4200" dirty="0" smtClean="0"/>
              <a:t>Jeg konkluderer med at det var godt jeg kom hjem sent i går – til tross for at det vanligvis ikke er bra å komme hjem sent - ettersom det var bråkete i går kveld.</a:t>
            </a:r>
          </a:p>
          <a:p>
            <a:pPr marL="0" indent="0">
              <a:buNone/>
            </a:pPr>
            <a:endParaRPr lang="nb-NO" dirty="0" smtClean="0"/>
          </a:p>
          <a:p>
            <a:pPr marL="0" indent="0">
              <a:buNone/>
            </a:pPr>
            <a:endParaRPr lang="nb-NO" dirty="0"/>
          </a:p>
        </p:txBody>
      </p:sp>
      <p:sp>
        <p:nvSpPr>
          <p:cNvPr id="4" name="TekstSylinder 3"/>
          <p:cNvSpPr txBox="1"/>
          <p:nvPr/>
        </p:nvSpPr>
        <p:spPr>
          <a:xfrm>
            <a:off x="251520" y="332655"/>
            <a:ext cx="8640960" cy="1015663"/>
          </a:xfrm>
          <a:prstGeom prst="rect">
            <a:avLst/>
          </a:prstGeom>
          <a:noFill/>
          <a:ln>
            <a:solidFill>
              <a:schemeClr val="accent1"/>
            </a:solidFill>
          </a:ln>
        </p:spPr>
        <p:txBody>
          <a:bodyPr wrap="square" rtlCol="0">
            <a:spAutoFit/>
          </a:bodyPr>
          <a:lstStyle/>
          <a:p>
            <a:r>
              <a:rPr lang="nb-NO" sz="2000" b="1" dirty="0" smtClean="0"/>
              <a:t>Betydningen til ‘da’: (Borthen, 2014) UFORMELL  (OMTRENTLIG) VERSJON </a:t>
            </a:r>
            <a:r>
              <a:rPr lang="nb-NO" sz="2000" dirty="0" smtClean="0"/>
              <a:t>«Tolk ytringen som motivert av noe i den umiddelbare konteksten, og som et bidrag i en argumentasjon (</a:t>
            </a:r>
            <a:r>
              <a:rPr lang="nb-NO" sz="2000" dirty="0"/>
              <a:t>forhandling) der ulike synspunkter settes opp mot hverandre» </a:t>
            </a:r>
          </a:p>
        </p:txBody>
      </p:sp>
    </p:spTree>
    <p:extLst>
      <p:ext uri="{BB962C8B-B14F-4D97-AF65-F5344CB8AC3E}">
        <p14:creationId xmlns:p14="http://schemas.microsoft.com/office/powerpoint/2010/main" val="340187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432</TotalTime>
  <Words>1556</Words>
  <Application>Microsoft Office PowerPoint</Application>
  <PresentationFormat>Skjermfremvisning (4:3)</PresentationFormat>
  <Paragraphs>163</Paragraphs>
  <Slides>19</Slides>
  <Notes>4</Notes>
  <HiddenSlides>0</HiddenSlides>
  <MMClips>0</MMClips>
  <ScaleCrop>false</ScaleCrop>
  <HeadingPairs>
    <vt:vector size="4" baseType="variant">
      <vt:variant>
        <vt:lpstr>Tema</vt:lpstr>
      </vt:variant>
      <vt:variant>
        <vt:i4>1</vt:i4>
      </vt:variant>
      <vt:variant>
        <vt:lpstr>Lysbildetitler</vt:lpstr>
      </vt:variant>
      <vt:variant>
        <vt:i4>19</vt:i4>
      </vt:variant>
    </vt:vector>
  </HeadingPairs>
  <TitlesOfParts>
    <vt:vector size="20" baseType="lpstr">
      <vt:lpstr>Office-tema</vt:lpstr>
      <vt:lpstr>Undervisning av etterstilt ‘da’  i norsk som andrespråk</vt:lpstr>
      <vt:lpstr>Plan</vt:lpstr>
      <vt:lpstr>Litt om etterstilt ‘da’</vt:lpstr>
      <vt:lpstr>Nylige undersøkelser</vt:lpstr>
      <vt:lpstr>Fra korpuset</vt:lpstr>
      <vt:lpstr>Fra korpuset</vt:lpstr>
      <vt:lpstr>Fra korpuset</vt:lpstr>
      <vt:lpstr>Fra korpuset</vt:lpstr>
      <vt:lpstr>PowerPoint-presentasjon</vt:lpstr>
      <vt:lpstr>PowerPoint-presentasjon</vt:lpstr>
      <vt:lpstr>PowerPoint-presentasjon</vt:lpstr>
      <vt:lpstr>8 konstruksjoner/mønstre (se støtteark)</vt:lpstr>
      <vt:lpstr>Prosjekt om ‘da’; mål</vt:lpstr>
      <vt:lpstr>Undervisning og testing</vt:lpstr>
      <vt:lpstr>Fra testen</vt:lpstr>
      <vt:lpstr>Hvorfor interessant forskning?</vt:lpstr>
      <vt:lpstr>Resultater generelt</vt:lpstr>
      <vt:lpstr>Resultater for pilotundersøkelsen</vt:lpstr>
      <vt:lpstr>Neste gang</vt:lpstr>
    </vt:vector>
  </TitlesOfParts>
  <Company>NTNU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Undervisning av etterstilt ‘da’  i norsk som andrespråk</dc:title>
  <dc:creator>Kaja Borthen</dc:creator>
  <cp:lastModifiedBy>Kaja Borthen</cp:lastModifiedBy>
  <cp:revision>19</cp:revision>
  <dcterms:created xsi:type="dcterms:W3CDTF">2015-05-28T07:45:01Z</dcterms:created>
  <dcterms:modified xsi:type="dcterms:W3CDTF">2015-05-29T07:15:33Z</dcterms:modified>
</cp:coreProperties>
</file>